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83" r:id="rId4"/>
    <p:sldMasterId id="2147484156" r:id="rId5"/>
    <p:sldMasterId id="2147484164" r:id="rId6"/>
    <p:sldMasterId id="2147483916" r:id="rId7"/>
    <p:sldMasterId id="2147484122" r:id="rId8"/>
    <p:sldMasterId id="2147484077" r:id="rId9"/>
    <p:sldMasterId id="2147484106" r:id="rId10"/>
  </p:sldMasterIdLst>
  <p:notesMasterIdLst>
    <p:notesMasterId r:id="rId23"/>
  </p:notesMasterIdLst>
  <p:handoutMasterIdLst>
    <p:handoutMasterId r:id="rId24"/>
  </p:handoutMasterIdLst>
  <p:sldIdLst>
    <p:sldId id="280" r:id="rId11"/>
    <p:sldId id="263" r:id="rId12"/>
    <p:sldId id="952" r:id="rId13"/>
    <p:sldId id="948" r:id="rId14"/>
    <p:sldId id="957" r:id="rId15"/>
    <p:sldId id="956" r:id="rId16"/>
    <p:sldId id="902" r:id="rId17"/>
    <p:sldId id="959" r:id="rId18"/>
    <p:sldId id="955" r:id="rId19"/>
    <p:sldId id="958" r:id="rId20"/>
    <p:sldId id="954" r:id="rId21"/>
    <p:sldId id="269" r:id="rId22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AC7"/>
    <a:srgbClr val="78A22F"/>
    <a:srgbClr val="005DAA"/>
    <a:srgbClr val="EE3124"/>
    <a:srgbClr val="DF00FF"/>
    <a:srgbClr val="B5D5F0"/>
    <a:srgbClr val="ED1B2E"/>
    <a:srgbClr val="9DD4DE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D8371-6EDF-4B16-ADF5-A8614A1F5151}" v="1" dt="2024-05-16T22:30:00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1"/>
  </p:normalViewPr>
  <p:slideViewPr>
    <p:cSldViewPr snapToGrid="0">
      <p:cViewPr varScale="1">
        <p:scale>
          <a:sx n="90" d="100"/>
          <a:sy n="90" d="100"/>
        </p:scale>
        <p:origin x="648" y="9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8FDFA-19B2-442C-8152-84DE1E630FC8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F048744-97E7-41FB-9C97-0F53F26D2594}">
      <dgm:prSet phldrT="[Text]"/>
      <dgm:spPr/>
      <dgm:t>
        <a:bodyPr/>
        <a:lstStyle/>
        <a:p>
          <a:r>
            <a:rPr lang="en-US" dirty="0"/>
            <a:t>Equity</a:t>
          </a:r>
        </a:p>
      </dgm:t>
    </dgm:pt>
    <dgm:pt modelId="{7603AC68-12C1-470A-AB0B-8641B678AC6A}" type="parTrans" cxnId="{808BC54D-9B2F-43A5-A373-4B5E21D7DC01}">
      <dgm:prSet/>
      <dgm:spPr/>
      <dgm:t>
        <a:bodyPr/>
        <a:lstStyle/>
        <a:p>
          <a:endParaRPr lang="en-US"/>
        </a:p>
      </dgm:t>
    </dgm:pt>
    <dgm:pt modelId="{BBEA2215-8B41-4346-B98D-D8BBBAC6CEE2}" type="sibTrans" cxnId="{808BC54D-9B2F-43A5-A373-4B5E21D7DC01}">
      <dgm:prSet/>
      <dgm:spPr/>
      <dgm:t>
        <a:bodyPr/>
        <a:lstStyle/>
        <a:p>
          <a:endParaRPr lang="en-US"/>
        </a:p>
      </dgm:t>
    </dgm:pt>
    <dgm:pt modelId="{A9DF2628-8F10-449E-B69E-7DEC2F084E5E}">
      <dgm:prSet phldrT="[Text]"/>
      <dgm:spPr/>
      <dgm:t>
        <a:bodyPr/>
        <a:lstStyle/>
        <a:p>
          <a:r>
            <a:rPr lang="en-US" dirty="0"/>
            <a:t>Respect</a:t>
          </a:r>
        </a:p>
      </dgm:t>
    </dgm:pt>
    <dgm:pt modelId="{E6185DD9-6BEB-40E1-9350-56323A24A9F1}" type="parTrans" cxnId="{A9796683-561C-41EE-83A6-D2BE476CCB5C}">
      <dgm:prSet/>
      <dgm:spPr/>
      <dgm:t>
        <a:bodyPr/>
        <a:lstStyle/>
        <a:p>
          <a:endParaRPr lang="en-US"/>
        </a:p>
      </dgm:t>
    </dgm:pt>
    <dgm:pt modelId="{F2EABACA-E728-4F7C-97CC-A24344DBB559}" type="sibTrans" cxnId="{A9796683-561C-41EE-83A6-D2BE476CCB5C}">
      <dgm:prSet/>
      <dgm:spPr/>
      <dgm:t>
        <a:bodyPr/>
        <a:lstStyle/>
        <a:p>
          <a:endParaRPr lang="en-US"/>
        </a:p>
      </dgm:t>
    </dgm:pt>
    <dgm:pt modelId="{924694E5-828B-4F7B-94CB-B117FAD0475E}">
      <dgm:prSet phldrT="[Text]"/>
      <dgm:spPr/>
      <dgm:t>
        <a:bodyPr/>
        <a:lstStyle/>
        <a:p>
          <a:r>
            <a:rPr lang="en-US" dirty="0"/>
            <a:t>Transparency</a:t>
          </a:r>
        </a:p>
      </dgm:t>
    </dgm:pt>
    <dgm:pt modelId="{372F0A37-3697-46A0-BBD6-FEEE64612B09}" type="parTrans" cxnId="{83530263-BCB8-4DE9-AB58-2CAF6038FB67}">
      <dgm:prSet/>
      <dgm:spPr/>
      <dgm:t>
        <a:bodyPr/>
        <a:lstStyle/>
        <a:p>
          <a:endParaRPr lang="en-US"/>
        </a:p>
      </dgm:t>
    </dgm:pt>
    <dgm:pt modelId="{B9ABEBB0-415A-465F-940D-6E09E5BEA72D}" type="sibTrans" cxnId="{83530263-BCB8-4DE9-AB58-2CAF6038FB67}">
      <dgm:prSet/>
      <dgm:spPr/>
      <dgm:t>
        <a:bodyPr/>
        <a:lstStyle/>
        <a:p>
          <a:endParaRPr lang="en-US"/>
        </a:p>
      </dgm:t>
    </dgm:pt>
    <dgm:pt modelId="{5C981086-889C-44A6-843B-B34F33CD1C42}">
      <dgm:prSet phldrT="[Text]"/>
      <dgm:spPr/>
      <dgm:t>
        <a:bodyPr/>
        <a:lstStyle/>
        <a:p>
          <a:r>
            <a:rPr lang="en-US" dirty="0"/>
            <a:t>Relevance</a:t>
          </a:r>
        </a:p>
      </dgm:t>
    </dgm:pt>
    <dgm:pt modelId="{6CD23994-13BA-4130-8FD5-53A0FD1800E6}" type="parTrans" cxnId="{4FBECB1D-4D98-46CC-867A-A5B04F001F7A}">
      <dgm:prSet/>
      <dgm:spPr/>
      <dgm:t>
        <a:bodyPr/>
        <a:lstStyle/>
        <a:p>
          <a:endParaRPr lang="en-US"/>
        </a:p>
      </dgm:t>
    </dgm:pt>
    <dgm:pt modelId="{60B6AD94-7C62-4361-A1BD-ED58C44EF9FF}" type="sibTrans" cxnId="{4FBECB1D-4D98-46CC-867A-A5B04F001F7A}">
      <dgm:prSet/>
      <dgm:spPr/>
      <dgm:t>
        <a:bodyPr/>
        <a:lstStyle/>
        <a:p>
          <a:endParaRPr lang="en-US"/>
        </a:p>
      </dgm:t>
    </dgm:pt>
    <dgm:pt modelId="{4A281DEE-1D24-4023-BC78-F17A7650AE06}">
      <dgm:prSet phldrT="[Text]"/>
      <dgm:spPr/>
      <dgm:t>
        <a:bodyPr/>
        <a:lstStyle/>
        <a:p>
          <a:r>
            <a:rPr lang="en-US" dirty="0"/>
            <a:t>Accountability</a:t>
          </a:r>
        </a:p>
      </dgm:t>
    </dgm:pt>
    <dgm:pt modelId="{4A1B8899-BA82-4E5F-B7D5-CE326A91ED03}" type="parTrans" cxnId="{D7CE7FD6-20EB-4FC6-9D6E-F0BC8CF83E63}">
      <dgm:prSet/>
      <dgm:spPr/>
      <dgm:t>
        <a:bodyPr/>
        <a:lstStyle/>
        <a:p>
          <a:endParaRPr lang="en-US"/>
        </a:p>
      </dgm:t>
    </dgm:pt>
    <dgm:pt modelId="{99D1628A-DFA9-47E5-9B8C-03ED575F65E2}" type="sibTrans" cxnId="{D7CE7FD6-20EB-4FC6-9D6E-F0BC8CF83E63}">
      <dgm:prSet/>
      <dgm:spPr/>
      <dgm:t>
        <a:bodyPr/>
        <a:lstStyle/>
        <a:p>
          <a:endParaRPr lang="en-US"/>
        </a:p>
      </dgm:t>
    </dgm:pt>
    <dgm:pt modelId="{83CA463A-44D5-4A49-B1B3-475B7EA83DF2}">
      <dgm:prSet phldrT="[Text]"/>
      <dgm:spPr/>
      <dgm:t>
        <a:bodyPr/>
        <a:lstStyle/>
        <a:p>
          <a:r>
            <a:rPr lang="en-US" dirty="0"/>
            <a:t>Collaboration</a:t>
          </a:r>
        </a:p>
      </dgm:t>
    </dgm:pt>
    <dgm:pt modelId="{0A8B5885-1714-4760-9772-B32BF78FFBF3}" type="parTrans" cxnId="{D7CF133D-936E-4E03-B2C5-9E554BD476C7}">
      <dgm:prSet/>
      <dgm:spPr/>
      <dgm:t>
        <a:bodyPr/>
        <a:lstStyle/>
        <a:p>
          <a:endParaRPr lang="en-US"/>
        </a:p>
      </dgm:t>
    </dgm:pt>
    <dgm:pt modelId="{15BFB8B5-B645-452A-B0D2-D78299A1039C}" type="sibTrans" cxnId="{D7CF133D-936E-4E03-B2C5-9E554BD476C7}">
      <dgm:prSet/>
      <dgm:spPr/>
      <dgm:t>
        <a:bodyPr/>
        <a:lstStyle/>
        <a:p>
          <a:endParaRPr lang="en-US"/>
        </a:p>
      </dgm:t>
    </dgm:pt>
    <dgm:pt modelId="{B7956502-D12D-4E50-B9F0-836F07862342}">
      <dgm:prSet phldrT="[Text]"/>
      <dgm:spPr/>
      <dgm:t>
        <a:bodyPr/>
        <a:lstStyle/>
        <a:p>
          <a:r>
            <a:rPr lang="en-US" dirty="0"/>
            <a:t>Inclusion</a:t>
          </a:r>
        </a:p>
      </dgm:t>
    </dgm:pt>
    <dgm:pt modelId="{97F9EA1B-8C4F-4D85-8ED3-FC9B9C3E9E5D}" type="parTrans" cxnId="{9A4EDD58-DB0C-442E-9C6D-01B719B25419}">
      <dgm:prSet/>
      <dgm:spPr/>
      <dgm:t>
        <a:bodyPr/>
        <a:lstStyle/>
        <a:p>
          <a:endParaRPr lang="en-US"/>
        </a:p>
      </dgm:t>
    </dgm:pt>
    <dgm:pt modelId="{C84121ED-8A45-4A79-B2E0-6DB684914ADF}" type="sibTrans" cxnId="{9A4EDD58-DB0C-442E-9C6D-01B719B25419}">
      <dgm:prSet/>
      <dgm:spPr/>
      <dgm:t>
        <a:bodyPr/>
        <a:lstStyle/>
        <a:p>
          <a:endParaRPr lang="en-US"/>
        </a:p>
      </dgm:t>
    </dgm:pt>
    <dgm:pt modelId="{C0F7440F-3761-45E9-813B-878431A676E6}">
      <dgm:prSet phldrT="[Text]"/>
      <dgm:spPr/>
      <dgm:t>
        <a:bodyPr/>
        <a:lstStyle/>
        <a:p>
          <a:r>
            <a:rPr lang="en-US" dirty="0"/>
            <a:t>Cultural competence</a:t>
          </a:r>
        </a:p>
      </dgm:t>
    </dgm:pt>
    <dgm:pt modelId="{81B27874-1A1A-4FB6-83AA-5FDC71B8ECD4}" type="parTrans" cxnId="{A1B7153F-FC65-4721-9C0D-4E33D649D772}">
      <dgm:prSet/>
      <dgm:spPr/>
      <dgm:t>
        <a:bodyPr/>
        <a:lstStyle/>
        <a:p>
          <a:endParaRPr lang="en-US"/>
        </a:p>
      </dgm:t>
    </dgm:pt>
    <dgm:pt modelId="{75AC33BB-3A7A-45A8-887A-1379D3D22E96}" type="sibTrans" cxnId="{A1B7153F-FC65-4721-9C0D-4E33D649D772}">
      <dgm:prSet/>
      <dgm:spPr/>
      <dgm:t>
        <a:bodyPr/>
        <a:lstStyle/>
        <a:p>
          <a:endParaRPr lang="en-US"/>
        </a:p>
      </dgm:t>
    </dgm:pt>
    <dgm:pt modelId="{BEF2DEEE-063C-432D-B113-D3C1EEDD0AAB}" type="pres">
      <dgm:prSet presAssocID="{1BA8FDFA-19B2-442C-8152-84DE1E630FC8}" presName="diagram" presStyleCnt="0">
        <dgm:presLayoutVars>
          <dgm:dir/>
          <dgm:resizeHandles val="exact"/>
        </dgm:presLayoutVars>
      </dgm:prSet>
      <dgm:spPr/>
    </dgm:pt>
    <dgm:pt modelId="{49793ACB-352E-41A2-80EC-21ED6EC6D1C4}" type="pres">
      <dgm:prSet presAssocID="{AF048744-97E7-41FB-9C97-0F53F26D2594}" presName="node" presStyleLbl="node1" presStyleIdx="0" presStyleCnt="8">
        <dgm:presLayoutVars>
          <dgm:bulletEnabled val="1"/>
        </dgm:presLayoutVars>
      </dgm:prSet>
      <dgm:spPr/>
    </dgm:pt>
    <dgm:pt modelId="{6449C748-F183-4BFC-8F9B-CF3D98B3462B}" type="pres">
      <dgm:prSet presAssocID="{BBEA2215-8B41-4346-B98D-D8BBBAC6CEE2}" presName="sibTrans" presStyleCnt="0"/>
      <dgm:spPr/>
    </dgm:pt>
    <dgm:pt modelId="{54FF8516-4237-47F8-92F7-B21F4CD27620}" type="pres">
      <dgm:prSet presAssocID="{A9DF2628-8F10-449E-B69E-7DEC2F084E5E}" presName="node" presStyleLbl="node1" presStyleIdx="1" presStyleCnt="8">
        <dgm:presLayoutVars>
          <dgm:bulletEnabled val="1"/>
        </dgm:presLayoutVars>
      </dgm:prSet>
      <dgm:spPr/>
    </dgm:pt>
    <dgm:pt modelId="{7F2F6C87-D58D-4A29-841E-34307D7C7249}" type="pres">
      <dgm:prSet presAssocID="{F2EABACA-E728-4F7C-97CC-A24344DBB559}" presName="sibTrans" presStyleCnt="0"/>
      <dgm:spPr/>
    </dgm:pt>
    <dgm:pt modelId="{1A4B65DD-A084-43AB-9A76-534D8D788871}" type="pres">
      <dgm:prSet presAssocID="{924694E5-828B-4F7B-94CB-B117FAD0475E}" presName="node" presStyleLbl="node1" presStyleIdx="2" presStyleCnt="8">
        <dgm:presLayoutVars>
          <dgm:bulletEnabled val="1"/>
        </dgm:presLayoutVars>
      </dgm:prSet>
      <dgm:spPr/>
    </dgm:pt>
    <dgm:pt modelId="{8ED92949-612C-405D-A1DE-44667275DD2C}" type="pres">
      <dgm:prSet presAssocID="{B9ABEBB0-415A-465F-940D-6E09E5BEA72D}" presName="sibTrans" presStyleCnt="0"/>
      <dgm:spPr/>
    </dgm:pt>
    <dgm:pt modelId="{B00D7859-8AD5-4563-91BB-7EE200C0A7CE}" type="pres">
      <dgm:prSet presAssocID="{5C981086-889C-44A6-843B-B34F33CD1C42}" presName="node" presStyleLbl="node1" presStyleIdx="3" presStyleCnt="8">
        <dgm:presLayoutVars>
          <dgm:bulletEnabled val="1"/>
        </dgm:presLayoutVars>
      </dgm:prSet>
      <dgm:spPr/>
    </dgm:pt>
    <dgm:pt modelId="{FF8909C7-2FCE-4815-ABFD-D7FE4A7B2E9F}" type="pres">
      <dgm:prSet presAssocID="{60B6AD94-7C62-4361-A1BD-ED58C44EF9FF}" presName="sibTrans" presStyleCnt="0"/>
      <dgm:spPr/>
    </dgm:pt>
    <dgm:pt modelId="{295590C1-B772-4C4D-A265-D0ABDED5CE13}" type="pres">
      <dgm:prSet presAssocID="{4A281DEE-1D24-4023-BC78-F17A7650AE06}" presName="node" presStyleLbl="node1" presStyleIdx="4" presStyleCnt="8">
        <dgm:presLayoutVars>
          <dgm:bulletEnabled val="1"/>
        </dgm:presLayoutVars>
      </dgm:prSet>
      <dgm:spPr/>
    </dgm:pt>
    <dgm:pt modelId="{A9DB1D82-3370-4D83-BBEB-177DF761485B}" type="pres">
      <dgm:prSet presAssocID="{99D1628A-DFA9-47E5-9B8C-03ED575F65E2}" presName="sibTrans" presStyleCnt="0"/>
      <dgm:spPr/>
    </dgm:pt>
    <dgm:pt modelId="{011AB3E9-504B-4D2F-BE03-9D449BF2A06E}" type="pres">
      <dgm:prSet presAssocID="{83CA463A-44D5-4A49-B1B3-475B7EA83DF2}" presName="node" presStyleLbl="node1" presStyleIdx="5" presStyleCnt="8">
        <dgm:presLayoutVars>
          <dgm:bulletEnabled val="1"/>
        </dgm:presLayoutVars>
      </dgm:prSet>
      <dgm:spPr/>
    </dgm:pt>
    <dgm:pt modelId="{E0D50037-0A1B-436C-9B28-42A7FBD85B23}" type="pres">
      <dgm:prSet presAssocID="{15BFB8B5-B645-452A-B0D2-D78299A1039C}" presName="sibTrans" presStyleCnt="0"/>
      <dgm:spPr/>
    </dgm:pt>
    <dgm:pt modelId="{59B27A43-91C1-42DD-8631-F51FCCF46651}" type="pres">
      <dgm:prSet presAssocID="{B7956502-D12D-4E50-B9F0-836F07862342}" presName="node" presStyleLbl="node1" presStyleIdx="6" presStyleCnt="8">
        <dgm:presLayoutVars>
          <dgm:bulletEnabled val="1"/>
        </dgm:presLayoutVars>
      </dgm:prSet>
      <dgm:spPr/>
    </dgm:pt>
    <dgm:pt modelId="{007F472D-3CA4-4A3C-B3D4-568B15832BE6}" type="pres">
      <dgm:prSet presAssocID="{C84121ED-8A45-4A79-B2E0-6DB684914ADF}" presName="sibTrans" presStyleCnt="0"/>
      <dgm:spPr/>
    </dgm:pt>
    <dgm:pt modelId="{D86E3587-3D8A-4B47-980D-F21F6D2500A9}" type="pres">
      <dgm:prSet presAssocID="{C0F7440F-3761-45E9-813B-878431A676E6}" presName="node" presStyleLbl="node1" presStyleIdx="7" presStyleCnt="8">
        <dgm:presLayoutVars>
          <dgm:bulletEnabled val="1"/>
        </dgm:presLayoutVars>
      </dgm:prSet>
      <dgm:spPr/>
    </dgm:pt>
  </dgm:ptLst>
  <dgm:cxnLst>
    <dgm:cxn modelId="{D7D95A12-79EF-4343-9683-686607ED3641}" type="presOf" srcId="{B7956502-D12D-4E50-B9F0-836F07862342}" destId="{59B27A43-91C1-42DD-8631-F51FCCF46651}" srcOrd="0" destOrd="0" presId="urn:microsoft.com/office/officeart/2005/8/layout/default"/>
    <dgm:cxn modelId="{4FBECB1D-4D98-46CC-867A-A5B04F001F7A}" srcId="{1BA8FDFA-19B2-442C-8152-84DE1E630FC8}" destId="{5C981086-889C-44A6-843B-B34F33CD1C42}" srcOrd="3" destOrd="0" parTransId="{6CD23994-13BA-4130-8FD5-53A0FD1800E6}" sibTransId="{60B6AD94-7C62-4361-A1BD-ED58C44EF9FF}"/>
    <dgm:cxn modelId="{43143327-FC01-416D-92D4-4C6A42F9FA63}" type="presOf" srcId="{A9DF2628-8F10-449E-B69E-7DEC2F084E5E}" destId="{54FF8516-4237-47F8-92F7-B21F4CD27620}" srcOrd="0" destOrd="0" presId="urn:microsoft.com/office/officeart/2005/8/layout/default"/>
    <dgm:cxn modelId="{D7CF133D-936E-4E03-B2C5-9E554BD476C7}" srcId="{1BA8FDFA-19B2-442C-8152-84DE1E630FC8}" destId="{83CA463A-44D5-4A49-B1B3-475B7EA83DF2}" srcOrd="5" destOrd="0" parTransId="{0A8B5885-1714-4760-9772-B32BF78FFBF3}" sibTransId="{15BFB8B5-B645-452A-B0D2-D78299A1039C}"/>
    <dgm:cxn modelId="{A1B7153F-FC65-4721-9C0D-4E33D649D772}" srcId="{1BA8FDFA-19B2-442C-8152-84DE1E630FC8}" destId="{C0F7440F-3761-45E9-813B-878431A676E6}" srcOrd="7" destOrd="0" parTransId="{81B27874-1A1A-4FB6-83AA-5FDC71B8ECD4}" sibTransId="{75AC33BB-3A7A-45A8-887A-1379D3D22E96}"/>
    <dgm:cxn modelId="{83530263-BCB8-4DE9-AB58-2CAF6038FB67}" srcId="{1BA8FDFA-19B2-442C-8152-84DE1E630FC8}" destId="{924694E5-828B-4F7B-94CB-B117FAD0475E}" srcOrd="2" destOrd="0" parTransId="{372F0A37-3697-46A0-BBD6-FEEE64612B09}" sibTransId="{B9ABEBB0-415A-465F-940D-6E09E5BEA72D}"/>
    <dgm:cxn modelId="{9B128845-655B-4143-AC29-24C8E366741C}" type="presOf" srcId="{924694E5-828B-4F7B-94CB-B117FAD0475E}" destId="{1A4B65DD-A084-43AB-9A76-534D8D788871}" srcOrd="0" destOrd="0" presId="urn:microsoft.com/office/officeart/2005/8/layout/default"/>
    <dgm:cxn modelId="{F9A25D6C-485E-45CA-8351-DB4A5374AE33}" type="presOf" srcId="{83CA463A-44D5-4A49-B1B3-475B7EA83DF2}" destId="{011AB3E9-504B-4D2F-BE03-9D449BF2A06E}" srcOrd="0" destOrd="0" presId="urn:microsoft.com/office/officeart/2005/8/layout/default"/>
    <dgm:cxn modelId="{808BC54D-9B2F-43A5-A373-4B5E21D7DC01}" srcId="{1BA8FDFA-19B2-442C-8152-84DE1E630FC8}" destId="{AF048744-97E7-41FB-9C97-0F53F26D2594}" srcOrd="0" destOrd="0" parTransId="{7603AC68-12C1-470A-AB0B-8641B678AC6A}" sibTransId="{BBEA2215-8B41-4346-B98D-D8BBBAC6CEE2}"/>
    <dgm:cxn modelId="{9A4EDD58-DB0C-442E-9C6D-01B719B25419}" srcId="{1BA8FDFA-19B2-442C-8152-84DE1E630FC8}" destId="{B7956502-D12D-4E50-B9F0-836F07862342}" srcOrd="6" destOrd="0" parTransId="{97F9EA1B-8C4F-4D85-8ED3-FC9B9C3E9E5D}" sibTransId="{C84121ED-8A45-4A79-B2E0-6DB684914ADF}"/>
    <dgm:cxn modelId="{A9796683-561C-41EE-83A6-D2BE476CCB5C}" srcId="{1BA8FDFA-19B2-442C-8152-84DE1E630FC8}" destId="{A9DF2628-8F10-449E-B69E-7DEC2F084E5E}" srcOrd="1" destOrd="0" parTransId="{E6185DD9-6BEB-40E1-9350-56323A24A9F1}" sibTransId="{F2EABACA-E728-4F7C-97CC-A24344DBB559}"/>
    <dgm:cxn modelId="{C2610589-470F-4E2E-AE49-A0382E29B127}" type="presOf" srcId="{4A281DEE-1D24-4023-BC78-F17A7650AE06}" destId="{295590C1-B772-4C4D-A265-D0ABDED5CE13}" srcOrd="0" destOrd="0" presId="urn:microsoft.com/office/officeart/2005/8/layout/default"/>
    <dgm:cxn modelId="{845E6096-F58D-491D-905D-51AFF6C01793}" type="presOf" srcId="{C0F7440F-3761-45E9-813B-878431A676E6}" destId="{D86E3587-3D8A-4B47-980D-F21F6D2500A9}" srcOrd="0" destOrd="0" presId="urn:microsoft.com/office/officeart/2005/8/layout/default"/>
    <dgm:cxn modelId="{FB8C0AAE-03F6-4C28-BFED-4835AA974F06}" type="presOf" srcId="{1BA8FDFA-19B2-442C-8152-84DE1E630FC8}" destId="{BEF2DEEE-063C-432D-B113-D3C1EEDD0AAB}" srcOrd="0" destOrd="0" presId="urn:microsoft.com/office/officeart/2005/8/layout/default"/>
    <dgm:cxn modelId="{800E92D5-A751-4CB7-96B8-BDEF2DF82BAE}" type="presOf" srcId="{AF048744-97E7-41FB-9C97-0F53F26D2594}" destId="{49793ACB-352E-41A2-80EC-21ED6EC6D1C4}" srcOrd="0" destOrd="0" presId="urn:microsoft.com/office/officeart/2005/8/layout/default"/>
    <dgm:cxn modelId="{D7CE7FD6-20EB-4FC6-9D6E-F0BC8CF83E63}" srcId="{1BA8FDFA-19B2-442C-8152-84DE1E630FC8}" destId="{4A281DEE-1D24-4023-BC78-F17A7650AE06}" srcOrd="4" destOrd="0" parTransId="{4A1B8899-BA82-4E5F-B7D5-CE326A91ED03}" sibTransId="{99D1628A-DFA9-47E5-9B8C-03ED575F65E2}"/>
    <dgm:cxn modelId="{6AF608F8-C577-4DDF-8704-AC14DFE013C6}" type="presOf" srcId="{5C981086-889C-44A6-843B-B34F33CD1C42}" destId="{B00D7859-8AD5-4563-91BB-7EE200C0A7CE}" srcOrd="0" destOrd="0" presId="urn:microsoft.com/office/officeart/2005/8/layout/default"/>
    <dgm:cxn modelId="{22827CAD-AD02-4D7F-9B1F-B7B765FA4CCA}" type="presParOf" srcId="{BEF2DEEE-063C-432D-B113-D3C1EEDD0AAB}" destId="{49793ACB-352E-41A2-80EC-21ED6EC6D1C4}" srcOrd="0" destOrd="0" presId="urn:microsoft.com/office/officeart/2005/8/layout/default"/>
    <dgm:cxn modelId="{81E419DC-AC17-4394-94CB-3BC3D6B298E7}" type="presParOf" srcId="{BEF2DEEE-063C-432D-B113-D3C1EEDD0AAB}" destId="{6449C748-F183-4BFC-8F9B-CF3D98B3462B}" srcOrd="1" destOrd="0" presId="urn:microsoft.com/office/officeart/2005/8/layout/default"/>
    <dgm:cxn modelId="{A4A399DB-E95F-4BAB-9DB3-B3D2F2F5A4CF}" type="presParOf" srcId="{BEF2DEEE-063C-432D-B113-D3C1EEDD0AAB}" destId="{54FF8516-4237-47F8-92F7-B21F4CD27620}" srcOrd="2" destOrd="0" presId="urn:microsoft.com/office/officeart/2005/8/layout/default"/>
    <dgm:cxn modelId="{BC9919B4-2F43-4CF6-B7A4-09DA2CC20C0A}" type="presParOf" srcId="{BEF2DEEE-063C-432D-B113-D3C1EEDD0AAB}" destId="{7F2F6C87-D58D-4A29-841E-34307D7C7249}" srcOrd="3" destOrd="0" presId="urn:microsoft.com/office/officeart/2005/8/layout/default"/>
    <dgm:cxn modelId="{AD68ABE7-643D-49A7-988F-F1FD6B6318E9}" type="presParOf" srcId="{BEF2DEEE-063C-432D-B113-D3C1EEDD0AAB}" destId="{1A4B65DD-A084-43AB-9A76-534D8D788871}" srcOrd="4" destOrd="0" presId="urn:microsoft.com/office/officeart/2005/8/layout/default"/>
    <dgm:cxn modelId="{1B527192-124E-4E12-9E34-827132C7D406}" type="presParOf" srcId="{BEF2DEEE-063C-432D-B113-D3C1EEDD0AAB}" destId="{8ED92949-612C-405D-A1DE-44667275DD2C}" srcOrd="5" destOrd="0" presId="urn:microsoft.com/office/officeart/2005/8/layout/default"/>
    <dgm:cxn modelId="{8976E7C6-AFCD-4BD7-83DE-6E72D5D8A73C}" type="presParOf" srcId="{BEF2DEEE-063C-432D-B113-D3C1EEDD0AAB}" destId="{B00D7859-8AD5-4563-91BB-7EE200C0A7CE}" srcOrd="6" destOrd="0" presId="urn:microsoft.com/office/officeart/2005/8/layout/default"/>
    <dgm:cxn modelId="{78658857-D6E2-4236-8D6D-D86B0AB53416}" type="presParOf" srcId="{BEF2DEEE-063C-432D-B113-D3C1EEDD0AAB}" destId="{FF8909C7-2FCE-4815-ABFD-D7FE4A7B2E9F}" srcOrd="7" destOrd="0" presId="urn:microsoft.com/office/officeart/2005/8/layout/default"/>
    <dgm:cxn modelId="{6970D473-F2A2-4E80-900C-38C786AA1F43}" type="presParOf" srcId="{BEF2DEEE-063C-432D-B113-D3C1EEDD0AAB}" destId="{295590C1-B772-4C4D-A265-D0ABDED5CE13}" srcOrd="8" destOrd="0" presId="urn:microsoft.com/office/officeart/2005/8/layout/default"/>
    <dgm:cxn modelId="{DCC724EA-2BAF-42DC-BBFF-D05781C3F425}" type="presParOf" srcId="{BEF2DEEE-063C-432D-B113-D3C1EEDD0AAB}" destId="{A9DB1D82-3370-4D83-BBEB-177DF761485B}" srcOrd="9" destOrd="0" presId="urn:microsoft.com/office/officeart/2005/8/layout/default"/>
    <dgm:cxn modelId="{58A6ECAC-1B3F-41AC-BC48-6B2C183373CF}" type="presParOf" srcId="{BEF2DEEE-063C-432D-B113-D3C1EEDD0AAB}" destId="{011AB3E9-504B-4D2F-BE03-9D449BF2A06E}" srcOrd="10" destOrd="0" presId="urn:microsoft.com/office/officeart/2005/8/layout/default"/>
    <dgm:cxn modelId="{F2BE337D-3726-457C-9842-07BDCC2CCED5}" type="presParOf" srcId="{BEF2DEEE-063C-432D-B113-D3C1EEDD0AAB}" destId="{E0D50037-0A1B-436C-9B28-42A7FBD85B23}" srcOrd="11" destOrd="0" presId="urn:microsoft.com/office/officeart/2005/8/layout/default"/>
    <dgm:cxn modelId="{C938172F-38EB-4C39-9B37-6EE5F11B68AF}" type="presParOf" srcId="{BEF2DEEE-063C-432D-B113-D3C1EEDD0AAB}" destId="{59B27A43-91C1-42DD-8631-F51FCCF46651}" srcOrd="12" destOrd="0" presId="urn:microsoft.com/office/officeart/2005/8/layout/default"/>
    <dgm:cxn modelId="{F6B6D595-92F5-43F3-BD45-4CEF5AE8864D}" type="presParOf" srcId="{BEF2DEEE-063C-432D-B113-D3C1EEDD0AAB}" destId="{007F472D-3CA4-4A3C-B3D4-568B15832BE6}" srcOrd="13" destOrd="0" presId="urn:microsoft.com/office/officeart/2005/8/layout/default"/>
    <dgm:cxn modelId="{0635B479-9E68-4471-851B-25B10D6D7136}" type="presParOf" srcId="{BEF2DEEE-063C-432D-B113-D3C1EEDD0AAB}" destId="{D86E3587-3D8A-4B47-980D-F21F6D2500A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93ACB-352E-41A2-80EC-21ED6EC6D1C4}">
      <dsp:nvSpPr>
        <dsp:cNvPr id="0" name=""/>
        <dsp:cNvSpPr/>
      </dsp:nvSpPr>
      <dsp:spPr>
        <a:xfrm>
          <a:off x="3651" y="780928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Equity</a:t>
          </a:r>
        </a:p>
      </dsp:txBody>
      <dsp:txXfrm>
        <a:off x="3651" y="780928"/>
        <a:ext cx="2896766" cy="1738060"/>
      </dsp:txXfrm>
    </dsp:sp>
    <dsp:sp modelId="{54FF8516-4237-47F8-92F7-B21F4CD27620}">
      <dsp:nvSpPr>
        <dsp:cNvPr id="0" name=""/>
        <dsp:cNvSpPr/>
      </dsp:nvSpPr>
      <dsp:spPr>
        <a:xfrm>
          <a:off x="3190094" y="780928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Respect</a:t>
          </a:r>
        </a:p>
      </dsp:txBody>
      <dsp:txXfrm>
        <a:off x="3190094" y="780928"/>
        <a:ext cx="2896766" cy="1738060"/>
      </dsp:txXfrm>
    </dsp:sp>
    <dsp:sp modelId="{1A4B65DD-A084-43AB-9A76-534D8D788871}">
      <dsp:nvSpPr>
        <dsp:cNvPr id="0" name=""/>
        <dsp:cNvSpPr/>
      </dsp:nvSpPr>
      <dsp:spPr>
        <a:xfrm>
          <a:off x="6376538" y="780928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Transparency</a:t>
          </a:r>
        </a:p>
      </dsp:txBody>
      <dsp:txXfrm>
        <a:off x="6376538" y="780928"/>
        <a:ext cx="2896766" cy="1738060"/>
      </dsp:txXfrm>
    </dsp:sp>
    <dsp:sp modelId="{B00D7859-8AD5-4563-91BB-7EE200C0A7CE}">
      <dsp:nvSpPr>
        <dsp:cNvPr id="0" name=""/>
        <dsp:cNvSpPr/>
      </dsp:nvSpPr>
      <dsp:spPr>
        <a:xfrm>
          <a:off x="9562981" y="780928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Relevance</a:t>
          </a:r>
        </a:p>
      </dsp:txBody>
      <dsp:txXfrm>
        <a:off x="9562981" y="780928"/>
        <a:ext cx="2896766" cy="1738060"/>
      </dsp:txXfrm>
    </dsp:sp>
    <dsp:sp modelId="{295590C1-B772-4C4D-A265-D0ABDED5CE13}">
      <dsp:nvSpPr>
        <dsp:cNvPr id="0" name=""/>
        <dsp:cNvSpPr/>
      </dsp:nvSpPr>
      <dsp:spPr>
        <a:xfrm>
          <a:off x="3651" y="2808664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Accountability</a:t>
          </a:r>
        </a:p>
      </dsp:txBody>
      <dsp:txXfrm>
        <a:off x="3651" y="2808664"/>
        <a:ext cx="2896766" cy="1738060"/>
      </dsp:txXfrm>
    </dsp:sp>
    <dsp:sp modelId="{011AB3E9-504B-4D2F-BE03-9D449BF2A06E}">
      <dsp:nvSpPr>
        <dsp:cNvPr id="0" name=""/>
        <dsp:cNvSpPr/>
      </dsp:nvSpPr>
      <dsp:spPr>
        <a:xfrm>
          <a:off x="3190094" y="2808664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Collaboration</a:t>
          </a:r>
        </a:p>
      </dsp:txBody>
      <dsp:txXfrm>
        <a:off x="3190094" y="2808664"/>
        <a:ext cx="2896766" cy="1738060"/>
      </dsp:txXfrm>
    </dsp:sp>
    <dsp:sp modelId="{59B27A43-91C1-42DD-8631-F51FCCF46651}">
      <dsp:nvSpPr>
        <dsp:cNvPr id="0" name=""/>
        <dsp:cNvSpPr/>
      </dsp:nvSpPr>
      <dsp:spPr>
        <a:xfrm>
          <a:off x="6376538" y="2808664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Inclusion</a:t>
          </a:r>
        </a:p>
      </dsp:txBody>
      <dsp:txXfrm>
        <a:off x="6376538" y="2808664"/>
        <a:ext cx="2896766" cy="1738060"/>
      </dsp:txXfrm>
    </dsp:sp>
    <dsp:sp modelId="{D86E3587-3D8A-4B47-980D-F21F6D2500A9}">
      <dsp:nvSpPr>
        <dsp:cNvPr id="0" name=""/>
        <dsp:cNvSpPr/>
      </dsp:nvSpPr>
      <dsp:spPr>
        <a:xfrm>
          <a:off x="9562981" y="2808664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Cultural competence</a:t>
          </a:r>
        </a:p>
      </dsp:txBody>
      <dsp:txXfrm>
        <a:off x="9562981" y="2808664"/>
        <a:ext cx="2896766" cy="1738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36C898-B491-4E41-83A1-3C52A93DC2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CAA23-994F-407B-A1EB-2D2754FC16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397E-B39C-471C-B172-7B9A7A9F604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E4610-F9BC-4C38-8C50-CB32FE23CB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EE646-03B4-410E-85EF-63C47F4090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DDAE6-2C01-4EBD-8591-80F339E98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CFF4C-0E88-0346-A606-438268844A2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FE459-01DF-564D-B23E-B4AD6129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9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18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36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854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472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091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708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326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945" algn="l" defTabSz="1097236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42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0A3FE-796C-319F-70AB-2B98C1D4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327CB-338C-C3B9-4587-68967C42F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1841A-81CF-1B61-C2A3-6794C94A3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A2114-7075-B72C-214D-9EF027259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7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0A3FE-796C-319F-70AB-2B98C1D4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327CB-338C-C3B9-4587-68967C42F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1841A-81CF-1B61-C2A3-6794C94A3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A2114-7075-B72C-214D-9EF027259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The good news is we’ve been prioritizing community in our engagement practices in the past decade – but especially as we have developed the policy in the 2050 Regional Development guide.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5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0A3FE-796C-319F-70AB-2B98C1D4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327CB-338C-C3B9-4587-68967C42F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1841A-81CF-1B61-C2A3-6794C94A3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A2114-7075-B72C-214D-9EF027259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1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emf"/><Relationship Id="rId4" Type="http://schemas.openxmlformats.org/officeDocument/2006/relationships/image" Target="../media/image29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3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3.emf"/><Relationship Id="rId4" Type="http://schemas.openxmlformats.org/officeDocument/2006/relationships/image" Target="../media/image35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8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3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3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3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18D4F6-B146-3D40-85EE-56D4ACFA9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71800"/>
            <a:ext cx="14630400" cy="52578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E449A-2805-6144-A078-781675935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3676" y="2971800"/>
            <a:ext cx="15156476" cy="5791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C1CFF6-28B3-0740-82BC-0970C814D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811" y="7394028"/>
            <a:ext cx="4873547" cy="835572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7782E-3843-4A5C-B1A5-5FB027C96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35" y="3740897"/>
            <a:ext cx="12522565" cy="159067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47C409B-E0F7-0D42-A7F2-609FAD79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4836" y="5664797"/>
            <a:ext cx="6733680" cy="3916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352900-1093-184D-9A55-BC22387CEA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4837" y="6267791"/>
            <a:ext cx="6733680" cy="38144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7717D33-EC0C-9449-8B37-0DE39721A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4836" y="7620363"/>
            <a:ext cx="5053192" cy="38144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</a:t>
            </a:r>
            <a:r>
              <a:rPr lang="en-US" err="1"/>
              <a:t>YYYY</a:t>
            </a:r>
            <a:r>
              <a:rPr lang="en-US"/>
              <a:t>    metrocouncil.org</a:t>
            </a:r>
          </a:p>
        </p:txBody>
      </p:sp>
      <p:pic>
        <p:nvPicPr>
          <p:cNvPr id="10" name="Picture 9" descr="Imagine 2025">
            <a:extLst>
              <a:ext uri="{FF2B5EF4-FFF2-40B4-BE49-F238E27FC236}">
                <a16:creationId xmlns:a16="http://schemas.microsoft.com/office/drawing/2014/main" id="{BD1C3B86-7444-D68F-D6A8-141194FC7E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6321" y="750130"/>
            <a:ext cx="6877757" cy="1653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0C35D-BE30-A71B-CA58-98515453B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9658" y="6735354"/>
            <a:ext cx="1715942" cy="12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5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red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8686D-FAB7-4A43-8A45-FCFD2EC70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4630400" cy="2743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60052-38C0-6044-8DA4-BE082DB10ACF}"/>
              </a:ext>
            </a:extLst>
          </p:cNvPr>
          <p:cNvSpPr/>
          <p:nvPr userDrawn="1"/>
        </p:nvSpPr>
        <p:spPr>
          <a:xfrm>
            <a:off x="1095237" y="1948091"/>
            <a:ext cx="128956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 strong system possible through planning, coordination, and operations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B341C-6088-2441-84A6-75D26143ECF1}"/>
              </a:ext>
            </a:extLst>
          </p:cNvPr>
          <p:cNvSpPr txBox="1"/>
          <p:nvPr userDrawn="1"/>
        </p:nvSpPr>
        <p:spPr>
          <a:xfrm>
            <a:off x="1048872" y="850511"/>
            <a:ext cx="9600078" cy="697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760"/>
              </a:lnSpc>
              <a:spcAft>
                <a:spcPts val="600"/>
              </a:spcAft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Partnering on a shared vision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01C1B-288B-9948-9E6A-7F463E6FBD39}"/>
              </a:ext>
            </a:extLst>
          </p:cNvPr>
          <p:cNvSpPr txBox="1"/>
          <p:nvPr userDrawn="1"/>
        </p:nvSpPr>
        <p:spPr>
          <a:xfrm>
            <a:off x="10270674" y="5611590"/>
            <a:ext cx="3510643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Connecting people to places and keeping the economy moving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BDE5C-5F23-7F43-80D1-20ECC9F13C0A}"/>
              </a:ext>
            </a:extLst>
          </p:cNvPr>
          <p:cNvSpPr txBox="1"/>
          <p:nvPr userDrawn="1"/>
        </p:nvSpPr>
        <p:spPr>
          <a:xfrm>
            <a:off x="10259787" y="4669974"/>
            <a:ext cx="386442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en-US" sz="2800" b="1">
                <a:solidFill>
                  <a:srgbClr val="ED1B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729E0-DFF7-5943-B119-10378A1CDD01}"/>
              </a:ext>
            </a:extLst>
          </p:cNvPr>
          <p:cNvSpPr txBox="1"/>
          <p:nvPr userDrawn="1"/>
        </p:nvSpPr>
        <p:spPr>
          <a:xfrm>
            <a:off x="5535383" y="5622474"/>
            <a:ext cx="3458988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Protecting public waterways and parklands to sustain our environment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59B0BB-1283-9545-B3EC-D0031EC4D8A8}"/>
              </a:ext>
            </a:extLst>
          </p:cNvPr>
          <p:cNvSpPr txBox="1"/>
          <p:nvPr userDrawn="1"/>
        </p:nvSpPr>
        <p:spPr>
          <a:xfrm>
            <a:off x="5524497" y="4680859"/>
            <a:ext cx="289015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en-US" sz="2800" b="1">
                <a:solidFill>
                  <a:srgbClr val="009A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protection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B76E8C-5CA3-2841-8FED-25E60DD73266}"/>
              </a:ext>
            </a:extLst>
          </p:cNvPr>
          <p:cNvSpPr txBox="1"/>
          <p:nvPr userDrawn="1"/>
        </p:nvSpPr>
        <p:spPr>
          <a:xfrm>
            <a:off x="996041" y="5633361"/>
            <a:ext cx="3282045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Supporting cities and townships for the prosperity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of the 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1F539E-C28D-EC40-BEF2-FD2E80E91AD9}"/>
              </a:ext>
            </a:extLst>
          </p:cNvPr>
          <p:cNvSpPr txBox="1"/>
          <p:nvPr userDrawn="1"/>
        </p:nvSpPr>
        <p:spPr>
          <a:xfrm>
            <a:off x="971708" y="4691745"/>
            <a:ext cx="289015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en-US" sz="2800" b="1">
                <a:solidFill>
                  <a:srgbClr val="78A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Long-range </a:t>
            </a:r>
            <a:br>
              <a:rPr lang="en-US" sz="2800" b="1">
                <a:solidFill>
                  <a:srgbClr val="78A2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rgbClr val="78A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pic>
        <p:nvPicPr>
          <p:cNvPr id="16" name="Picture 15" descr="Icon graphic of green circle with house, representing Long-range planning">
            <a:extLst>
              <a:ext uri="{FF2B5EF4-FFF2-40B4-BE49-F238E27FC236}">
                <a16:creationId xmlns:a16="http://schemas.microsoft.com/office/drawing/2014/main" id="{9A43306C-9079-AA42-AD22-CF9A4FF09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67"/>
          <a:stretch/>
        </p:blipFill>
        <p:spPr>
          <a:xfrm>
            <a:off x="1274165" y="3039847"/>
            <a:ext cx="1573967" cy="1562133"/>
          </a:xfrm>
          <a:prstGeom prst="rect">
            <a:avLst/>
          </a:prstGeom>
        </p:spPr>
      </p:pic>
      <p:pic>
        <p:nvPicPr>
          <p:cNvPr id="17" name="Picture 16" descr="Icon graphic of red circle with bus, representing Transportaion services">
            <a:extLst>
              <a:ext uri="{FF2B5EF4-FFF2-40B4-BE49-F238E27FC236}">
                <a16:creationId xmlns:a16="http://schemas.microsoft.com/office/drawing/2014/main" id="{9A1213E8-B749-E94B-9513-3419B5515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0427" y="3057335"/>
            <a:ext cx="1573967" cy="1562133"/>
          </a:xfrm>
          <a:prstGeom prst="rect">
            <a:avLst/>
          </a:prstGeom>
        </p:spPr>
      </p:pic>
      <p:pic>
        <p:nvPicPr>
          <p:cNvPr id="18" name="Picture 17" descr="Icon graphic of blue circle with tree, representing Environmental protection">
            <a:extLst>
              <a:ext uri="{FF2B5EF4-FFF2-40B4-BE49-F238E27FC236}">
                <a16:creationId xmlns:a16="http://schemas.microsoft.com/office/drawing/2014/main" id="{F92570DC-09A6-3947-A5B0-CC1CCD766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57"/>
          <a:stretch/>
        </p:blipFill>
        <p:spPr>
          <a:xfrm>
            <a:off x="5851624" y="3059833"/>
            <a:ext cx="1573967" cy="15621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C5DD9D-50FE-CF48-8427-A65614A9C51B}"/>
              </a:ext>
            </a:extLst>
          </p:cNvPr>
          <p:cNvSpPr txBox="1"/>
          <p:nvPr userDrawn="1"/>
        </p:nvSpPr>
        <p:spPr>
          <a:xfrm>
            <a:off x="13816004" y="7536900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175FF2-B44E-0C4E-823C-D381326A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907DD2-9E42-EF48-AC37-36FAC62E09D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3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 Counci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utdoors photograph of creek bed with running stream">
            <a:extLst>
              <a:ext uri="{FF2B5EF4-FFF2-40B4-BE49-F238E27FC236}">
                <a16:creationId xmlns:a16="http://schemas.microsoft.com/office/drawing/2014/main" id="{05FE2241-2CD5-B049-B4D9-0B842CF2D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684" y="0"/>
            <a:ext cx="4151376" cy="8229600"/>
          </a:xfrm>
          <a:prstGeom prst="rect">
            <a:avLst/>
          </a:prstGeom>
        </p:spPr>
      </p:pic>
      <p:pic>
        <p:nvPicPr>
          <p:cNvPr id="9" name="Picture 8" descr="Outdoors photograph of Metro Transit Light Rail trains">
            <a:extLst>
              <a:ext uri="{FF2B5EF4-FFF2-40B4-BE49-F238E27FC236}">
                <a16:creationId xmlns:a16="http://schemas.microsoft.com/office/drawing/2014/main" id="{42906C1E-7175-254B-97DD-9B0EA5F56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3611" y="0"/>
            <a:ext cx="4152900" cy="8229600"/>
          </a:xfrm>
          <a:prstGeom prst="rect">
            <a:avLst/>
          </a:prstGeom>
        </p:spPr>
      </p:pic>
      <p:pic>
        <p:nvPicPr>
          <p:cNvPr id="10" name="Picture 9" descr="Outdoors photograph of city buildings">
            <a:extLst>
              <a:ext uri="{FF2B5EF4-FFF2-40B4-BE49-F238E27FC236}">
                <a16:creationId xmlns:a16="http://schemas.microsoft.com/office/drawing/2014/main" id="{5F6ADFB3-64F5-D84F-9674-C544FD036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112" y="0"/>
            <a:ext cx="4149534" cy="822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282B0D-0D9B-5C40-B380-5097A7E28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4630401" cy="1077686"/>
          </a:xfrm>
          <a:prstGeom prst="rect">
            <a:avLst/>
          </a:prstGeom>
          <a:solidFill>
            <a:schemeClr val="bg2">
              <a:lumMod val="25000"/>
              <a:alpha val="751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D3C0A-7675-B94F-8F7A-A71163350A3E}"/>
              </a:ext>
            </a:extLst>
          </p:cNvPr>
          <p:cNvSpPr/>
          <p:nvPr userDrawn="1"/>
        </p:nvSpPr>
        <p:spPr>
          <a:xfrm>
            <a:off x="1109927" y="598267"/>
            <a:ext cx="41299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Long-range planning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F69A6C-2ADA-364F-8678-C7E8034F4BFC}"/>
              </a:ext>
            </a:extLst>
          </p:cNvPr>
          <p:cNvSpPr/>
          <p:nvPr userDrawn="1"/>
        </p:nvSpPr>
        <p:spPr>
          <a:xfrm>
            <a:off x="5257420" y="598267"/>
            <a:ext cx="41299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protection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0EF1F3-C20D-FB49-90F8-AB377B8582A9}"/>
              </a:ext>
            </a:extLst>
          </p:cNvPr>
          <p:cNvSpPr/>
          <p:nvPr userDrawn="1"/>
        </p:nvSpPr>
        <p:spPr>
          <a:xfrm>
            <a:off x="9405109" y="598267"/>
            <a:ext cx="41299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services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DA7636-6DF7-8B4B-A171-088C0C73E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51256" y="1074738"/>
            <a:ext cx="4142232" cy="95384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A360AA-3D30-324B-A06C-849886DAE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9928" y="1074738"/>
            <a:ext cx="4140266" cy="91440"/>
          </a:xfrm>
          <a:prstGeom prst="rect">
            <a:avLst/>
          </a:pr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E921F-CDC2-6E43-BE66-14758B52C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3826" y="1074738"/>
            <a:ext cx="4142106" cy="9144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113F92-A985-FE47-A6B1-44094231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B66663-EF78-7C44-AD53-BC2817EF6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1CDD90-0647-FD48-8E3E-50ECF6D682CD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0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67F46C-9549-FB4A-99DE-375FB18A186F}"/>
              </a:ext>
            </a:extLst>
          </p:cNvPr>
          <p:cNvSpPr/>
          <p:nvPr/>
        </p:nvSpPr>
        <p:spPr>
          <a:xfrm>
            <a:off x="0" y="0"/>
            <a:ext cx="5263978" cy="822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DAA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BF9252-4698-0543-B808-E2CB5E2F5855}"/>
              </a:ext>
            </a:extLst>
          </p:cNvPr>
          <p:cNvSpPr/>
          <p:nvPr/>
        </p:nvSpPr>
        <p:spPr>
          <a:xfrm rot="5400000">
            <a:off x="3938695" y="4069078"/>
            <a:ext cx="2743200" cy="9144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D5919C-AC69-384D-9217-8524D4953D78}"/>
              </a:ext>
            </a:extLst>
          </p:cNvPr>
          <p:cNvSpPr/>
          <p:nvPr/>
        </p:nvSpPr>
        <p:spPr>
          <a:xfrm rot="5400000">
            <a:off x="3938695" y="1325880"/>
            <a:ext cx="2743200" cy="9144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4B30D-F7C7-634F-A966-C0F0C47E3B57}"/>
              </a:ext>
            </a:extLst>
          </p:cNvPr>
          <p:cNvSpPr/>
          <p:nvPr/>
        </p:nvSpPr>
        <p:spPr>
          <a:xfrm rot="5400000">
            <a:off x="3938695" y="6812280"/>
            <a:ext cx="274320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80209-9E3C-E34F-96D8-D9CD438027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260" y="3434860"/>
            <a:ext cx="3997325" cy="2461847"/>
          </a:xfrm>
        </p:spPr>
        <p:txBody>
          <a:bodyPr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F6ACABD-6305-2641-9E1A-C84E68D02D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1785" y="3435350"/>
            <a:ext cx="5767388" cy="2051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/>
              <a:t>Section break copy. Click to edit this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D808B3-5F66-475D-A5AC-AC0F4FA50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6A687-2CAA-4217-8FF6-955E361E0FDA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55D58-24D3-409F-B3F4-EE43BF977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</p:spTree>
    <p:extLst>
      <p:ext uri="{BB962C8B-B14F-4D97-AF65-F5344CB8AC3E}">
        <p14:creationId xmlns:p14="http://schemas.microsoft.com/office/powerpoint/2010/main" val="1761845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3DDA437-8B86-40B0-866A-0A61C743BC9A}"/>
              </a:ext>
            </a:extLst>
          </p:cNvPr>
          <p:cNvGrpSpPr/>
          <p:nvPr userDrawn="1"/>
        </p:nvGrpSpPr>
        <p:grpSpPr>
          <a:xfrm>
            <a:off x="1230523" y="-1756981"/>
            <a:ext cx="8089009" cy="881862"/>
            <a:chOff x="2492994" y="2126192"/>
            <a:chExt cx="8089009" cy="88186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68FCD8-54CD-4FD2-A1E6-8D040FED3825}"/>
                </a:ext>
              </a:extLst>
            </p:cNvPr>
            <p:cNvSpPr/>
            <p:nvPr/>
          </p:nvSpPr>
          <p:spPr>
            <a:xfrm>
              <a:off x="2577627" y="2126192"/>
              <a:ext cx="1600200" cy="27432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17A012-9BBD-41B9-884F-7888E601E79E}"/>
                </a:ext>
              </a:extLst>
            </p:cNvPr>
            <p:cNvSpPr txBox="1"/>
            <p:nvPr/>
          </p:nvSpPr>
          <p:spPr>
            <a:xfrm>
              <a:off x="2492994" y="2411822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Primary Council</a:t>
              </a:r>
              <a:br>
                <a:rPr lang="en-US" sz="1000"/>
              </a:br>
              <a:r>
                <a:rPr lang="en-US" sz="1000"/>
                <a:t>RGB 0/93/170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9FE886-5CDF-4152-AC80-667153392A9B}"/>
                </a:ext>
              </a:extLst>
            </p:cNvPr>
            <p:cNvSpPr/>
            <p:nvPr/>
          </p:nvSpPr>
          <p:spPr>
            <a:xfrm>
              <a:off x="4180545" y="2126192"/>
              <a:ext cx="1600200" cy="274320"/>
            </a:xfrm>
            <a:prstGeom prst="rect">
              <a:avLst/>
            </a:prstGeom>
            <a:solidFill>
              <a:srgbClr val="6C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77A874-86AE-425F-94FC-9EE3A4D1A805}"/>
                </a:ext>
              </a:extLst>
            </p:cNvPr>
            <p:cNvSpPr txBox="1"/>
            <p:nvPr/>
          </p:nvSpPr>
          <p:spPr>
            <a:xfrm>
              <a:off x="4125206" y="2454056"/>
              <a:ext cx="1489791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2</a:t>
              </a:r>
              <a:r>
                <a:rPr lang="en-US" sz="1000" baseline="30000"/>
                <a:t>nd</a:t>
              </a:r>
              <a:r>
                <a:rPr lang="en-US" sz="1000"/>
                <a:t>/Community Development</a:t>
              </a:r>
              <a:br>
                <a:rPr lang="en-US" sz="1000"/>
              </a:br>
              <a:r>
                <a:rPr lang="en-US" sz="1000"/>
                <a:t>RGB 120/162/47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2BCBA8-F667-4DBA-959E-1C2335DB889A}"/>
                </a:ext>
              </a:extLst>
            </p:cNvPr>
            <p:cNvSpPr/>
            <p:nvPr/>
          </p:nvSpPr>
          <p:spPr>
            <a:xfrm>
              <a:off x="5779051" y="2126192"/>
              <a:ext cx="1600200" cy="274320"/>
            </a:xfrm>
            <a:prstGeom prst="rect">
              <a:avLst/>
            </a:prstGeom>
            <a:solidFill>
              <a:srgbClr val="EE3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568B81-72A0-4138-8EF2-0AB8BC276C10}"/>
                </a:ext>
              </a:extLst>
            </p:cNvPr>
            <p:cNvSpPr txBox="1"/>
            <p:nvPr/>
          </p:nvSpPr>
          <p:spPr>
            <a:xfrm>
              <a:off x="5711163" y="2411822"/>
              <a:ext cx="14897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2</a:t>
              </a:r>
              <a:r>
                <a:rPr lang="en-US" sz="1000" baseline="30000"/>
                <a:t>nd</a:t>
              </a:r>
              <a:r>
                <a:rPr lang="en-US" sz="1000"/>
                <a:t>/Transportation Services</a:t>
              </a:r>
              <a:br>
                <a:rPr lang="en-US" sz="1000"/>
              </a:br>
              <a:r>
                <a:rPr lang="en-US" sz="1000"/>
                <a:t>RGB 238/49/36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608A87-ECC2-4F01-AB1C-FA5EE356FCB1}"/>
                </a:ext>
              </a:extLst>
            </p:cNvPr>
            <p:cNvSpPr/>
            <p:nvPr/>
          </p:nvSpPr>
          <p:spPr>
            <a:xfrm>
              <a:off x="7374473" y="2126192"/>
              <a:ext cx="1600200" cy="275051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C7A228-5740-4A81-904D-D45FB569ED86}"/>
                </a:ext>
              </a:extLst>
            </p:cNvPr>
            <p:cNvSpPr txBox="1"/>
            <p:nvPr/>
          </p:nvSpPr>
          <p:spPr>
            <a:xfrm>
              <a:off x="7309671" y="2411822"/>
              <a:ext cx="16002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2</a:t>
              </a:r>
              <a:r>
                <a:rPr lang="en-US" sz="1000" baseline="30000"/>
                <a:t>nd</a:t>
              </a:r>
              <a:r>
                <a:rPr lang="en-US" sz="1000"/>
                <a:t>/Environmental Services</a:t>
              </a:r>
              <a:br>
                <a:rPr lang="en-US" sz="1000"/>
              </a:br>
              <a:r>
                <a:rPr lang="en-US" sz="1000"/>
                <a:t>RGB 0/154/199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5B7927-9FE6-46FB-A36B-CA34E4E9DDB9}"/>
                </a:ext>
              </a:extLst>
            </p:cNvPr>
            <p:cNvSpPr/>
            <p:nvPr userDrawn="1"/>
          </p:nvSpPr>
          <p:spPr>
            <a:xfrm>
              <a:off x="8981803" y="2126192"/>
              <a:ext cx="1600200" cy="27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AC1E14-6C1D-4D1E-A675-8F4DB704EEC6}"/>
                </a:ext>
              </a:extLst>
            </p:cNvPr>
            <p:cNvSpPr txBox="1"/>
            <p:nvPr userDrawn="1"/>
          </p:nvSpPr>
          <p:spPr>
            <a:xfrm>
              <a:off x="8991600" y="2411822"/>
              <a:ext cx="12906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Black</a:t>
              </a:r>
              <a:br>
                <a:rPr lang="en-US" sz="1000"/>
              </a:br>
              <a:r>
                <a:rPr lang="en-US" sz="1000"/>
                <a:t>RGB 0/0/0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B49FCF1-E58B-A34F-AC36-F95699C79A51}"/>
              </a:ext>
            </a:extLst>
          </p:cNvPr>
          <p:cNvSpPr/>
          <p:nvPr/>
        </p:nvSpPr>
        <p:spPr>
          <a:xfrm>
            <a:off x="1432193" y="2383531"/>
            <a:ext cx="958469" cy="951084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B34C3F-3E44-DA48-9A7B-CE896643B11D}"/>
              </a:ext>
            </a:extLst>
          </p:cNvPr>
          <p:cNvSpPr txBox="1"/>
          <p:nvPr/>
        </p:nvSpPr>
        <p:spPr>
          <a:xfrm>
            <a:off x="1355072" y="3397785"/>
            <a:ext cx="1849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Primary Council</a:t>
            </a:r>
            <a:br>
              <a:rPr lang="en-US" sz="1000"/>
            </a:br>
            <a:r>
              <a:rPr lang="en-US" sz="1000"/>
              <a:t>RGB 0/93/170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5851A0-47B1-1045-A98F-D0AE1F77B89E}"/>
              </a:ext>
            </a:extLst>
          </p:cNvPr>
          <p:cNvGrpSpPr/>
          <p:nvPr userDrawn="1"/>
        </p:nvGrpSpPr>
        <p:grpSpPr>
          <a:xfrm>
            <a:off x="3549266" y="2383531"/>
            <a:ext cx="1849162" cy="1414364"/>
            <a:chOff x="3606416" y="2383531"/>
            <a:chExt cx="1849162" cy="141436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A77C51-0FD5-BB4A-A2B2-4AAD78C6AE60}"/>
                </a:ext>
              </a:extLst>
            </p:cNvPr>
            <p:cNvSpPr/>
            <p:nvPr userDrawn="1"/>
          </p:nvSpPr>
          <p:spPr>
            <a:xfrm>
              <a:off x="3683536" y="2383531"/>
              <a:ext cx="958469" cy="951084"/>
            </a:xfrm>
            <a:prstGeom prst="rect">
              <a:avLst/>
            </a:prstGeom>
            <a:solidFill>
              <a:srgbClr val="6C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DE54E2-CB72-F847-8628-F3C07D742592}"/>
                </a:ext>
              </a:extLst>
            </p:cNvPr>
            <p:cNvSpPr txBox="1"/>
            <p:nvPr userDrawn="1"/>
          </p:nvSpPr>
          <p:spPr>
            <a:xfrm>
              <a:off x="3606416" y="3397785"/>
              <a:ext cx="18491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2nd/Community Development</a:t>
              </a:r>
              <a:br>
                <a:rPr lang="en-US" sz="1000"/>
              </a:br>
              <a:r>
                <a:rPr lang="en-US" sz="1000"/>
                <a:t>RGB 120/162/47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F160E8-664B-6442-ADED-438170199106}"/>
              </a:ext>
            </a:extLst>
          </p:cNvPr>
          <p:cNvGrpSpPr/>
          <p:nvPr userDrawn="1"/>
        </p:nvGrpSpPr>
        <p:grpSpPr>
          <a:xfrm>
            <a:off x="5857759" y="2383531"/>
            <a:ext cx="1849162" cy="1414364"/>
            <a:chOff x="5857759" y="2383531"/>
            <a:chExt cx="1849162" cy="141436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6CED8E-EA76-3048-9A6A-0D472B4A75D8}"/>
                </a:ext>
              </a:extLst>
            </p:cNvPr>
            <p:cNvSpPr/>
            <p:nvPr userDrawn="1"/>
          </p:nvSpPr>
          <p:spPr>
            <a:xfrm>
              <a:off x="5934879" y="2383531"/>
              <a:ext cx="958469" cy="951084"/>
            </a:xfrm>
            <a:prstGeom prst="rect">
              <a:avLst/>
            </a:prstGeom>
            <a:solidFill>
              <a:srgbClr val="EE3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49F32E-E25A-AD4D-9764-173A6B079E9B}"/>
                </a:ext>
              </a:extLst>
            </p:cNvPr>
            <p:cNvSpPr txBox="1"/>
            <p:nvPr userDrawn="1"/>
          </p:nvSpPr>
          <p:spPr>
            <a:xfrm>
              <a:off x="5857759" y="3397785"/>
              <a:ext cx="1849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2nd/Transportation Services</a:t>
              </a:r>
              <a:br>
                <a:rPr lang="en-US" sz="1000"/>
              </a:br>
              <a:r>
                <a:rPr lang="en-US" sz="1000"/>
                <a:t>RGB 238/49/36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B144E2E-1495-9641-883B-CF6D0A0D4711}"/>
              </a:ext>
            </a:extLst>
          </p:cNvPr>
          <p:cNvGrpSpPr/>
          <p:nvPr userDrawn="1"/>
        </p:nvGrpSpPr>
        <p:grpSpPr>
          <a:xfrm>
            <a:off x="8109102" y="2383531"/>
            <a:ext cx="1773718" cy="1414364"/>
            <a:chOff x="8109102" y="2383531"/>
            <a:chExt cx="1773718" cy="141436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0DF7D8-7582-9D46-B93B-DC94E4E1E1C3}"/>
                </a:ext>
              </a:extLst>
            </p:cNvPr>
            <p:cNvSpPr/>
            <p:nvPr userDrawn="1"/>
          </p:nvSpPr>
          <p:spPr>
            <a:xfrm>
              <a:off x="8186222" y="2383531"/>
              <a:ext cx="958469" cy="95108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8CCFC84-83B7-CB4B-932E-71BDA57A79D4}"/>
                </a:ext>
              </a:extLst>
            </p:cNvPr>
            <p:cNvSpPr txBox="1"/>
            <p:nvPr userDrawn="1"/>
          </p:nvSpPr>
          <p:spPr>
            <a:xfrm>
              <a:off x="8109102" y="3397785"/>
              <a:ext cx="17737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2</a:t>
              </a:r>
              <a:r>
                <a:rPr lang="en-US" sz="1000" baseline="30000"/>
                <a:t>nd</a:t>
              </a:r>
              <a:r>
                <a:rPr lang="en-US" sz="1000"/>
                <a:t>/Environmental Services</a:t>
              </a:r>
              <a:br>
                <a:rPr lang="en-US" sz="1000"/>
              </a:br>
              <a:r>
                <a:rPr lang="en-US" sz="1000"/>
                <a:t>RGB 0/154/199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174FC6-2FC5-7F4D-9906-EE6BBBDF449A}"/>
              </a:ext>
            </a:extLst>
          </p:cNvPr>
          <p:cNvGrpSpPr/>
          <p:nvPr userDrawn="1"/>
        </p:nvGrpSpPr>
        <p:grpSpPr>
          <a:xfrm>
            <a:off x="10360446" y="2383531"/>
            <a:ext cx="1344058" cy="1414364"/>
            <a:chOff x="10360446" y="2383531"/>
            <a:chExt cx="1344058" cy="141436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80C098-03E1-6B41-8527-0A720023AD87}"/>
                </a:ext>
              </a:extLst>
            </p:cNvPr>
            <p:cNvSpPr/>
            <p:nvPr userDrawn="1"/>
          </p:nvSpPr>
          <p:spPr>
            <a:xfrm>
              <a:off x="10437566" y="2383531"/>
              <a:ext cx="958469" cy="951084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0C107A9-D888-3B42-92AC-69C0E1CD86B6}"/>
                </a:ext>
              </a:extLst>
            </p:cNvPr>
            <p:cNvSpPr txBox="1"/>
            <p:nvPr userDrawn="1"/>
          </p:nvSpPr>
          <p:spPr>
            <a:xfrm>
              <a:off x="10360446" y="3397785"/>
              <a:ext cx="1344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Black</a:t>
              </a:r>
              <a:br>
                <a:rPr lang="en-US" sz="1000"/>
              </a:br>
              <a:r>
                <a:rPr lang="en-US" sz="1000"/>
                <a:t>RGB 0/0/0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B4B3814-2F3E-934C-ACE2-156ADF48E56E}"/>
              </a:ext>
            </a:extLst>
          </p:cNvPr>
          <p:cNvSpPr txBox="1"/>
          <p:nvPr userDrawn="1"/>
        </p:nvSpPr>
        <p:spPr>
          <a:xfrm>
            <a:off x="1274399" y="1801460"/>
            <a:ext cx="880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 Brand Colors used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E07B9C-978C-A846-B8C6-8BE9C6253A70}"/>
              </a:ext>
            </a:extLst>
          </p:cNvPr>
          <p:cNvSpPr txBox="1"/>
          <p:nvPr userDrawn="1"/>
        </p:nvSpPr>
        <p:spPr>
          <a:xfrm>
            <a:off x="1344823" y="4016254"/>
            <a:ext cx="1102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Tints of these colors, including grey, appear in values of 100, 70, 50, 30 and 10%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8FEFA6-BA4C-8447-8D5F-F40583D6399F}"/>
              </a:ext>
            </a:extLst>
          </p:cNvPr>
          <p:cNvSpPr/>
          <p:nvPr userDrawn="1"/>
        </p:nvSpPr>
        <p:spPr>
          <a:xfrm>
            <a:off x="1469985" y="4479403"/>
            <a:ext cx="752354" cy="70605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3490A0-A7B0-5340-AEF3-0403F086FA95}"/>
              </a:ext>
            </a:extLst>
          </p:cNvPr>
          <p:cNvSpPr/>
          <p:nvPr userDrawn="1"/>
        </p:nvSpPr>
        <p:spPr>
          <a:xfrm>
            <a:off x="1469985" y="5272269"/>
            <a:ext cx="752354" cy="706055"/>
          </a:xfrm>
          <a:prstGeom prst="rect">
            <a:avLst/>
          </a:prstGeom>
          <a:solidFill>
            <a:schemeClr val="accent1">
              <a:alpha val="495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3A27155-1C54-EF47-9C49-A0D046E27A70}"/>
              </a:ext>
            </a:extLst>
          </p:cNvPr>
          <p:cNvSpPr/>
          <p:nvPr userDrawn="1"/>
        </p:nvSpPr>
        <p:spPr>
          <a:xfrm>
            <a:off x="1469985" y="6065135"/>
            <a:ext cx="752354" cy="706055"/>
          </a:xfrm>
          <a:prstGeom prst="rect">
            <a:avLst/>
          </a:prstGeom>
          <a:solidFill>
            <a:schemeClr val="accent1">
              <a:alpha val="699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2E7BFA-0931-8A41-9235-07DE28788073}"/>
              </a:ext>
            </a:extLst>
          </p:cNvPr>
          <p:cNvSpPr/>
          <p:nvPr userDrawn="1"/>
        </p:nvSpPr>
        <p:spPr>
          <a:xfrm>
            <a:off x="1469985" y="6858000"/>
            <a:ext cx="752354" cy="70605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CDDFF1-9B2E-9F48-BC85-4D9FC3E74D2F}"/>
              </a:ext>
            </a:extLst>
          </p:cNvPr>
          <p:cNvSpPr txBox="1"/>
          <p:nvPr userDrawn="1"/>
        </p:nvSpPr>
        <p:spPr>
          <a:xfrm>
            <a:off x="2326509" y="4687747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70%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E9160A-BC1C-FF42-AA0E-34EE4642B947}"/>
              </a:ext>
            </a:extLst>
          </p:cNvPr>
          <p:cNvSpPr txBox="1"/>
          <p:nvPr userDrawn="1"/>
        </p:nvSpPr>
        <p:spPr>
          <a:xfrm>
            <a:off x="2326509" y="5486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50%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9065AE-B355-0646-A8ED-9C93DCC05252}"/>
              </a:ext>
            </a:extLst>
          </p:cNvPr>
          <p:cNvSpPr txBox="1"/>
          <p:nvPr userDrawn="1"/>
        </p:nvSpPr>
        <p:spPr>
          <a:xfrm>
            <a:off x="2326509" y="6248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30%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FDE35F-4357-6047-A626-16A124D4DE8C}"/>
              </a:ext>
            </a:extLst>
          </p:cNvPr>
          <p:cNvSpPr txBox="1"/>
          <p:nvPr userDrawn="1"/>
        </p:nvSpPr>
        <p:spPr>
          <a:xfrm>
            <a:off x="2326509" y="70866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10%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46834A9-742B-1148-8C63-1C6DAEA71064}"/>
              </a:ext>
            </a:extLst>
          </p:cNvPr>
          <p:cNvSpPr/>
          <p:nvPr userDrawn="1"/>
        </p:nvSpPr>
        <p:spPr>
          <a:xfrm>
            <a:off x="3733800" y="4479403"/>
            <a:ext cx="752354" cy="706055"/>
          </a:xfrm>
          <a:prstGeom prst="rect">
            <a:avLst/>
          </a:prstGeom>
          <a:solidFill>
            <a:srgbClr val="6CA4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EAFB9EB-ECAF-3041-8F7C-AEB6F2EDD3A4}"/>
              </a:ext>
            </a:extLst>
          </p:cNvPr>
          <p:cNvSpPr/>
          <p:nvPr userDrawn="1"/>
        </p:nvSpPr>
        <p:spPr>
          <a:xfrm>
            <a:off x="3733800" y="5272269"/>
            <a:ext cx="752354" cy="706055"/>
          </a:xfrm>
          <a:prstGeom prst="rect">
            <a:avLst/>
          </a:prstGeom>
          <a:solidFill>
            <a:srgbClr val="6CA400">
              <a:alpha val="4956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DF4681-089E-094D-8368-6CF3BB6444BE}"/>
              </a:ext>
            </a:extLst>
          </p:cNvPr>
          <p:cNvSpPr/>
          <p:nvPr userDrawn="1"/>
        </p:nvSpPr>
        <p:spPr>
          <a:xfrm>
            <a:off x="3733800" y="6065135"/>
            <a:ext cx="752354" cy="706055"/>
          </a:xfrm>
          <a:prstGeom prst="rect">
            <a:avLst/>
          </a:prstGeom>
          <a:solidFill>
            <a:srgbClr val="6CA400">
              <a:alpha val="699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A8D4D84-D921-1D46-ADEF-8D8F68685B99}"/>
              </a:ext>
            </a:extLst>
          </p:cNvPr>
          <p:cNvSpPr/>
          <p:nvPr userDrawn="1"/>
        </p:nvSpPr>
        <p:spPr>
          <a:xfrm>
            <a:off x="3733800" y="6858000"/>
            <a:ext cx="752354" cy="706055"/>
          </a:xfrm>
          <a:prstGeom prst="rect">
            <a:avLst/>
          </a:prstGeom>
          <a:solidFill>
            <a:srgbClr val="6CA4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851845-8806-304F-9402-83BB44ABFF11}"/>
              </a:ext>
            </a:extLst>
          </p:cNvPr>
          <p:cNvSpPr txBox="1"/>
          <p:nvPr userDrawn="1"/>
        </p:nvSpPr>
        <p:spPr>
          <a:xfrm>
            <a:off x="4590324" y="4687747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70%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ADC30A-B80A-8D40-B391-F45BAA483A24}"/>
              </a:ext>
            </a:extLst>
          </p:cNvPr>
          <p:cNvSpPr txBox="1"/>
          <p:nvPr userDrawn="1"/>
        </p:nvSpPr>
        <p:spPr>
          <a:xfrm>
            <a:off x="4590324" y="5486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50%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F87E05-C4DC-834E-8580-60A401D94BA3}"/>
              </a:ext>
            </a:extLst>
          </p:cNvPr>
          <p:cNvSpPr txBox="1"/>
          <p:nvPr userDrawn="1"/>
        </p:nvSpPr>
        <p:spPr>
          <a:xfrm>
            <a:off x="4590324" y="6248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30%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9FDB6A0-C04C-E24E-92DE-A5594523705F}"/>
              </a:ext>
            </a:extLst>
          </p:cNvPr>
          <p:cNvSpPr txBox="1"/>
          <p:nvPr userDrawn="1"/>
        </p:nvSpPr>
        <p:spPr>
          <a:xfrm>
            <a:off x="4590324" y="70866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10%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9799637-B105-BF43-8CC8-F283AF1C8D2A}"/>
              </a:ext>
            </a:extLst>
          </p:cNvPr>
          <p:cNvSpPr/>
          <p:nvPr userDrawn="1"/>
        </p:nvSpPr>
        <p:spPr>
          <a:xfrm>
            <a:off x="5943600" y="4479403"/>
            <a:ext cx="752354" cy="706055"/>
          </a:xfrm>
          <a:prstGeom prst="rect">
            <a:avLst/>
          </a:prstGeom>
          <a:solidFill>
            <a:srgbClr val="EE312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6156A37-535F-4C4A-8D58-7E9244EE0DF2}"/>
              </a:ext>
            </a:extLst>
          </p:cNvPr>
          <p:cNvSpPr/>
          <p:nvPr userDrawn="1"/>
        </p:nvSpPr>
        <p:spPr>
          <a:xfrm>
            <a:off x="5943600" y="5272269"/>
            <a:ext cx="752354" cy="706055"/>
          </a:xfrm>
          <a:prstGeom prst="rect">
            <a:avLst/>
          </a:prstGeom>
          <a:solidFill>
            <a:srgbClr val="EE3126">
              <a:alpha val="4956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62E924-651D-8744-9C8C-4DA905065076}"/>
              </a:ext>
            </a:extLst>
          </p:cNvPr>
          <p:cNvSpPr/>
          <p:nvPr userDrawn="1"/>
        </p:nvSpPr>
        <p:spPr>
          <a:xfrm>
            <a:off x="5943600" y="6065135"/>
            <a:ext cx="752354" cy="706055"/>
          </a:xfrm>
          <a:prstGeom prst="rect">
            <a:avLst/>
          </a:prstGeom>
          <a:solidFill>
            <a:srgbClr val="EE3126">
              <a:alpha val="699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09DDDA1-E3B5-5F43-A934-34C1E433A005}"/>
              </a:ext>
            </a:extLst>
          </p:cNvPr>
          <p:cNvSpPr/>
          <p:nvPr userDrawn="1"/>
        </p:nvSpPr>
        <p:spPr>
          <a:xfrm>
            <a:off x="5943600" y="6858000"/>
            <a:ext cx="752354" cy="706055"/>
          </a:xfrm>
          <a:prstGeom prst="rect">
            <a:avLst/>
          </a:prstGeom>
          <a:solidFill>
            <a:srgbClr val="EE31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EE29D9-BC15-2743-A0DC-E02C4398C5A5}"/>
              </a:ext>
            </a:extLst>
          </p:cNvPr>
          <p:cNvSpPr txBox="1"/>
          <p:nvPr userDrawn="1"/>
        </p:nvSpPr>
        <p:spPr>
          <a:xfrm>
            <a:off x="6800124" y="4687747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70%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A39F63-BC51-9D4A-80DB-E95B9E34E80F}"/>
              </a:ext>
            </a:extLst>
          </p:cNvPr>
          <p:cNvSpPr txBox="1"/>
          <p:nvPr userDrawn="1"/>
        </p:nvSpPr>
        <p:spPr>
          <a:xfrm>
            <a:off x="6800124" y="5486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50%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1403D9B-EE14-7945-A277-606EC8C8D916}"/>
              </a:ext>
            </a:extLst>
          </p:cNvPr>
          <p:cNvSpPr txBox="1"/>
          <p:nvPr userDrawn="1"/>
        </p:nvSpPr>
        <p:spPr>
          <a:xfrm>
            <a:off x="6800124" y="6248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30%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951CBF-31FD-2C4A-9EF5-A46B81994FBC}"/>
              </a:ext>
            </a:extLst>
          </p:cNvPr>
          <p:cNvSpPr txBox="1"/>
          <p:nvPr userDrawn="1"/>
        </p:nvSpPr>
        <p:spPr>
          <a:xfrm>
            <a:off x="6800124" y="70866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10%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AD7C21-43A2-BE4E-94A9-333A98562245}"/>
              </a:ext>
            </a:extLst>
          </p:cNvPr>
          <p:cNvSpPr/>
          <p:nvPr userDrawn="1"/>
        </p:nvSpPr>
        <p:spPr>
          <a:xfrm>
            <a:off x="8229600" y="4479403"/>
            <a:ext cx="752354" cy="706055"/>
          </a:xfrm>
          <a:prstGeom prst="rect">
            <a:avLst/>
          </a:prstGeom>
          <a:solidFill>
            <a:srgbClr val="009AC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2A4B71E-28C4-D04B-99D8-77A64210A1AB}"/>
              </a:ext>
            </a:extLst>
          </p:cNvPr>
          <p:cNvSpPr/>
          <p:nvPr userDrawn="1"/>
        </p:nvSpPr>
        <p:spPr>
          <a:xfrm>
            <a:off x="8229600" y="5272269"/>
            <a:ext cx="752354" cy="706055"/>
          </a:xfrm>
          <a:prstGeom prst="rect">
            <a:avLst/>
          </a:prstGeom>
          <a:solidFill>
            <a:srgbClr val="009AC7">
              <a:alpha val="4956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64C7C5-191D-1143-9421-051FC23A934C}"/>
              </a:ext>
            </a:extLst>
          </p:cNvPr>
          <p:cNvSpPr/>
          <p:nvPr userDrawn="1"/>
        </p:nvSpPr>
        <p:spPr>
          <a:xfrm>
            <a:off x="8229600" y="6065135"/>
            <a:ext cx="752354" cy="706055"/>
          </a:xfrm>
          <a:prstGeom prst="rect">
            <a:avLst/>
          </a:prstGeom>
          <a:solidFill>
            <a:srgbClr val="009AC7">
              <a:alpha val="699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12D6D71-3FC9-2642-9210-D1B5ABD24688}"/>
              </a:ext>
            </a:extLst>
          </p:cNvPr>
          <p:cNvSpPr/>
          <p:nvPr userDrawn="1"/>
        </p:nvSpPr>
        <p:spPr>
          <a:xfrm>
            <a:off x="8229600" y="6858000"/>
            <a:ext cx="752354" cy="706055"/>
          </a:xfrm>
          <a:prstGeom prst="rect">
            <a:avLst/>
          </a:prstGeom>
          <a:solidFill>
            <a:srgbClr val="009AC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145897-5AF3-4A45-8449-5E80B82B5BED}"/>
              </a:ext>
            </a:extLst>
          </p:cNvPr>
          <p:cNvSpPr txBox="1"/>
          <p:nvPr userDrawn="1"/>
        </p:nvSpPr>
        <p:spPr>
          <a:xfrm>
            <a:off x="9086124" y="4687747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70%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309F1BE-78D2-4F48-AD72-AE36A29B317C}"/>
              </a:ext>
            </a:extLst>
          </p:cNvPr>
          <p:cNvSpPr txBox="1"/>
          <p:nvPr userDrawn="1"/>
        </p:nvSpPr>
        <p:spPr>
          <a:xfrm>
            <a:off x="9086124" y="5486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50%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8685323-BC24-8840-B59C-5184D7C039F1}"/>
              </a:ext>
            </a:extLst>
          </p:cNvPr>
          <p:cNvSpPr txBox="1"/>
          <p:nvPr userDrawn="1"/>
        </p:nvSpPr>
        <p:spPr>
          <a:xfrm>
            <a:off x="9086124" y="6248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30%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90AC526-B8FD-D242-9BB7-3C9FE51B007E}"/>
              </a:ext>
            </a:extLst>
          </p:cNvPr>
          <p:cNvSpPr txBox="1"/>
          <p:nvPr userDrawn="1"/>
        </p:nvSpPr>
        <p:spPr>
          <a:xfrm>
            <a:off x="9086124" y="70866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10%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58EC831-A39B-E345-A3CE-59A6424E8DF4}"/>
              </a:ext>
            </a:extLst>
          </p:cNvPr>
          <p:cNvSpPr/>
          <p:nvPr userDrawn="1"/>
        </p:nvSpPr>
        <p:spPr>
          <a:xfrm>
            <a:off x="10363200" y="4479403"/>
            <a:ext cx="752354" cy="706055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4A61808-61BD-1042-A7EC-48051C1012CB}"/>
              </a:ext>
            </a:extLst>
          </p:cNvPr>
          <p:cNvSpPr/>
          <p:nvPr userDrawn="1"/>
        </p:nvSpPr>
        <p:spPr>
          <a:xfrm>
            <a:off x="10363200" y="5272269"/>
            <a:ext cx="752354" cy="706055"/>
          </a:xfrm>
          <a:prstGeom prst="rect">
            <a:avLst/>
          </a:prstGeom>
          <a:solidFill>
            <a:srgbClr val="000000">
              <a:alpha val="4956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9EF382A-430A-DD40-B5A4-81BCD3F3287A}"/>
              </a:ext>
            </a:extLst>
          </p:cNvPr>
          <p:cNvSpPr/>
          <p:nvPr userDrawn="1"/>
        </p:nvSpPr>
        <p:spPr>
          <a:xfrm>
            <a:off x="10363200" y="6065135"/>
            <a:ext cx="752354" cy="706055"/>
          </a:xfrm>
          <a:prstGeom prst="rect">
            <a:avLst/>
          </a:prstGeom>
          <a:solidFill>
            <a:srgbClr val="000000">
              <a:alpha val="699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00F2B0-3082-A642-AF00-A83787D6529A}"/>
              </a:ext>
            </a:extLst>
          </p:cNvPr>
          <p:cNvSpPr/>
          <p:nvPr userDrawn="1"/>
        </p:nvSpPr>
        <p:spPr>
          <a:xfrm>
            <a:off x="10363200" y="6858000"/>
            <a:ext cx="752354" cy="706055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C942036-30A6-7644-9B31-24E131C322AB}"/>
              </a:ext>
            </a:extLst>
          </p:cNvPr>
          <p:cNvSpPr txBox="1"/>
          <p:nvPr userDrawn="1"/>
        </p:nvSpPr>
        <p:spPr>
          <a:xfrm>
            <a:off x="11219724" y="4687747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70%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43F737-F7D7-7043-A937-5E0043FAC6F6}"/>
              </a:ext>
            </a:extLst>
          </p:cNvPr>
          <p:cNvSpPr txBox="1"/>
          <p:nvPr userDrawn="1"/>
        </p:nvSpPr>
        <p:spPr>
          <a:xfrm>
            <a:off x="11219724" y="5486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50%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0F95D14-3290-E34C-B7D1-46A3100E7D44}"/>
              </a:ext>
            </a:extLst>
          </p:cNvPr>
          <p:cNvSpPr txBox="1"/>
          <p:nvPr userDrawn="1"/>
        </p:nvSpPr>
        <p:spPr>
          <a:xfrm>
            <a:off x="11219724" y="62484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30%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45F5F56-B7CF-AC41-A071-87069A9D26F4}"/>
              </a:ext>
            </a:extLst>
          </p:cNvPr>
          <p:cNvSpPr txBox="1"/>
          <p:nvPr userDrawn="1"/>
        </p:nvSpPr>
        <p:spPr>
          <a:xfrm>
            <a:off x="11219724" y="7086600"/>
            <a:ext cx="96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10%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B8F4F4-5E5B-7E42-B7C3-4D71A9AFE464}"/>
              </a:ext>
            </a:extLst>
          </p:cNvPr>
          <p:cNvGrpSpPr/>
          <p:nvPr userDrawn="1"/>
        </p:nvGrpSpPr>
        <p:grpSpPr>
          <a:xfrm>
            <a:off x="1355072" y="381597"/>
            <a:ext cx="10135543" cy="1128128"/>
            <a:chOff x="1302184" y="376535"/>
            <a:chExt cx="10135543" cy="1128128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7DFE691-DEEC-6B4C-873D-2A19E4CBC4A0}"/>
                </a:ext>
              </a:extLst>
            </p:cNvPr>
            <p:cNvSpPr txBox="1"/>
            <p:nvPr userDrawn="1"/>
          </p:nvSpPr>
          <p:spPr>
            <a:xfrm>
              <a:off x="1302184" y="376535"/>
              <a:ext cx="281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Theme Colors used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3EE4717-4CD4-3148-A00F-A2DCA4B8C66A}"/>
                </a:ext>
              </a:extLst>
            </p:cNvPr>
            <p:cNvGrpSpPr/>
            <p:nvPr userDrawn="1"/>
          </p:nvGrpSpPr>
          <p:grpSpPr>
            <a:xfrm>
              <a:off x="1391103" y="836278"/>
              <a:ext cx="10046624" cy="668385"/>
              <a:chOff x="1391103" y="836278"/>
              <a:chExt cx="10046624" cy="668385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DA63F1A-9886-3140-A972-E24C81E66FC1}"/>
                  </a:ext>
                </a:extLst>
              </p:cNvPr>
              <p:cNvSpPr/>
              <p:nvPr/>
            </p:nvSpPr>
            <p:spPr>
              <a:xfrm>
                <a:off x="1491331" y="836278"/>
                <a:ext cx="623856" cy="2743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153443BD-C4C8-3749-9B7E-C918115C41E6}"/>
                  </a:ext>
                </a:extLst>
              </p:cNvPr>
              <p:cNvSpPr/>
              <p:nvPr userDrawn="1"/>
            </p:nvSpPr>
            <p:spPr>
              <a:xfrm>
                <a:off x="2772711" y="836278"/>
                <a:ext cx="623856" cy="2743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6E6E6"/>
                  </a:solidFill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9C99180-0E21-B64A-954F-42B179C9A22D}"/>
                  </a:ext>
                </a:extLst>
              </p:cNvPr>
              <p:cNvSpPr/>
              <p:nvPr userDrawn="1"/>
            </p:nvSpPr>
            <p:spPr>
              <a:xfrm>
                <a:off x="4054091" y="836278"/>
                <a:ext cx="623856" cy="2743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49D01B0-49C9-184E-AE63-420C7F533CD9}"/>
                  </a:ext>
                </a:extLst>
              </p:cNvPr>
              <p:cNvSpPr/>
              <p:nvPr userDrawn="1"/>
            </p:nvSpPr>
            <p:spPr>
              <a:xfrm>
                <a:off x="5335471" y="836278"/>
                <a:ext cx="623856" cy="27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3900BB0-005D-CF41-8063-8A0286F91E17}"/>
                  </a:ext>
                </a:extLst>
              </p:cNvPr>
              <p:cNvSpPr/>
              <p:nvPr userDrawn="1"/>
            </p:nvSpPr>
            <p:spPr>
              <a:xfrm>
                <a:off x="6616851" y="836278"/>
                <a:ext cx="623856" cy="27432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E89A3CF-9F50-4C43-B664-90BB31BFED31}"/>
                  </a:ext>
                </a:extLst>
              </p:cNvPr>
              <p:cNvSpPr/>
              <p:nvPr userDrawn="1"/>
            </p:nvSpPr>
            <p:spPr>
              <a:xfrm>
                <a:off x="7898231" y="836278"/>
                <a:ext cx="623856" cy="274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B5D5F0"/>
                  </a:solidFill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B986A4F-DD46-084D-8DEB-7EA9C74CAEAE}"/>
                  </a:ext>
                </a:extLst>
              </p:cNvPr>
              <p:cNvSpPr/>
              <p:nvPr userDrawn="1"/>
            </p:nvSpPr>
            <p:spPr>
              <a:xfrm>
                <a:off x="9179611" y="836278"/>
                <a:ext cx="623856" cy="274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E7E7E"/>
                  </a:solidFill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76F0CA8-A4A1-704C-8665-CFF450063FB9}"/>
                  </a:ext>
                </a:extLst>
              </p:cNvPr>
              <p:cNvSpPr/>
              <p:nvPr userDrawn="1"/>
            </p:nvSpPr>
            <p:spPr>
              <a:xfrm>
                <a:off x="10460988" y="836278"/>
                <a:ext cx="623856" cy="274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4FD1B1F-1C81-C544-B055-EC4FAD14524F}"/>
                  </a:ext>
                </a:extLst>
              </p:cNvPr>
              <p:cNvSpPr/>
              <p:nvPr userDrawn="1"/>
            </p:nvSpPr>
            <p:spPr>
              <a:xfrm>
                <a:off x="1391103" y="1258442"/>
                <a:ext cx="99097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55/55/55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B84F46A-97EF-AC49-A5B7-E61F486F0DAC}"/>
                  </a:ext>
                </a:extLst>
              </p:cNvPr>
              <p:cNvSpPr/>
              <p:nvPr userDrawn="1"/>
            </p:nvSpPr>
            <p:spPr>
              <a:xfrm>
                <a:off x="2646696" y="1215565"/>
                <a:ext cx="120257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230/230/230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44DAD7E-CE9F-2B40-9040-09E0A6C07F53}"/>
                  </a:ext>
                </a:extLst>
              </p:cNvPr>
              <p:cNvSpPr/>
              <p:nvPr userDrawn="1"/>
            </p:nvSpPr>
            <p:spPr>
              <a:xfrm>
                <a:off x="3937845" y="1215565"/>
                <a:ext cx="99097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0/93/170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7294101-9481-FD40-B565-33E43C1E1CF4}"/>
                  </a:ext>
                </a:extLst>
              </p:cNvPr>
              <p:cNvSpPr/>
              <p:nvPr userDrawn="1"/>
            </p:nvSpPr>
            <p:spPr>
              <a:xfrm>
                <a:off x="5222664" y="1215565"/>
                <a:ext cx="113204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120/162/47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92A2A5-C4F8-8A4C-889C-E2862E6971EA}"/>
                  </a:ext>
                </a:extLst>
              </p:cNvPr>
              <p:cNvSpPr/>
              <p:nvPr userDrawn="1"/>
            </p:nvSpPr>
            <p:spPr>
              <a:xfrm>
                <a:off x="6493645" y="1215565"/>
                <a:ext cx="106150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238/49/36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FA9077-861E-5A4A-B02B-4692F24C201B}"/>
                  </a:ext>
                </a:extLst>
              </p:cNvPr>
              <p:cNvSpPr/>
              <p:nvPr userDrawn="1"/>
            </p:nvSpPr>
            <p:spPr>
              <a:xfrm>
                <a:off x="7779271" y="1215565"/>
                <a:ext cx="120257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181/213/240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D2E7425-31D5-284D-B5A5-185047714523}"/>
                  </a:ext>
                </a:extLst>
              </p:cNvPr>
              <p:cNvSpPr/>
              <p:nvPr userDrawn="1"/>
            </p:nvSpPr>
            <p:spPr>
              <a:xfrm>
                <a:off x="9059288" y="1215565"/>
                <a:ext cx="120257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126/126/126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E5C11487-4265-6C4F-9B24-0A0F29D4C082}"/>
                  </a:ext>
                </a:extLst>
              </p:cNvPr>
              <p:cNvSpPr/>
              <p:nvPr userDrawn="1"/>
            </p:nvSpPr>
            <p:spPr>
              <a:xfrm>
                <a:off x="10376218" y="1215565"/>
                <a:ext cx="106150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373737"/>
                    </a:solidFill>
                  </a:rPr>
                  <a:t>RGB 0/154/199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2839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ridge over a river.&#10;">
            <a:extLst>
              <a:ext uri="{FF2B5EF4-FFF2-40B4-BE49-F238E27FC236}">
                <a16:creationId xmlns:a16="http://schemas.microsoft.com/office/drawing/2014/main" id="{A9569DC6-E2FC-794C-8562-A7208A9C5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6824"/>
            <a:ext cx="3106271" cy="7422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9BA62F-022E-493C-8797-5223B44B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8D856-A33F-B148-9E17-5B372B40EB05}"/>
              </a:ext>
            </a:extLst>
          </p:cNvPr>
          <p:cNvSpPr/>
          <p:nvPr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3601EB-AF3F-0D45-BEC4-90BBB5E0A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B2844-3DA3-624C-A4EA-EF788DB65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9D6FD54-8A66-1A41-8FE2-FE1A7F19DE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7433" y="383723"/>
            <a:ext cx="10306050" cy="1228725"/>
          </a:xfrm>
        </p:spPr>
        <p:txBody>
          <a:bodyPr anchor="b"/>
          <a:lstStyle>
            <a:lvl1pPr marL="0" indent="0">
              <a:buFontTx/>
              <a:buNone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0D0A44-501F-D940-81F0-287C61871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A4189-6EFD-5B46-BDEB-D7BA039C95E4}"/>
              </a:ext>
            </a:extLst>
          </p:cNvPr>
          <p:cNvSpPr txBox="1"/>
          <p:nvPr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B09D8-6387-0746-827F-BECA47C94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D9E1CB86-2424-AF46-B0B1-778B10B1FA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611" y="2230089"/>
            <a:ext cx="6510916" cy="585788"/>
          </a:xfr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F04E3B83-0CF3-1D41-BD27-49C246AB4C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4010" y="2932740"/>
            <a:ext cx="6068839" cy="108636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copy</a:t>
            </a:r>
          </a:p>
          <a:p>
            <a:pPr lvl="0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D28FB1-21B5-154C-AC9E-909A35322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9D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FDAB5E-6E09-4803-A039-C4AC4BC2770E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4C52C2-FFD9-4F2A-B271-D6A71B0AD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9A559-0B11-43B8-9D20-D658E5F0E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31721-47A5-4EAD-8449-AE3BA8FE2DC5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F6E7E-C733-4351-B9D8-52A60539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3635F1-F2F6-46BB-AD31-17C81199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6F8D02ED-14D6-194C-B560-FB5737501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6446" y="4604692"/>
            <a:ext cx="6510916" cy="585788"/>
          </a:xfr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E1FEA26E-CDC4-014D-9DF5-B5E866FC14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6446" y="5307343"/>
            <a:ext cx="6068839" cy="108636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copy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E762F69-0C7C-5A41-B718-385D87DE9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0910" y="2230089"/>
            <a:ext cx="1371600" cy="1019175"/>
          </a:xfrm>
        </p:spPr>
        <p:txBody>
          <a:bodyPr>
            <a:noAutofit/>
          </a:bodyPr>
          <a:lstStyle>
            <a:lvl1pPr marL="0" indent="0">
              <a:buNone/>
              <a:defRPr sz="7200" b="1"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0DE8D8E1-B945-4B42-9D5F-6376C6B39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0910" y="4604692"/>
            <a:ext cx="1371600" cy="1019175"/>
          </a:xfrm>
        </p:spPr>
        <p:txBody>
          <a:bodyPr>
            <a:noAutofit/>
          </a:bodyPr>
          <a:lstStyle>
            <a:lvl1pPr marL="0" indent="0">
              <a:buNone/>
              <a:defRPr sz="7200" b="1"/>
            </a:lvl1pPr>
          </a:lstStyle>
          <a:p>
            <a:pPr lvl="0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829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941E872-B51E-4D4B-B390-DB862F96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7315200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3D0065-0339-6A4B-B230-D70E47A7C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D98B88-AEDF-AA4B-8529-E77FFF7AEC9F}"/>
              </a:ext>
            </a:extLst>
          </p:cNvPr>
          <p:cNvSpPr/>
          <p:nvPr/>
        </p:nvSpPr>
        <p:spPr>
          <a:xfrm>
            <a:off x="13816004" y="7514707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799E98-513C-6348-B3CE-4CAB35A9DC6B}"/>
              </a:ext>
            </a:extLst>
          </p:cNvPr>
          <p:cNvSpPr txBox="1"/>
          <p:nvPr/>
        </p:nvSpPr>
        <p:spPr>
          <a:xfrm>
            <a:off x="13816004" y="7536900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C92B35-985B-4648-AA4A-F1A7461B5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C1E85A-EC86-6E41-82E1-93A079FA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700" y="-1"/>
            <a:ext cx="2100945" cy="8229601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B830F0-389E-B148-886B-AE7B278DBC53}"/>
              </a:ext>
            </a:extLst>
          </p:cNvPr>
          <p:cNvSpPr txBox="1"/>
          <p:nvPr/>
        </p:nvSpPr>
        <p:spPr>
          <a:xfrm rot="5400000">
            <a:off x="3176184" y="4410296"/>
            <a:ext cx="6372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7F2857B-C921-0747-8EED-0CAF575F5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39" y="5002306"/>
            <a:ext cx="3466271" cy="25459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322145-8458-4ECA-A8D4-F2D2B407A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315200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D68A3-A69A-4EDB-A30C-0B5AFA93B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BBD6BD-8E25-47BD-B0E4-FBCFEA15A173}"/>
              </a:ext>
            </a:extLst>
          </p:cNvPr>
          <p:cNvSpPr/>
          <p:nvPr userDrawn="1"/>
        </p:nvSpPr>
        <p:spPr>
          <a:xfrm>
            <a:off x="13816004" y="7514707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10DC5-1AF4-4308-91D7-8834A0A65E97}"/>
              </a:ext>
            </a:extLst>
          </p:cNvPr>
          <p:cNvSpPr txBox="1"/>
          <p:nvPr userDrawn="1"/>
        </p:nvSpPr>
        <p:spPr>
          <a:xfrm>
            <a:off x="13816004" y="7536900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07CAC2-F35A-4880-AFE2-8383F80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5ED65C-478F-4235-95B2-7B336735D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19700" y="-1"/>
            <a:ext cx="2100945" cy="8229601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EFAB59-B6D4-41A8-B420-CF28D55721C3}"/>
              </a:ext>
            </a:extLst>
          </p:cNvPr>
          <p:cNvSpPr txBox="1"/>
          <p:nvPr userDrawn="1"/>
        </p:nvSpPr>
        <p:spPr>
          <a:xfrm rot="5400000">
            <a:off x="3176184" y="4410296"/>
            <a:ext cx="6372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CCD59F-781F-48E9-B75C-968A216D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39" y="5002306"/>
            <a:ext cx="3466271" cy="25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12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1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BB7A6-B123-457E-974F-E647377FE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74" y="3406070"/>
            <a:ext cx="4095364" cy="153035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611D20-EEFA-A549-8813-6D304D339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8" name="Picture 17" descr="Downtown Minneapolis Skyline from University of Minnesota campus.">
            <a:extLst>
              <a:ext uri="{FF2B5EF4-FFF2-40B4-BE49-F238E27FC236}">
                <a16:creationId xmlns:a16="http://schemas.microsoft.com/office/drawing/2014/main" id="{6F480E5C-F35B-2D44-B7EA-2412CDE34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0"/>
            <a:ext cx="8349344" cy="822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308A2BA7-5EE9-0064-1535-9F644469FE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1534553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51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Divider Sl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BB7A6-B123-457E-974F-E647377FE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74" y="3406070"/>
            <a:ext cx="4248150" cy="153035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611D20-EEFA-A549-8813-6D304D339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2742C81F-BE80-B741-A829-77958184B7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3958" y="0"/>
            <a:ext cx="8249640" cy="82296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1729C03-F673-2F3B-E0FE-E931735346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1534553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57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2 column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14" name="Picture 13" descr="People walking across Stone Arch bridge">
            <a:extLst>
              <a:ext uri="{FF2B5EF4-FFF2-40B4-BE49-F238E27FC236}">
                <a16:creationId xmlns:a16="http://schemas.microsoft.com/office/drawing/2014/main" id="{E5C5F8E5-DE31-EB4F-91E3-3A2ACD536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1708430"/>
            <a:ext cx="2095501" cy="2130552"/>
          </a:xfrm>
          <a:prstGeom prst="rect">
            <a:avLst/>
          </a:prstGeom>
        </p:spPr>
      </p:pic>
      <p:pic>
        <p:nvPicPr>
          <p:cNvPr id="15" name="Picture 14" descr="Outdoors photograph of Metro Transit Light Rail train at a platform stop">
            <a:extLst>
              <a:ext uri="{FF2B5EF4-FFF2-40B4-BE49-F238E27FC236}">
                <a16:creationId xmlns:a16="http://schemas.microsoft.com/office/drawing/2014/main" id="{5699583D-741C-714B-BA71-ACAC0D199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101" y="6095585"/>
            <a:ext cx="2095500" cy="2130552"/>
          </a:xfrm>
          <a:prstGeom prst="rect">
            <a:avLst/>
          </a:prstGeom>
        </p:spPr>
      </p:pic>
      <p:pic>
        <p:nvPicPr>
          <p:cNvPr id="16" name="Picture 15" descr="Child splashing in a puddle">
            <a:extLst>
              <a:ext uri="{FF2B5EF4-FFF2-40B4-BE49-F238E27FC236}">
                <a16:creationId xmlns:a16="http://schemas.microsoft.com/office/drawing/2014/main" id="{4F5079E1-049C-9B46-B022-9D53E4101F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3900484"/>
            <a:ext cx="2095501" cy="2133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7BA931B7-26E4-832A-00BB-6D8B72BBAF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eal 2 column 3 photo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D574E6-3658-463F-B60A-08F7E02A3FA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468100" y="1727277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1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30F5B4-EEB2-402D-A5E4-239E4A8CA55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1468100" y="3913284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2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AB97334-55ED-4CCA-B757-CAB190B6969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1468100" y="6099291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3</a:t>
            </a:r>
          </a:p>
        </p:txBody>
      </p:sp>
      <p:pic>
        <p:nvPicPr>
          <p:cNvPr id="11" name="Picture 10" descr="Imagine 2050">
            <a:extLst>
              <a:ext uri="{FF2B5EF4-FFF2-40B4-BE49-F238E27FC236}">
                <a16:creationId xmlns:a16="http://schemas.microsoft.com/office/drawing/2014/main" id="{E54193CF-E01A-FDDF-7F07-799C37D06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3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2CC52A-5D5A-CADA-191E-5940BE27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410701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E88C4-05AD-E94C-1B2F-926E7A01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410701" cy="82296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8194BE-7D3C-D7CB-2E47-A6866490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36320" y="7132320"/>
            <a:ext cx="7233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EA86C76-95A4-0DD6-9466-19D0AB321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88" y="2260824"/>
            <a:ext cx="6702129" cy="15562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presentation goes here 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0DA6184-4C32-F1CA-45C9-D93AC03D4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4996" y="4369324"/>
            <a:ext cx="6733608" cy="8265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7E1AEE7-FD96-04CD-1260-770E8CC75C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4996" y="6659720"/>
            <a:ext cx="6818669" cy="38144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D51AA60-C7F4-1B5E-C918-85931329E2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4996" y="7299513"/>
            <a:ext cx="6818669" cy="4126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</a:t>
            </a:r>
            <a:r>
              <a:rPr lang="en-US" err="1"/>
              <a:t>YYYY</a:t>
            </a:r>
            <a:r>
              <a:rPr lang="en-US"/>
              <a:t>    metrocouncil.org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820440E-6BD9-486E-EB88-FCD2CABF78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0701" y="0"/>
            <a:ext cx="5219699" cy="495732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6" name="Picture 15" descr="Imagine 2050">
            <a:extLst>
              <a:ext uri="{FF2B5EF4-FFF2-40B4-BE49-F238E27FC236}">
                <a16:creationId xmlns:a16="http://schemas.microsoft.com/office/drawing/2014/main" id="{8439F513-041E-85A9-D65C-ED596CE47A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6075499"/>
            <a:ext cx="4017541" cy="9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9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lumn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he Stone Arch from ground at night">
            <a:extLst>
              <a:ext uri="{FF2B5EF4-FFF2-40B4-BE49-F238E27FC236}">
                <a16:creationId xmlns:a16="http://schemas.microsoft.com/office/drawing/2014/main" id="{8FCCF7FE-F7AD-4646-9047-247E75A3B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1703540"/>
            <a:ext cx="8343900" cy="6526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49461-BCEE-B742-8790-A6AD39C49A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088" y="2771775"/>
            <a:ext cx="6443662" cy="2728913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</a:t>
            </a:r>
            <a:r>
              <a:rPr lang="en-US"/>
              <a:t>dd a quote or a statistic.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Author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US"/>
          </a:p>
        </p:txBody>
      </p:sp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4C6F5BDE-B37D-BFEE-03B3-DBF4819A90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lumn right ph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59EB58C-4D28-75B0-1A02-2A3724F8B7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9700" y="1704975"/>
            <a:ext cx="8343900" cy="6524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CA48EA22-21C6-6672-EE9F-92EA5C9EA2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6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1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15" name="Picture 14" descr="A body of water with trees around it and a downtown Minneapolis in the background">
            <a:extLst>
              <a:ext uri="{FF2B5EF4-FFF2-40B4-BE49-F238E27FC236}">
                <a16:creationId xmlns:a16="http://schemas.microsoft.com/office/drawing/2014/main" id="{6E08C33F-5CB5-BA44-8119-08F26516B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2191"/>
            <a:ext cx="5213206" cy="652740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C0980-AC99-3C16-025E-1CA6B81511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28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83249BA-F584-3840-AC82-1EA9848562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04815"/>
            <a:ext cx="5213206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0AC8E89-611E-E081-0EA5-F5ACAC7DB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1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ridge over a river&#10;&#10;Description automatically generated with low confidence">
            <a:extLst>
              <a:ext uri="{FF2B5EF4-FFF2-40B4-BE49-F238E27FC236}">
                <a16:creationId xmlns:a16="http://schemas.microsoft.com/office/drawing/2014/main" id="{D5AD68A8-78B9-9E4E-A669-F762236EA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6824"/>
            <a:ext cx="3106271" cy="74227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4" name="Picture 3" descr="A highway with cars on it and a cit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46C2EEE-EBD7-45E5-B0C2-5375989BC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13" y="1704813"/>
            <a:ext cx="3122896" cy="6524787"/>
          </a:xfrm>
          <a:prstGeom prst="rect">
            <a:avLst/>
          </a:prstGeom>
        </p:spPr>
      </p:pic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C9B7FAB-31C2-A9B7-99EC-7422A28E77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691D110-30AC-E54C-A4CF-203A6B5765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492" y="1704814"/>
            <a:ext cx="3105429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</a:t>
            </a:r>
          </a:p>
          <a:p>
            <a:r>
              <a:rPr lang="en-US"/>
              <a:t>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4713AE3-EE4B-736F-6E63-CBE4FC200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84338-8974-4FAF-A50C-37046A152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253" y="395815"/>
            <a:ext cx="1182134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5533" y="2192161"/>
            <a:ext cx="1178606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831" y="2886074"/>
            <a:ext cx="11798769" cy="40837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15A2CBD0-205F-62A8-9735-DA61CDCE0A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8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E6F40E-F87A-E34B-B26C-5902B4394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28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B8BB59-8F62-5243-98E1-D1DDA3216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352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CA9CF-0625-409D-992F-1E6AA6FD2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739" y="388769"/>
            <a:ext cx="11813861" cy="123577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524CE-9304-8A42-BD76-D60374AB8A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5712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BFF05AEE-B82B-7F48-A399-C7354E3F51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11" y="3716498"/>
            <a:ext cx="547878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1CA5694-0CC4-B843-9078-357D69FAB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6348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Subhead goes here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B128B87C-BFC8-1F47-B71B-99329F3A38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6348" y="3716498"/>
            <a:ext cx="5478783" cy="12894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B99F22D4-C201-B165-7570-4A4A9B5AFC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2CABF-C0DD-4C93-9495-22DD8FAF2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300" y="396142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AD8D6-68CC-5C40-9D67-B541EBCCC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26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B7AAF-C896-1548-B59C-4E33146A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5428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0E28CF-8AB4-144D-9C4B-34DE73027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59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0F3F35E-BD8A-3C45-B926-260375338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45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006B8CDA-AB0F-2642-8AB7-D69B6C5AB7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562" y="3510097"/>
            <a:ext cx="3421384" cy="143650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ED06A61-F4D0-AC4C-8E68-6520347133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7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D6DE61F2-5225-FC40-B216-E668BF0256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1761" y="3510097"/>
            <a:ext cx="3421384" cy="143650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7548173-F8EE-A146-A23E-BF6BF9F654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97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33112B82-F029-4A49-A9A4-A5B5C8C072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29455" y="3510097"/>
            <a:ext cx="3421384" cy="143650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C07D109-A162-F967-E635-B1C3458E7E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69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F8052880-0BDA-5BCA-71C2-80605DE2B3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24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riding bicycles on a path">
            <a:extLst>
              <a:ext uri="{FF2B5EF4-FFF2-40B4-BE49-F238E27FC236}">
                <a16:creationId xmlns:a16="http://schemas.microsoft.com/office/drawing/2014/main" id="{E77ED000-A8B2-876E-2B6A-1AC0A81B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24055" cy="822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43B312-BA70-F045-A857-77EDCD332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51534"/>
            <a:ext cx="14630401" cy="2450592"/>
          </a:xfrm>
          <a:prstGeom prst="rect">
            <a:avLst/>
          </a:prstGeom>
          <a:solidFill>
            <a:srgbClr val="005DAA">
              <a:alpha val="751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4EBC7-292C-8146-8573-DA4DC12EB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22297" y="4948714"/>
            <a:ext cx="4810538" cy="245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5CBBBF-4B60-4CA6-8BD5-12A158BB4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259" y="5382217"/>
            <a:ext cx="8217496" cy="829250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One-line presentation 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3C373A3-5650-A449-B301-05FF206AC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8259" y="6324154"/>
            <a:ext cx="8217496" cy="8265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5760008-F588-264E-B29C-E95FFF6AE9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6125" y="7558862"/>
            <a:ext cx="7657475" cy="38144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</a:t>
            </a:r>
            <a:r>
              <a:rPr lang="en-US" err="1"/>
              <a:t>YYYY</a:t>
            </a:r>
            <a:r>
              <a:rPr lang="en-US"/>
              <a:t>    Presenter Name    metrocouncil.org</a:t>
            </a:r>
          </a:p>
        </p:txBody>
      </p:sp>
      <p:pic>
        <p:nvPicPr>
          <p:cNvPr id="2" name="Picture 1" descr="Imagine 2050">
            <a:extLst>
              <a:ext uri="{FF2B5EF4-FFF2-40B4-BE49-F238E27FC236}">
                <a16:creationId xmlns:a16="http://schemas.microsoft.com/office/drawing/2014/main" id="{7566104A-E6D4-F18C-753D-9D39F8F8A7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795" y="5691176"/>
            <a:ext cx="4017541" cy="9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66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763C46B-7CF2-8983-3813-20DF3B3B504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2057400"/>
            <a:ext cx="12649200" cy="6172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74FB1CFC-32B3-9036-8FB2-7C321BF9E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38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72F3-9095-42DB-9420-066972D3B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-1219200"/>
            <a:ext cx="4410232" cy="1047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hidden title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574E526C-A133-F765-DCB6-84E7CA453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6096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8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9EC29-9C14-482A-8766-5891FF45BC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267" y="3413480"/>
            <a:ext cx="4242858" cy="1529996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D4CBAB-5817-2244-AE83-B41C6E97A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8" name="Picture 17" descr="People walking on the Sam Morgan Trail along the Mississippi River just upriver from downtown Saint Paul.">
            <a:extLst>
              <a:ext uri="{FF2B5EF4-FFF2-40B4-BE49-F238E27FC236}">
                <a16:creationId xmlns:a16="http://schemas.microsoft.com/office/drawing/2014/main" id="{62F4457C-B2EE-3A4F-B15E-E9DB6D80C1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0"/>
            <a:ext cx="8349343" cy="822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4650E4-08B9-4C9D-A6DB-E24AC8051ACD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DA09673-8D35-C149-02B2-8A05F0859B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4977" y="1534522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59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Divider Sl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BB7A6-B123-457E-974F-E647377FE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74" y="3406070"/>
            <a:ext cx="4248150" cy="153035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611D20-EEFA-A549-8813-6D304D339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2742C81F-BE80-B741-A829-77958184B7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3958" y="0"/>
            <a:ext cx="8249640" cy="82296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5D8039C3-759E-5EE7-F110-D5A03619E9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4977" y="1534522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75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2 column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14" name="Picture 13" descr="People walking across Stone Arch bridge">
            <a:extLst>
              <a:ext uri="{FF2B5EF4-FFF2-40B4-BE49-F238E27FC236}">
                <a16:creationId xmlns:a16="http://schemas.microsoft.com/office/drawing/2014/main" id="{E5C5F8E5-DE31-EB4F-91E3-3A2ACD536A4C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1708430"/>
            <a:ext cx="2095501" cy="2130552"/>
          </a:xfrm>
          <a:prstGeom prst="rect">
            <a:avLst/>
          </a:prstGeom>
        </p:spPr>
      </p:pic>
      <p:pic>
        <p:nvPicPr>
          <p:cNvPr id="15" name="Picture 14" descr="Outdoors photograph of Metro Transit Light Rail train at a platform stop">
            <a:extLst>
              <a:ext uri="{FF2B5EF4-FFF2-40B4-BE49-F238E27FC236}">
                <a16:creationId xmlns:a16="http://schemas.microsoft.com/office/drawing/2014/main" id="{5699583D-741C-714B-BA71-ACAC0D1997D5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101" y="6095585"/>
            <a:ext cx="2095500" cy="2130552"/>
          </a:xfrm>
          <a:prstGeom prst="rect">
            <a:avLst/>
          </a:prstGeom>
        </p:spPr>
      </p:pic>
      <p:pic>
        <p:nvPicPr>
          <p:cNvPr id="16" name="Picture 15" descr="Child splashing in a puddle">
            <a:extLst>
              <a:ext uri="{FF2B5EF4-FFF2-40B4-BE49-F238E27FC236}">
                <a16:creationId xmlns:a16="http://schemas.microsoft.com/office/drawing/2014/main" id="{4F5079E1-049C-9B46-B022-9D53E4101F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3900483"/>
            <a:ext cx="2095501" cy="2133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magine 2050">
            <a:extLst>
              <a:ext uri="{FF2B5EF4-FFF2-40B4-BE49-F238E27FC236}">
                <a16:creationId xmlns:a16="http://schemas.microsoft.com/office/drawing/2014/main" id="{A9E95C86-B973-4268-E496-4954CC9EA1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6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2 column 3 photo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6F788E4-C5A7-A8C2-6E65-41F944526D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468100" y="1727277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1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9176F44D-3DC7-BA25-6896-C696931234C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1468100" y="3913284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2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B0C681E8-AE39-1214-18BB-751C9D1541B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1468100" y="6099291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3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24F66D8-2AFB-5243-7622-B91BB40CB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column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he Stone Arch from ground at night">
            <a:extLst>
              <a:ext uri="{FF2B5EF4-FFF2-40B4-BE49-F238E27FC236}">
                <a16:creationId xmlns:a16="http://schemas.microsoft.com/office/drawing/2014/main" id="{8FCCF7FE-F7AD-4646-9047-247E75A3B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1703540"/>
            <a:ext cx="8343900" cy="6526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49461-BCEE-B742-8790-A6AD39C49A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088" y="2771775"/>
            <a:ext cx="6443662" cy="2728913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</a:t>
            </a:r>
            <a:r>
              <a:rPr lang="en-US"/>
              <a:t>dd a quote or a statistic.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Author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US"/>
          </a:p>
        </p:txBody>
      </p:sp>
      <p:pic>
        <p:nvPicPr>
          <p:cNvPr id="5" name="Picture 4" descr="Imagine 2050">
            <a:extLst>
              <a:ext uri="{FF2B5EF4-FFF2-40B4-BE49-F238E27FC236}">
                <a16:creationId xmlns:a16="http://schemas.microsoft.com/office/drawing/2014/main" id="{489D8506-4952-376B-076E-8556BF0A69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18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column right ph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177CCB1-4DBF-D2C2-2828-E7AEFCBDC6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9700" y="1704975"/>
            <a:ext cx="8343900" cy="6524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217D434A-4609-0058-7C45-CB2475C06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94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column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2A984A-80DB-4790-A85C-24A35CB65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073" y="380526"/>
            <a:ext cx="11822526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14" name="Picture 13" descr="Families walking in Carver Crossing in Carver, Minn">
            <a:extLst>
              <a:ext uri="{FF2B5EF4-FFF2-40B4-BE49-F238E27FC236}">
                <a16:creationId xmlns:a16="http://schemas.microsoft.com/office/drawing/2014/main" id="{6D7EE2B0-BAD0-DD4C-B46B-1CB8EEA07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2676"/>
            <a:ext cx="5222189" cy="65269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40BD53-8E7E-2247-B749-FA69E9D5A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F9B54C7-5AF5-CE2B-3A77-590D1ED313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83249BA-F584-3840-AC82-1EA9848562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04815"/>
            <a:ext cx="5213206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6FD304A8-3916-D1B8-8730-EC9922A42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91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84338-8974-4FAF-A50C-37046A152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253" y="395815"/>
            <a:ext cx="1182134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5533" y="2192161"/>
            <a:ext cx="1178606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831" y="2886074"/>
            <a:ext cx="11798769" cy="40837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F6CDE772-DB37-49C5-5A50-4CD8D0DD7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ridge over a river&#10;&#10;Description automatically generated with low confidence">
            <a:extLst>
              <a:ext uri="{FF2B5EF4-FFF2-40B4-BE49-F238E27FC236}">
                <a16:creationId xmlns:a16="http://schemas.microsoft.com/office/drawing/2014/main" id="{D5AD68A8-78B9-9E4E-A669-F762236EA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6824"/>
            <a:ext cx="3106271" cy="74227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22BCD57B-AD0D-EAC8-B9CB-FE90F26E9C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9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691D110-30AC-E54C-A4CF-203A6B5765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492" y="1704814"/>
            <a:ext cx="3105429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</a:t>
            </a:r>
          </a:p>
          <a:p>
            <a:r>
              <a:rPr lang="en-US"/>
              <a:t>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D03E5BA6-20CA-21C4-3A95-0E34F74E92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71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84338-8974-4FAF-A50C-37046A152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253" y="395815"/>
            <a:ext cx="1182134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5533" y="2192161"/>
            <a:ext cx="1178606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831" y="2886074"/>
            <a:ext cx="11798769" cy="40837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F6CDE772-DB37-49C5-5A50-4CD8D0DD7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E6F40E-F87A-E34B-B26C-5902B4394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28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B8BB59-8F62-5243-98E1-D1DDA3216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352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CA9CF-0625-409D-992F-1E6AA6FD2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739" y="388769"/>
            <a:ext cx="11813861" cy="123577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524CE-9304-8A42-BD76-D60374AB8A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5712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BFF05AEE-B82B-7F48-A399-C7354E3F51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11" y="3716498"/>
            <a:ext cx="547878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1CA5694-0CC4-B843-9078-357D69FAB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6348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Subhead goes here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B128B87C-BFC8-1F47-B71B-99329F3A38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6348" y="3716498"/>
            <a:ext cx="5478783" cy="12894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AE6E9D19-5DAB-C970-BADD-6E1E7E14A6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2CABF-C0DD-4C93-9495-22DD8FAF2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300" y="396142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AD8D6-68CC-5C40-9D67-B541EBCCC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26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B7AAF-C896-1548-B59C-4E33146A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5428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0E28CF-8AB4-144D-9C4B-34DE73027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59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0F3F35E-BD8A-3C45-B926-260375338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45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006B8CDA-AB0F-2642-8AB7-D69B6C5AB7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562" y="3510097"/>
            <a:ext cx="3421384" cy="143650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ED06A61-F4D0-AC4C-8E68-6520347133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7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D6DE61F2-5225-FC40-B216-E668BF0256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1761" y="3510097"/>
            <a:ext cx="3421384" cy="143650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7548173-F8EE-A146-A23E-BF6BF9F654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97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33112B82-F029-4A49-A9A4-A5B5C8C072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29455" y="3510097"/>
            <a:ext cx="3421384" cy="143650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D0C5241-3437-2B42-D020-6BC1A49B4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33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359539A8-AB66-6F80-D105-9F3A9269C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A57F1E-B03B-9237-6AC1-9ED5E65B2A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2057400"/>
            <a:ext cx="12649200" cy="6172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8EC4DCE6-0D2E-01AC-4FAD-F448718015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9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72F3-9095-42DB-9420-066972D3B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-1371600"/>
            <a:ext cx="4410232" cy="1047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hidden title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5C068134-BA28-EE16-01E2-E0FCFA389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6096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17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4B4C27-85C1-49EB-A1B3-14872DA16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2976" y="3413126"/>
            <a:ext cx="4248150" cy="153035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BED054-A81C-4943-B7ED-B70480CCE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8" name="Picture 17" descr="An image of a water ripple.">
            <a:extLst>
              <a:ext uri="{FF2B5EF4-FFF2-40B4-BE49-F238E27FC236}">
                <a16:creationId xmlns:a16="http://schemas.microsoft.com/office/drawing/2014/main" id="{1A727383-AA61-2B40-867A-A035B8E24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0"/>
            <a:ext cx="8343900" cy="8229600"/>
          </a:xfrm>
          <a:prstGeom prst="rect">
            <a:avLst/>
          </a:prstGeom>
        </p:spPr>
      </p:pic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7FBAF9AF-27E4-7674-3FD7-FFC54BF31B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4977" y="1534522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8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Divider Sl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BB7A6-B123-457E-974F-E647377FE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74" y="3406070"/>
            <a:ext cx="4248150" cy="153035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611D20-EEFA-A549-8813-6D304D339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174615C-7714-F648-B70A-3DF2621156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05646" y="434"/>
            <a:ext cx="8249641" cy="822916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8C6537BF-C9D6-341C-98E7-0ED40DBD46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4977" y="1534522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1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72F3-9095-42DB-9420-066972D3B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-1371600"/>
            <a:ext cx="4410232" cy="1047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hidden title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5C068134-BA28-EE16-01E2-E0FCFA389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6096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95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2 column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People walking across Stone Arch bridge">
            <a:extLst>
              <a:ext uri="{FF2B5EF4-FFF2-40B4-BE49-F238E27FC236}">
                <a16:creationId xmlns:a16="http://schemas.microsoft.com/office/drawing/2014/main" id="{648000B7-2131-75DE-3FB5-4057C94270F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1708430"/>
            <a:ext cx="2095501" cy="2130552"/>
          </a:xfrm>
          <a:prstGeom prst="rect">
            <a:avLst/>
          </a:prstGeom>
        </p:spPr>
      </p:pic>
      <p:pic>
        <p:nvPicPr>
          <p:cNvPr id="21" name="Picture 20" descr="Outdoors photograph of Metro Transit Light Rail train at a platform stop">
            <a:extLst>
              <a:ext uri="{FF2B5EF4-FFF2-40B4-BE49-F238E27FC236}">
                <a16:creationId xmlns:a16="http://schemas.microsoft.com/office/drawing/2014/main" id="{F6074958-A73F-AC95-725A-784FD5F7F1C1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101" y="6095585"/>
            <a:ext cx="2095500" cy="2130552"/>
          </a:xfrm>
          <a:prstGeom prst="rect">
            <a:avLst/>
          </a:prstGeom>
        </p:spPr>
      </p:pic>
      <p:pic>
        <p:nvPicPr>
          <p:cNvPr id="22" name="Picture 21" descr="Child splashing in a puddle">
            <a:extLst>
              <a:ext uri="{FF2B5EF4-FFF2-40B4-BE49-F238E27FC236}">
                <a16:creationId xmlns:a16="http://schemas.microsoft.com/office/drawing/2014/main" id="{38B6CE9A-CF86-F634-17EE-D5FDE7E028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3900483"/>
            <a:ext cx="2095501" cy="2133600"/>
          </a:xfrm>
          <a:prstGeom prst="rect">
            <a:avLst/>
          </a:prstGeom>
        </p:spPr>
      </p:pic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B1737B8B-9F9D-CA0E-0F73-8ADC356442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06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2 column 3 photo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73C402E-57BB-1A5B-A3D6-0D7DA280A6E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468100" y="1727277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1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AB09F51D-9B94-F778-4A21-44192B25E7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1468100" y="3913284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2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38CF076A-EF3C-2A3F-48F3-E786760E598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1468100" y="6099291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3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14206CD4-09C2-5FA4-6AF7-1256B8720F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1 column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he Stone Arch from ground at night">
            <a:extLst>
              <a:ext uri="{FF2B5EF4-FFF2-40B4-BE49-F238E27FC236}">
                <a16:creationId xmlns:a16="http://schemas.microsoft.com/office/drawing/2014/main" id="{8FCCF7FE-F7AD-4646-9047-247E75A3B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1703540"/>
            <a:ext cx="8343900" cy="6526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49461-BCEE-B742-8790-A6AD39C49A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088" y="2771775"/>
            <a:ext cx="6443662" cy="2728913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</a:t>
            </a:r>
            <a:r>
              <a:rPr lang="en-US"/>
              <a:t>dd a quote or a statistic.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Author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US"/>
          </a:p>
        </p:txBody>
      </p:sp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BB319A28-CBE1-F922-4878-6F82865537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9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640" userDrawn="1">
          <p15:clr>
            <a:srgbClr val="FBAE40"/>
          </p15:clr>
        </p15:guide>
        <p15:guide id="4" pos="576" userDrawn="1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1 column right ph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0FCA13-EEB5-71C7-5C36-CC3F035B9C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9700" y="1704975"/>
            <a:ext cx="8343900" cy="6524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A97F284B-BF05-3C3B-66D0-46FFB3174D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3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1 column 1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2024938"/>
            <a:ext cx="7903942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0552" y="2728912"/>
            <a:ext cx="7473447" cy="496119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5" name="Picture 14" descr="A body of water with trees around it and a downtown Minneapolis in the background">
            <a:extLst>
              <a:ext uri="{FF2B5EF4-FFF2-40B4-BE49-F238E27FC236}">
                <a16:creationId xmlns:a16="http://schemas.microsoft.com/office/drawing/2014/main" id="{6E08C33F-5CB5-BA44-8119-08F26516B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2191"/>
            <a:ext cx="4941057" cy="652740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AEA0C8A-A152-8888-56DC-1B1F4565E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476500" y="1701800"/>
            <a:ext cx="530352" cy="530352"/>
          </a:xfrm>
          <a:prstGeom prst="rect">
            <a:avLst/>
          </a:prstGeom>
        </p:spPr>
      </p:pic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341B71D-1ED6-A7F5-148B-37617D0850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5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8544" userDrawn="1">
          <p15:clr>
            <a:srgbClr val="FBAE40"/>
          </p15:clr>
        </p15:guide>
        <p15:guide id="26" pos="610" userDrawn="1">
          <p15:clr>
            <a:srgbClr val="FBAE40"/>
          </p15:clr>
        </p15:guide>
        <p15:guide id="28" pos="3295" userDrawn="1">
          <p15:clr>
            <a:srgbClr val="FBAE40"/>
          </p15:clr>
        </p15:guide>
        <p15:guide id="35" orient="horz" userDrawn="1">
          <p15:clr>
            <a:srgbClr val="FBAE40"/>
          </p15:clr>
        </p15:guide>
        <p15:guide id="36" pos="4608" userDrawn="1">
          <p15:clr>
            <a:srgbClr val="FBAE40"/>
          </p15:clr>
        </p15:guide>
        <p15:guide id="37" orient="horz" pos="2592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1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E64CAC0D-0ED4-5E4F-86EB-31799C4B1D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04814"/>
            <a:ext cx="5191622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6718F734-4275-7261-84B2-889864F90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06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-up of a river&#10;&#10;Description automatically generated with low confidence">
            <a:extLst>
              <a:ext uri="{FF2B5EF4-FFF2-40B4-BE49-F238E27FC236}">
                <a16:creationId xmlns:a16="http://schemas.microsoft.com/office/drawing/2014/main" id="{C33F350E-2A43-8B42-A700-87AA665EA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6278"/>
            <a:ext cx="3162300" cy="65333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F86AF-DED5-45EE-8B6D-99C4C9DF3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2"/>
            <a:ext cx="11821583" cy="1234122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2E5B9F-28A0-0C43-8A99-6E97EE333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77C7C265-D370-009B-133D-9CF0457E9A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20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1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72072BD-1528-274E-82C0-E42037157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04814"/>
            <a:ext cx="3095625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</a:t>
            </a:r>
          </a:p>
          <a:p>
            <a:r>
              <a:rPr lang="en-US"/>
              <a:t>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873D3163-03CA-9FFA-CE5F-419CC38FB7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2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84338-8974-4FAF-A50C-37046A152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253" y="395815"/>
            <a:ext cx="1182134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5533" y="2192161"/>
            <a:ext cx="1178606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831" y="2886074"/>
            <a:ext cx="11798769" cy="40837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206AB914-1FE8-08AD-2426-F1079A59E8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9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E6F40E-F87A-E34B-B26C-5902B4394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28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B8BB59-8F62-5243-98E1-D1DDA3216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352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CA9CF-0625-409D-992F-1E6AA6FD2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739" y="388769"/>
            <a:ext cx="11813861" cy="123577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524CE-9304-8A42-BD76-D60374AB8A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5712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DA7E4657-B2D8-F042-8406-1FF919016A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11" y="3716498"/>
            <a:ext cx="547878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1CA5694-0CC4-B843-9078-357D69FAB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6348" y="2760163"/>
            <a:ext cx="568913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Subhead goes here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7A0A654F-2CD6-7B48-973D-57A9B02C0D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6348" y="3709460"/>
            <a:ext cx="568913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CFB015E4-AA59-563C-6F75-FB10332F3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9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83249BA-F584-3840-AC82-1EA9848562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04815"/>
            <a:ext cx="5213206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6FD304A8-3916-D1B8-8730-EC9922A42F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4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0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2CABF-C0DD-4C93-9495-22DD8FAF2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300" y="396142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AD8D6-68CC-5C40-9D67-B541EBCCC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26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B7AAF-C896-1548-B59C-4E33146A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5428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0E28CF-8AB4-144D-9C4B-34DE73027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59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0F3F35E-BD8A-3C45-B926-260375338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45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DE56F74E-CF48-684C-8C6B-3AE2F87D7F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1071" y="3480292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ED06A61-F4D0-AC4C-8E68-6520347133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7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AA960663-69D6-D049-B633-C9C6BB9C5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8271" y="3486381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7548173-F8EE-A146-A23E-BF6BF9F654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9761" y="2842017"/>
            <a:ext cx="3421384" cy="427537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F2687938-90B6-C548-9083-4A3F5E9702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2950" y="3485658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63C6D62-2374-28E3-7545-53541BE2EB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60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61F35F01-9E16-291C-D6C2-0AB22D86D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0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2490A3C-12E5-9EB3-E03B-D40541E3CE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2057400"/>
            <a:ext cx="12649200" cy="6172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27D2D5E1-B075-1319-19AA-8324A743D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19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72F3-9095-42DB-9420-066972D3B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436376"/>
            <a:ext cx="4410232" cy="1047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hidden title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1AB84694-E9FF-5A88-DD7F-DD29E519D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0" y="6096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9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84FD7F-F7E9-D346-A471-5D49135F4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2974" y="3413126"/>
            <a:ext cx="4248757" cy="1531408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to go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AE2DBA-3282-1845-A5CE-29F5D7639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Metro Transit bus in downtown Minneapolis.">
            <a:extLst>
              <a:ext uri="{FF2B5EF4-FFF2-40B4-BE49-F238E27FC236}">
                <a16:creationId xmlns:a16="http://schemas.microsoft.com/office/drawing/2014/main" id="{DE0419AF-A193-D044-BD28-2ED9DA661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6" r="-1"/>
          <a:stretch/>
        </p:blipFill>
        <p:spPr>
          <a:xfrm>
            <a:off x="5191732" y="0"/>
            <a:ext cx="8371868" cy="8229600"/>
          </a:xfrm>
          <a:prstGeom prst="rect">
            <a:avLst/>
          </a:prstGeom>
        </p:spPr>
      </p:pic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FC5798C8-C4F8-E157-3E6D-FD0AE79894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1534552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4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Divider Sl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73B81C-D3EA-9343-A590-64714378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305647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CD81B-785F-7643-A5A1-8557EB45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5647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910FC5-72C0-1F4A-BA0F-6159957B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2BFE7-7C2D-5940-B3DF-F716A97E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BB7A6-B123-457E-974F-E647377FE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74" y="3406070"/>
            <a:ext cx="4248150" cy="153035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611D20-EEFA-A549-8813-6D304D339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D41B7-A3A7-FF43-915A-0648730A22B7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12A773E-EB13-7E49-B02C-F6D8FD010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05645" y="0"/>
            <a:ext cx="8257953" cy="82296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60D3A5A-502A-6836-E582-F4157B50C9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1534552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64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2 column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People walking across Stone Arch bridge">
            <a:extLst>
              <a:ext uri="{FF2B5EF4-FFF2-40B4-BE49-F238E27FC236}">
                <a16:creationId xmlns:a16="http://schemas.microsoft.com/office/drawing/2014/main" id="{687CCCB3-F665-48FC-B4B7-2501DC016CFC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1708430"/>
            <a:ext cx="2095501" cy="2130552"/>
          </a:xfrm>
          <a:prstGeom prst="rect">
            <a:avLst/>
          </a:prstGeom>
        </p:spPr>
      </p:pic>
      <p:pic>
        <p:nvPicPr>
          <p:cNvPr id="21" name="Picture 20" descr="Outdoors photograph of Metro Transit Light Rail train at a platform stop">
            <a:extLst>
              <a:ext uri="{FF2B5EF4-FFF2-40B4-BE49-F238E27FC236}">
                <a16:creationId xmlns:a16="http://schemas.microsoft.com/office/drawing/2014/main" id="{E009C4A1-69F3-E96F-0238-34F2969070AD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101" y="6095585"/>
            <a:ext cx="2095500" cy="2130552"/>
          </a:xfrm>
          <a:prstGeom prst="rect">
            <a:avLst/>
          </a:prstGeom>
        </p:spPr>
      </p:pic>
      <p:pic>
        <p:nvPicPr>
          <p:cNvPr id="22" name="Picture 21" descr="Child splashing in a puddle">
            <a:extLst>
              <a:ext uri="{FF2B5EF4-FFF2-40B4-BE49-F238E27FC236}">
                <a16:creationId xmlns:a16="http://schemas.microsoft.com/office/drawing/2014/main" id="{9054F998-71B2-1642-749E-301F8638B4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3900483"/>
            <a:ext cx="2095501" cy="2133600"/>
          </a:xfrm>
          <a:prstGeom prst="rect">
            <a:avLst/>
          </a:prstGeom>
        </p:spPr>
      </p:pic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5CDF0DBE-676D-C07D-CB20-6567C639D8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9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2 column 3 photo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C2A1D-1B56-4A32-A5E8-0A3640AF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073" y="383723"/>
            <a:ext cx="10306050" cy="1228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5" y="2004186"/>
            <a:ext cx="9738189" cy="75308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4362450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5B425E8-91D9-614E-8F63-9BD089E62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175" y="3086100"/>
            <a:ext cx="4362450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91DD0A12-2401-2BDC-41FB-054E3060090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468100" y="1727277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1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5DB3F450-B0F1-BF30-6CC4-CADF0337A7C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1468100" y="3913284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2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8E77B624-78CD-87EB-6996-C9B1BAF3E89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1468100" y="6099291"/>
            <a:ext cx="2095500" cy="213055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r>
              <a:rPr lang="en-US"/>
              <a:t>Picture 3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AA995D50-5EFA-5EC0-6E6B-F2DB40676F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he Stone Arch from ground at night">
            <a:extLst>
              <a:ext uri="{FF2B5EF4-FFF2-40B4-BE49-F238E27FC236}">
                <a16:creationId xmlns:a16="http://schemas.microsoft.com/office/drawing/2014/main" id="{8FCCF7FE-F7AD-4646-9047-247E75A3B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1703540"/>
            <a:ext cx="8343900" cy="6526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49461-BCEE-B742-8790-A6AD39C49A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088" y="2771775"/>
            <a:ext cx="6443662" cy="2728913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</a:t>
            </a:r>
            <a:r>
              <a:rPr lang="en-US"/>
              <a:t>dd a quote or a statistic.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Author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US"/>
          </a:p>
        </p:txBody>
      </p:sp>
      <p:pic>
        <p:nvPicPr>
          <p:cNvPr id="4" name="Picture 3" descr="Imagine 2050">
            <a:extLst>
              <a:ext uri="{FF2B5EF4-FFF2-40B4-BE49-F238E27FC236}">
                <a16:creationId xmlns:a16="http://schemas.microsoft.com/office/drawing/2014/main" id="{BD7A54DD-BCB3-8446-1828-BB460E6892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13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column right ph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AC2E-20FB-D340-8CEF-BD499AA5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F6C34-CB77-4DA1-B850-10A06C77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0630"/>
            <a:ext cx="11878734" cy="1228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7436" y="2004187"/>
            <a:ext cx="3808877" cy="7675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784" y="3086100"/>
            <a:ext cx="3819529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567F01-7E28-E34F-2150-E95A8E9CB2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9700" y="1704975"/>
            <a:ext cx="8343900" cy="6524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9A2AD239-26F9-84CA-1C7D-D3B314DE5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88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  <p15:guide id="5" pos="32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2CC52A-5D5A-CADA-191E-5940BE27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410701" cy="82296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E88C4-05AD-E94C-1B2F-926E7A01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410701" cy="82296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8194BE-7D3C-D7CB-2E47-A6866490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36320" y="7132320"/>
            <a:ext cx="7233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EA86C76-95A4-0DD6-9466-19D0AB321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88" y="2260824"/>
            <a:ext cx="6702129" cy="15562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presentation goes here 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0DA6184-4C32-F1CA-45C9-D93AC03D4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4996" y="4369324"/>
            <a:ext cx="6733608" cy="8265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7E1AEE7-FD96-04CD-1260-770E8CC75C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4996" y="6659720"/>
            <a:ext cx="6818669" cy="38144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D51AA60-C7F4-1B5E-C918-85931329E2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4996" y="7299513"/>
            <a:ext cx="6818669" cy="4126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</a:t>
            </a:r>
            <a:r>
              <a:rPr lang="en-US" err="1"/>
              <a:t>YYYY</a:t>
            </a:r>
            <a:r>
              <a:rPr lang="en-US"/>
              <a:t>    metrocouncil.org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820440E-6BD9-486E-EB88-FCD2CABF78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0701" y="0"/>
            <a:ext cx="5219699" cy="495732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6" name="Picture 15" descr="Imagine 2050">
            <a:extLst>
              <a:ext uri="{FF2B5EF4-FFF2-40B4-BE49-F238E27FC236}">
                <a16:creationId xmlns:a16="http://schemas.microsoft.com/office/drawing/2014/main" id="{8439F513-041E-85A9-D65C-ED596CE47A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6075499"/>
            <a:ext cx="4017541" cy="9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48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etro Transit bus driving in downtown Minneapolis in front of First Avenue club.">
            <a:extLst>
              <a:ext uri="{FF2B5EF4-FFF2-40B4-BE49-F238E27FC236}">
                <a16:creationId xmlns:a16="http://schemas.microsoft.com/office/drawing/2014/main" id="{09090B47-E9E3-6840-A689-16DD769819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8172"/>
            <a:ext cx="5192486" cy="65314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CB46C6-FDA5-4175-81AD-5D1794FB5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4541"/>
            <a:ext cx="1182158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1828800"/>
            <a:ext cx="6736757" cy="87443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0AE7EF-D2E9-C74D-9DF9-691A061F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12"/>
            <a:ext cx="326571" cy="326571"/>
          </a:xfrm>
          <a:prstGeom prst="rect">
            <a:avLst/>
          </a:pr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1673C547-6DA9-06BD-481F-5A80C1902A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08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72139AE-01C1-FD46-9168-5E4DEE23E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04814"/>
            <a:ext cx="5191622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50E3FA52-C8D6-0A44-A28D-90AE6622E9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5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ight rail train in snow in the city.">
            <a:extLst>
              <a:ext uri="{FF2B5EF4-FFF2-40B4-BE49-F238E27FC236}">
                <a16:creationId xmlns:a16="http://schemas.microsoft.com/office/drawing/2014/main" id="{605555D0-50A5-F34C-A18B-2A8253C49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92876"/>
            <a:ext cx="3162667" cy="6536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CD199-135E-4343-82E2-C44B8AF8C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0554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0AE7EF-D2E9-C74D-9DF9-691A061F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12"/>
            <a:ext cx="326571" cy="326571"/>
          </a:xfrm>
          <a:prstGeom prst="rect">
            <a:avLst/>
          </a:pr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CB514AD9-298A-0F68-F846-6FB0B26611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1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EA1A3CA-9594-F548-B523-9656AF04E3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8313" y="1702191"/>
            <a:ext cx="3095625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</a:t>
            </a:r>
          </a:p>
          <a:p>
            <a:r>
              <a:rPr lang="en-US"/>
              <a:t>clicking icon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B0FDBABC-EDC5-9051-F03C-7BC0803561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06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84338-8974-4FAF-A50C-37046A152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253" y="395815"/>
            <a:ext cx="1182134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5533" y="2192161"/>
            <a:ext cx="1178606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831" y="2886074"/>
            <a:ext cx="11798769" cy="40837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8E89713F-D29B-4517-9183-D2DB6095E1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30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E6F40E-F87A-E34B-B26C-5902B4394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28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B8BB59-8F62-5243-98E1-D1DDA3216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352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CA9CF-0625-409D-992F-1E6AA6FD2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739" y="388769"/>
            <a:ext cx="11813861" cy="123577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524CE-9304-8A42-BD76-D60374AB8A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5712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DA7E4657-B2D8-F042-8406-1FF919016A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11" y="3716498"/>
            <a:ext cx="547878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1CA5694-0CC4-B843-9078-357D69FAB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6348" y="2760163"/>
            <a:ext cx="568913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Subhead goes here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7A0A654F-2CD6-7B48-973D-57A9B02C0D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6348" y="3709460"/>
            <a:ext cx="568913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AEA84F87-8DDA-AC99-59B7-A0B48DC6A3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39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2CABF-C0DD-4C93-9495-22DD8FAF2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300" y="396142"/>
            <a:ext cx="11824167" cy="1228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AD8D6-68CC-5C40-9D67-B541EBCCC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26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B7AAF-C896-1548-B59C-4E33146A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5428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0E28CF-8AB4-144D-9C4B-34DE73027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59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0F3F35E-BD8A-3C45-B926-260375338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4561" y="2842017"/>
            <a:ext cx="3421384" cy="4275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F3A24FFD-F342-2948-B817-7CBF27DB9C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1071" y="3480292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ED06A61-F4D0-AC4C-8E68-6520347133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761" y="2842017"/>
            <a:ext cx="3421384" cy="4275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D77A6EFA-5F90-B34A-8608-F3195834C4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1761" y="3480292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7548173-F8EE-A146-A23E-BF6BF9F654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9761" y="2842017"/>
            <a:ext cx="3421384" cy="4275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07BA16AB-1170-3645-B01F-6BB4DA6B6D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31157" y="3480292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76F573F-6316-134E-BCAF-AF9E1E2566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9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A4683EF-D233-6234-A0B6-BDC45A62B7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2057400"/>
            <a:ext cx="12649200" cy="6172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C0DAA063-E7FD-399A-0626-472B994464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T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4A958FD9-55A0-3C1E-335A-0EE6FCD46C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2184399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72F3-9095-42DB-9420-066972D3B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-1047752"/>
            <a:ext cx="4410232" cy="1047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hidden title</a:t>
            </a:r>
          </a:p>
        </p:txBody>
      </p:sp>
      <p:pic>
        <p:nvPicPr>
          <p:cNvPr id="3" name="Picture 2" descr="Imagine 2050">
            <a:extLst>
              <a:ext uri="{FF2B5EF4-FFF2-40B4-BE49-F238E27FC236}">
                <a16:creationId xmlns:a16="http://schemas.microsoft.com/office/drawing/2014/main" id="{AD83013E-E3A7-2EB0-D4F3-22798E8ACD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1" y="609600"/>
            <a:ext cx="254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9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we ex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4D9934-2CC7-DA4A-A3A9-6866E42C2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81529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AA5C3-FB24-DC48-A895-D790ADDB7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608633-2749-E448-BD66-1B86894D6391}"/>
              </a:ext>
            </a:extLst>
          </p:cNvPr>
          <p:cNvSpPr txBox="1">
            <a:spLocks/>
          </p:cNvSpPr>
          <p:nvPr userDrawn="1"/>
        </p:nvSpPr>
        <p:spPr>
          <a:xfrm>
            <a:off x="1066485" y="3118975"/>
            <a:ext cx="7257244" cy="2937979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7 counties 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182 cities and townships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More than 3 million residents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Native people from 11 federally recognized Minnesota tribes and many other tribal communities 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Growing diversity representing wide-ranging racial and ethnic people, with about 300 languages spoken at home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319F9-4830-904E-91BA-02A56597D47B}"/>
              </a:ext>
            </a:extLst>
          </p:cNvPr>
          <p:cNvSpPr/>
          <p:nvPr userDrawn="1"/>
        </p:nvSpPr>
        <p:spPr>
          <a:xfrm>
            <a:off x="1066800" y="2004187"/>
            <a:ext cx="7969626" cy="830997"/>
          </a:xfrm>
          <a:prstGeom prst="rect">
            <a:avLst/>
          </a:prstGeom>
        </p:spPr>
        <p:txBody>
          <a:bodyPr wrap="square" lIns="0" tIns="0" rIns="0" bIns="91440">
            <a:spAutoFit/>
          </a:bodyPr>
          <a:lstStyle/>
          <a:p>
            <a:r>
              <a:rPr lang="en-US" sz="24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single person and community makes up the fabric and essence of this region.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4F4AD-40FC-0444-BDCC-39D707480585}"/>
              </a:ext>
            </a:extLst>
          </p:cNvPr>
          <p:cNvSpPr txBox="1"/>
          <p:nvPr userDrawn="1"/>
        </p:nvSpPr>
        <p:spPr>
          <a:xfrm>
            <a:off x="1048871" y="850511"/>
            <a:ext cx="11658599" cy="697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760"/>
              </a:lnSpc>
              <a:spcAft>
                <a:spcPts val="600"/>
              </a:spcAft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community can do it alone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74F6D3-F81B-F441-9C76-442047BE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4C8E8B-D2AD-A64A-BFC6-B3690C64C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72566" y="-1896"/>
            <a:ext cx="1066800" cy="17048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9060CB-31A7-6D47-ABCF-1AD05724AD08}"/>
              </a:ext>
            </a:extLst>
          </p:cNvPr>
          <p:cNvSpPr txBox="1"/>
          <p:nvPr userDrawn="1"/>
        </p:nvSpPr>
        <p:spPr>
          <a:xfrm>
            <a:off x="13816004" y="7536900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21C774-7674-614C-B796-85436FD3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08F05-4CB7-B346-85DB-559B4CB27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02A55A-12AD-7648-BDE5-90DF16326B05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People walking across Stone Arch bridge">
            <a:extLst>
              <a:ext uri="{FF2B5EF4-FFF2-40B4-BE49-F238E27FC236}">
                <a16:creationId xmlns:a16="http://schemas.microsoft.com/office/drawing/2014/main" id="{4ED41669-A899-3A6A-5131-CCD31A18590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1708430"/>
            <a:ext cx="2095501" cy="2130552"/>
          </a:xfrm>
          <a:prstGeom prst="rect">
            <a:avLst/>
          </a:prstGeom>
        </p:spPr>
      </p:pic>
      <p:pic>
        <p:nvPicPr>
          <p:cNvPr id="23" name="Picture 22" descr="Outdoors photograph of Metro Transit Light Rail train at a platform stop">
            <a:extLst>
              <a:ext uri="{FF2B5EF4-FFF2-40B4-BE49-F238E27FC236}">
                <a16:creationId xmlns:a16="http://schemas.microsoft.com/office/drawing/2014/main" id="{0FDC72F8-CD46-A21B-9B5D-AEC3DA42CD2F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101" y="6095585"/>
            <a:ext cx="2095500" cy="2130552"/>
          </a:xfrm>
          <a:prstGeom prst="rect">
            <a:avLst/>
          </a:prstGeom>
        </p:spPr>
      </p:pic>
      <p:pic>
        <p:nvPicPr>
          <p:cNvPr id="24" name="Picture 23" descr="Child splashing in a puddle">
            <a:extLst>
              <a:ext uri="{FF2B5EF4-FFF2-40B4-BE49-F238E27FC236}">
                <a16:creationId xmlns:a16="http://schemas.microsoft.com/office/drawing/2014/main" id="{008B4711-FB8D-6915-F9B7-49A58511A8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8099" y="3900484"/>
            <a:ext cx="209550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4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tdoors photograph of Minneapolis Flour Mill district on the Mississippi river">
            <a:extLst>
              <a:ext uri="{FF2B5EF4-FFF2-40B4-BE49-F238E27FC236}">
                <a16:creationId xmlns:a16="http://schemas.microsoft.com/office/drawing/2014/main" id="{2ED7BE3C-05C0-C74C-B2CE-16818CF0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53300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F84FFD-1D4C-47E7-AE4C-A64AAA9E1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223063" y="3319463"/>
            <a:ext cx="8229599" cy="1590675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8630BC-930C-5A4D-B014-C4F9F3AC4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3F1A09-CC34-C940-83B0-31E36E0E2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C25A713-3C6A-9A44-880E-96860545C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66075" y="2865970"/>
            <a:ext cx="5597525" cy="370390"/>
          </a:xfrm>
        </p:spPr>
        <p:txBody>
          <a:bodyPr>
            <a:no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FontTx/>
              <a:buNone/>
              <a:defRPr sz="1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876DD-8E58-4282-9A87-8BFBCF644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6074" y="3267182"/>
            <a:ext cx="5597525" cy="1171575"/>
          </a:xfrm>
        </p:spPr>
        <p:txBody>
          <a:bodyPr>
            <a:norm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A287BC63-8392-A43F-7BD9-4FAC8157BF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242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enic fall trees along Missiissippi River near Hastings.">
            <a:extLst>
              <a:ext uri="{FF2B5EF4-FFF2-40B4-BE49-F238E27FC236}">
                <a16:creationId xmlns:a16="http://schemas.microsoft.com/office/drawing/2014/main" id="{A628BA88-5E51-7448-A8FE-9526BF171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53299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37201-AECA-4410-A7EF-46FA74D95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252662" y="3319464"/>
            <a:ext cx="8229600" cy="1590675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92CD20-5BFD-B147-9A98-4DBA544D2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550611-BAFC-554D-9CEF-03C287FF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0AAAE-3EDF-437B-8677-3F8F37B56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6074" y="1658410"/>
            <a:ext cx="5597525" cy="34505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5DAA"/>
                </a:solidFill>
              </a:defRPr>
            </a:lvl1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B27D6D-679F-4087-8556-AC6A6CCA5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66075" y="2033856"/>
            <a:ext cx="5597525" cy="1038118"/>
          </a:xfrm>
        </p:spPr>
        <p:txBody>
          <a:bodyPr/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F604AF-F2E6-4800-9EEA-9B289B1EC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66073" y="3412157"/>
            <a:ext cx="5597525" cy="34505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5DAA"/>
                </a:solidFill>
              </a:defRPr>
            </a:lvl1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60C24DE-D322-443A-912E-66A6C690CB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6074" y="3777329"/>
            <a:ext cx="5597525" cy="1038118"/>
          </a:xfrm>
        </p:spPr>
        <p:txBody>
          <a:bodyPr/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CAC6A19C-5C36-A4B7-39D0-9FBA449745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463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C51C614-E1B3-574C-AE90-726CD432E6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133200" cy="8229600"/>
          </a:xfrm>
        </p:spPr>
        <p:txBody>
          <a:bodyPr anchor="t">
            <a:noAutofit/>
          </a:bodyPr>
          <a:lstStyle>
            <a:lvl1pPr marL="457200" indent="0" algn="ctr">
              <a:lnSpc>
                <a:spcPct val="100000"/>
              </a:lnSpc>
              <a:buNone/>
              <a:tabLst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 by clicking icon </a:t>
            </a:r>
            <a:br>
              <a:rPr lang="en-US"/>
            </a:br>
            <a:r>
              <a:rPr lang="en-US"/>
              <a:t>and be sure the “thank you” text</a:t>
            </a:r>
            <a:br>
              <a:rPr lang="en-US"/>
            </a:br>
            <a:r>
              <a:rPr lang="en-US"/>
              <a:t>is readable over the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8630BC-930C-5A4D-B014-C4F9F3AC4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3F1A09-CC34-C940-83B0-31E36E0E2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F84FFD-1D4C-47E7-AE4C-A64AAA9E1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930963" y="3319463"/>
            <a:ext cx="8229599" cy="1590675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C25A713-3C6A-9A44-880E-96860545C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66075" y="2865970"/>
            <a:ext cx="5597525" cy="380664"/>
          </a:xfrm>
        </p:spPr>
        <p:txBody>
          <a:bodyPr>
            <a:no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FontTx/>
              <a:buNone/>
              <a:defRPr sz="1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D013B-8C8D-41F3-95C8-00B579075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66075" y="3276958"/>
            <a:ext cx="5597525" cy="1011792"/>
          </a:xfrm>
        </p:spPr>
        <p:txBody>
          <a:bodyPr>
            <a:norm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62BA3203-F698-5CA7-9089-3F8C08299F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400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tdoors photograph of Minneapolis Flour Mill district on the Mississippi river">
            <a:extLst>
              <a:ext uri="{FF2B5EF4-FFF2-40B4-BE49-F238E27FC236}">
                <a16:creationId xmlns:a16="http://schemas.microsoft.com/office/drawing/2014/main" id="{C2EAEE73-F372-AA42-98C7-56151389C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20167" cy="822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91E55B-8B40-F34F-8230-535DA19EA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123E8B-197F-E143-92D5-422D3061A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A522B-D1DF-48B7-B4D8-401566177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362199" y="3276600"/>
            <a:ext cx="8229600" cy="1676400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Learn more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74B291-8D32-A44C-AC60-294C3A14999C}"/>
              </a:ext>
            </a:extLst>
          </p:cNvPr>
          <p:cNvSpPr txBox="1">
            <a:spLocks/>
          </p:cNvSpPr>
          <p:nvPr userDrawn="1"/>
        </p:nvSpPr>
        <p:spPr>
          <a:xfrm>
            <a:off x="7950749" y="3161655"/>
            <a:ext cx="5821521" cy="95314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800" b="1" err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metrocouncil.org</a:t>
            </a:r>
            <a:r>
              <a:rPr lang="en-US" sz="2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/imagine2050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CB9C1F33-0E37-D52D-10E6-31EED239CE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342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mo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6388C9F-F72C-FE4D-AAA7-2EDD8AC16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315199" cy="8229600"/>
          </a:xfrm>
        </p:spPr>
        <p:txBody>
          <a:bodyPr anchor="t">
            <a:noAutofit/>
          </a:bodyPr>
          <a:lstStyle>
            <a:lvl1pPr marL="457200" indent="0" algn="ctr">
              <a:lnSpc>
                <a:spcPct val="100000"/>
              </a:lnSpc>
              <a:buNone/>
              <a:tabLst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 by clicking icon </a:t>
            </a:r>
            <a:br>
              <a:rPr lang="en-US"/>
            </a:br>
            <a:r>
              <a:rPr lang="en-US"/>
              <a:t>and be sure the “thank you” text</a:t>
            </a:r>
            <a:br>
              <a:rPr lang="en-US"/>
            </a:br>
            <a:r>
              <a:rPr lang="en-US"/>
              <a:t>is readable over the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1E55B-8B40-F34F-8230-535DA19EA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123E8B-197F-E143-92D5-422D3061A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A522B-D1DF-48B7-B4D8-401566177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133597" y="3276600"/>
            <a:ext cx="8229600" cy="1676400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Learn more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D2544278-7596-DBEF-46A6-DD90124B57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8DCC24-FD25-3DE1-6462-ADC64B2C08E4}"/>
              </a:ext>
            </a:extLst>
          </p:cNvPr>
          <p:cNvSpPr txBox="1">
            <a:spLocks/>
          </p:cNvSpPr>
          <p:nvPr userDrawn="1"/>
        </p:nvSpPr>
        <p:spPr>
          <a:xfrm>
            <a:off x="7950749" y="3161655"/>
            <a:ext cx="5821521" cy="95314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800" b="1" err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metrocouncil.org</a:t>
            </a:r>
            <a:r>
              <a:rPr lang="en-US" sz="2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/imagine2050</a:t>
            </a:r>
          </a:p>
        </p:txBody>
      </p:sp>
    </p:spTree>
    <p:extLst>
      <p:ext uri="{BB962C8B-B14F-4D97-AF65-F5344CB8AC3E}">
        <p14:creationId xmlns:p14="http://schemas.microsoft.com/office/powerpoint/2010/main" val="370027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of Met Cou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utdoor photograph of bridge over the Mississippi river, with Minneapolis, Minnesota in background">
            <a:extLst>
              <a:ext uri="{FF2B5EF4-FFF2-40B4-BE49-F238E27FC236}">
                <a16:creationId xmlns:a16="http://schemas.microsoft.com/office/drawing/2014/main" id="{DC56C798-99C2-1E46-85D3-65CDCD891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8870" y="0"/>
            <a:ext cx="7331529" cy="8229600"/>
          </a:xfrm>
          <a:prstGeom prst="rect">
            <a:avLst/>
          </a:prstGeom>
        </p:spPr>
      </p:pic>
      <p:pic>
        <p:nvPicPr>
          <p:cNvPr id="9" name="Picture 8" descr="Outdoor photograph of train tracks along the Mississippi river, leading to Saint Paul, Minnesota">
            <a:extLst>
              <a:ext uri="{FF2B5EF4-FFF2-40B4-BE49-F238E27FC236}">
                <a16:creationId xmlns:a16="http://schemas.microsoft.com/office/drawing/2014/main" id="{3B6FD3F7-EB19-2D46-AB47-0A01C4B98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298871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55449D-36D6-CB45-90FD-D96BDDC96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4630400" cy="2039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4F6DD5-DB13-DC4A-AD42-A3821EFE3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865912" y="636814"/>
            <a:ext cx="0" cy="119198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0ED3DF6-57C7-144A-B772-0C2C041F3135}"/>
              </a:ext>
            </a:extLst>
          </p:cNvPr>
          <p:cNvSpPr/>
          <p:nvPr userDrawn="1"/>
        </p:nvSpPr>
        <p:spPr>
          <a:xfrm>
            <a:off x="987661" y="595541"/>
            <a:ext cx="2009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EB3FC-C79E-6C47-9499-688D5E202145}"/>
              </a:ext>
            </a:extLst>
          </p:cNvPr>
          <p:cNvSpPr/>
          <p:nvPr userDrawn="1"/>
        </p:nvSpPr>
        <p:spPr>
          <a:xfrm>
            <a:off x="5289613" y="1164325"/>
            <a:ext cx="9095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300">
                <a:latin typeface="Arial" panose="020B0604020202020204" pitchFamily="34" charset="0"/>
                <a:cs typeface="Arial" panose="020B0604020202020204" pitchFamily="34" charset="0"/>
              </a:rPr>
              <a:t>Creating the foundation for a thriving region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7F4119-B362-7145-B8E4-F62A4C81F343}"/>
              </a:ext>
            </a:extLst>
          </p:cNvPr>
          <p:cNvSpPr txBox="1"/>
          <p:nvPr userDrawn="1"/>
        </p:nvSpPr>
        <p:spPr>
          <a:xfrm>
            <a:off x="968190" y="850511"/>
            <a:ext cx="3490471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60"/>
              </a:lnSpc>
              <a:spcAft>
                <a:spcPts val="600"/>
              </a:spcAft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Our impact</a:t>
            </a:r>
          </a:p>
        </p:txBody>
      </p:sp>
    </p:spTree>
    <p:extLst>
      <p:ext uri="{BB962C8B-B14F-4D97-AF65-F5344CB8AC3E}">
        <p14:creationId xmlns:p14="http://schemas.microsoft.com/office/powerpoint/2010/main" val="16795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7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08" r:id="rId2"/>
    <p:sldLayoutId id="2147484194" r:id="rId3"/>
    <p:sldLayoutId id="2147484196" r:id="rId4"/>
    <p:sldLayoutId id="2147484197" r:id="rId5"/>
    <p:sldLayoutId id="2147484198" r:id="rId6"/>
    <p:sldLayoutId id="214748419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Basic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7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20" r:id="rId2"/>
    <p:sldLayoutId id="2147483821" r:id="rId3"/>
    <p:sldLayoutId id="2147483822" r:id="rId4"/>
    <p:sldLayoutId id="2147484184" r:id="rId5"/>
    <p:sldLayoutId id="2147484185" r:id="rId6"/>
    <p:sldLayoutId id="2147484186" r:id="rId7"/>
    <p:sldLayoutId id="214748419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Metc</a:t>
            </a:r>
            <a:r>
              <a:rPr lang="en-US"/>
              <a:t>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88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89" r:id="rId15"/>
    <p:sldLayoutId id="214748417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CD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3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800" r:id="rId2"/>
    <p:sldLayoutId id="2147483753" r:id="rId3"/>
    <p:sldLayoutId id="2147483846" r:id="rId4"/>
    <p:sldLayoutId id="2147483757" r:id="rId5"/>
    <p:sldLayoutId id="2147483802" r:id="rId6"/>
    <p:sldLayoutId id="2147483761" r:id="rId7"/>
    <p:sldLayoutId id="2147483803" r:id="rId8"/>
    <p:sldLayoutId id="2147483765" r:id="rId9"/>
    <p:sldLayoutId id="2147483804" r:id="rId10"/>
    <p:sldLayoutId id="2147483773" r:id="rId11"/>
    <p:sldLayoutId id="2147483774" r:id="rId12"/>
    <p:sldLayoutId id="2147483775" r:id="rId13"/>
    <p:sldLayoutId id="2147483776" r:id="rId14"/>
    <p:sldLayoutId id="2147484190" r:id="rId15"/>
    <p:sldLayoutId id="214748415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ES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8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54" r:id="rId11"/>
    <p:sldLayoutId id="2147484148" r:id="rId12"/>
    <p:sldLayoutId id="2147484149" r:id="rId13"/>
    <p:sldLayoutId id="2147484150" r:id="rId14"/>
    <p:sldLayoutId id="2147484191" r:id="rId15"/>
    <p:sldLayoutId id="214748415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MTS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55" r:id="rId14"/>
    <p:sldLayoutId id="2147484192" r:id="rId15"/>
    <p:sldLayoutId id="214748415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AF85D-CD8D-D642-8E0D-E87CE15F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Thank You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1B6D-B7F9-F04F-B295-7E8FB111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3CC1-76EA-DE42-94CD-29E8BF304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2B74-42A6-1F46-AC91-AA10094C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80A4-6A2B-984A-BC1D-D4B97AF9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C962-D22B-8642-B317-ADD55DE8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843" r:id="rId3"/>
    <p:sldLayoutId id="2147483704" r:id="rId4"/>
    <p:sldLayoutId id="214748384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CD9C381E-6DD4-B242-889C-B4F40EAE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Community-Centered Engagement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9D934D2D-E0FC-F41B-A440-45F060AF87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Equity Advisory Committee</a:t>
            </a:r>
          </a:p>
          <a:p>
            <a:r>
              <a:rPr lang="en-US" dirty="0"/>
              <a:t>May 21, 2024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D2338B3-5CF5-B9FB-2D2B-CCD2C48EFE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Michelle Fure</a:t>
            </a:r>
          </a:p>
        </p:txBody>
      </p:sp>
    </p:spTree>
    <p:extLst>
      <p:ext uri="{BB962C8B-B14F-4D97-AF65-F5344CB8AC3E}">
        <p14:creationId xmlns:p14="http://schemas.microsoft.com/office/powerpoint/2010/main" val="388638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87D855-8C74-A4D7-D624-8A724040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2050 engagement framework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5A937E-951A-72D5-0C33-D283E2550A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Commitments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6941A4-607D-DD8D-5DD7-0A81F1F19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34562" y="3510097"/>
            <a:ext cx="3421384" cy="37830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Build trust</a:t>
            </a:r>
          </a:p>
          <a:p>
            <a:r>
              <a:rPr lang="en-US" dirty="0"/>
              <a:t>Relational</a:t>
            </a:r>
          </a:p>
          <a:p>
            <a:r>
              <a:rPr lang="en-US" dirty="0"/>
              <a:t>Go beyond project engagement</a:t>
            </a:r>
          </a:p>
          <a:p>
            <a:r>
              <a:rPr lang="en-US" dirty="0"/>
              <a:t>Co-creation</a:t>
            </a:r>
          </a:p>
          <a:p>
            <a:r>
              <a:rPr lang="en-US" dirty="0"/>
              <a:t>Transparency</a:t>
            </a:r>
          </a:p>
          <a:p>
            <a:r>
              <a:rPr lang="en-US" dirty="0"/>
              <a:t>Dedicating financial resources</a:t>
            </a:r>
          </a:p>
          <a:p>
            <a:r>
              <a:rPr lang="en-US" dirty="0"/>
              <a:t>Measure effectiveness</a:t>
            </a:r>
          </a:p>
          <a:p>
            <a:r>
              <a:rPr lang="en-US" dirty="0"/>
              <a:t>Advisory committee recruitment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51E0FA-7B46-F6FB-5251-B9798D2F7A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AD132-AE15-7D98-5B7C-EACD14084A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1761" y="3510097"/>
            <a:ext cx="3421384" cy="37830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Compensate community members for time and expertise</a:t>
            </a:r>
          </a:p>
          <a:p>
            <a:r>
              <a:rPr lang="en-US" dirty="0"/>
              <a:t>Intentionally plan with communities, where and when it’s most effective for community participation</a:t>
            </a:r>
          </a:p>
          <a:p>
            <a:r>
              <a:rPr lang="en-US" dirty="0"/>
              <a:t>Engage to tangible impact decisions</a:t>
            </a:r>
          </a:p>
          <a:p>
            <a:r>
              <a:rPr lang="en-US" dirty="0"/>
              <a:t>Partner with community, prioritize overburdened communities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0FD460-B497-163F-F11E-78D1277F3F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1D7D5A-81F6-C242-89F8-9ABB08297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29455" y="3510097"/>
            <a:ext cx="3421384" cy="40364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Address prohibitions for compensation</a:t>
            </a:r>
          </a:p>
          <a:p>
            <a:r>
              <a:rPr lang="en-US" dirty="0"/>
              <a:t>Highlight best practices in government engagement</a:t>
            </a:r>
          </a:p>
          <a:p>
            <a:r>
              <a:rPr lang="en-US" dirty="0"/>
              <a:t>Establish expectations for engagement budgeting</a:t>
            </a:r>
          </a:p>
          <a:p>
            <a:r>
              <a:rPr lang="en-US" dirty="0"/>
              <a:t>Identify expectations for co-creation</a:t>
            </a:r>
          </a:p>
          <a:p>
            <a:r>
              <a:rPr lang="en-US" dirty="0"/>
              <a:t>Create an assessment tool</a:t>
            </a:r>
          </a:p>
          <a:p>
            <a:r>
              <a:rPr lang="en-US" dirty="0"/>
              <a:t>Engage community in defining measures, expectations </a:t>
            </a:r>
          </a:p>
        </p:txBody>
      </p:sp>
    </p:spTree>
    <p:extLst>
      <p:ext uri="{BB962C8B-B14F-4D97-AF65-F5344CB8AC3E}">
        <p14:creationId xmlns:p14="http://schemas.microsoft.com/office/powerpoint/2010/main" val="284560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A0EB7A-9317-9EC3-955E-843A86F9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on the framework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12CA16-72BF-78C1-B830-E47DA2480A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4843" y="2235200"/>
            <a:ext cx="6736756" cy="48418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What does transparency look/feel like?</a:t>
            </a:r>
          </a:p>
          <a:p>
            <a:r>
              <a:rPr lang="en-US" dirty="0">
                <a:latin typeface="Arial"/>
                <a:cs typeface="Arial"/>
              </a:rPr>
              <a:t>What does accountability look/feel like?</a:t>
            </a:r>
          </a:p>
          <a:p>
            <a:r>
              <a:rPr lang="en-US" dirty="0">
                <a:latin typeface="Arial"/>
                <a:cs typeface="Arial"/>
              </a:rPr>
              <a:t>What does it mean to truly center community voices in our processes?</a:t>
            </a:r>
          </a:p>
          <a:p>
            <a:r>
              <a:rPr lang="en-US" dirty="0">
                <a:latin typeface="Arial"/>
                <a:cs typeface="Arial"/>
              </a:rPr>
              <a:t>Qualitative and quantitative measures</a:t>
            </a:r>
          </a:p>
          <a:p>
            <a:r>
              <a:rPr lang="en-US" dirty="0">
                <a:latin typeface="Arial"/>
                <a:cs typeface="Arial"/>
              </a:rPr>
              <a:t>Budgeting practices</a:t>
            </a:r>
          </a:p>
          <a:p>
            <a:r>
              <a:rPr lang="en-US" dirty="0">
                <a:latin typeface="Arial"/>
                <a:cs typeface="Arial"/>
              </a:rPr>
              <a:t>Engagement principles</a:t>
            </a: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i="1" dirty="0">
                <a:latin typeface="Arial"/>
                <a:cs typeface="Arial"/>
              </a:rPr>
              <a:t>Our ask today: </a:t>
            </a: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How can we partner with the EAC to gather feedback on these items? 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What can we do to support EAC’s work, Met Council decision-making processes?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Placeholder 2" descr="Meeting with solid fill">
            <a:extLst>
              <a:ext uri="{FF2B5EF4-FFF2-40B4-BE49-F238E27FC236}">
                <a16:creationId xmlns:a16="http://schemas.microsoft.com/office/drawing/2014/main" id="{E2C3F979-124F-C618-B665-C95EFA2974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049" r="10049"/>
          <a:stretch>
            <a:fillRect/>
          </a:stretch>
        </p:blipFill>
        <p:spPr>
          <a:xfrm>
            <a:off x="532009" y="1704815"/>
            <a:ext cx="5013701" cy="6524786"/>
          </a:xfrm>
        </p:spPr>
      </p:pic>
    </p:spTree>
    <p:extLst>
      <p:ext uri="{BB962C8B-B14F-4D97-AF65-F5344CB8AC3E}">
        <p14:creationId xmlns:p14="http://schemas.microsoft.com/office/powerpoint/2010/main" val="336428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2E967C-0436-E72C-DAA4-F02791CA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CB893-A2B7-AF4C-6EA7-9C189AADA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Michelle Fure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DB1E6-6E9E-B799-FBDB-02BBC39924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Public Involvement &amp; Communications Manager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F6DAA4-BAB8-1763-E292-19C52F5F5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michelle.fure@metc.state.mn.us</a:t>
            </a:r>
          </a:p>
        </p:txBody>
      </p:sp>
    </p:spTree>
    <p:extLst>
      <p:ext uri="{BB962C8B-B14F-4D97-AF65-F5344CB8AC3E}">
        <p14:creationId xmlns:p14="http://schemas.microsoft.com/office/powerpoint/2010/main" val="68395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B0483C4F-49D9-4071-90E7-3D9FD1161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30311"/>
              </p:ext>
            </p:extLst>
          </p:nvPr>
        </p:nvGraphicFramePr>
        <p:xfrm>
          <a:off x="8402766" y="2183426"/>
          <a:ext cx="4976446" cy="22116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57019">
                  <a:extLst>
                    <a:ext uri="{9D8B030D-6E8A-4147-A177-3AD203B41FA5}">
                      <a16:colId xmlns:a16="http://schemas.microsoft.com/office/drawing/2014/main" val="3746046574"/>
                    </a:ext>
                  </a:extLst>
                </a:gridCol>
                <a:gridCol w="519427">
                  <a:extLst>
                    <a:ext uri="{9D8B030D-6E8A-4147-A177-3AD203B41FA5}">
                      <a16:colId xmlns:a16="http://schemas.microsoft.com/office/drawing/2014/main" val="2282922720"/>
                    </a:ext>
                  </a:extLst>
                </a:gridCol>
              </a:tblGrid>
              <a:tr h="416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Background on public engagement</a:t>
                      </a:r>
                    </a:p>
                  </a:txBody>
                  <a:tcPr marL="109728" marR="109728" marT="54864" marB="54864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9728" marR="109728" marT="54864" marB="54864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557610"/>
                  </a:ext>
                </a:extLst>
              </a:tr>
              <a:tr h="416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Imbedding engagement in regional development guide</a:t>
                      </a:r>
                    </a:p>
                  </a:txBody>
                  <a:tcPr marL="109728" marR="109728" marT="54864" marB="54864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09728" marR="109728" marT="54864" marB="54864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867086"/>
                  </a:ext>
                </a:extLst>
              </a:tr>
              <a:tr h="526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actions and commitments</a:t>
                      </a:r>
                    </a:p>
                  </a:txBody>
                  <a:tcPr marL="109728" marR="109728" marT="54864" marB="54864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09728" marR="109728" marT="54864" marB="54864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194410"/>
                  </a:ext>
                </a:extLst>
              </a:tr>
              <a:tr h="416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>
                          <a:latin typeface="Arial"/>
                          <a:cs typeface="Arial"/>
                        </a:rPr>
                        <a:t>Community engagement discussion</a:t>
                      </a:r>
                      <a:endParaRPr lang="en-US" dirty="0"/>
                    </a:p>
                  </a:txBody>
                  <a:tcPr marL="109728" marR="109728" marT="54864" marB="54864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09728" marR="109728" marT="54864" marB="54864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16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35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CAEB-365F-CE74-66C4-5BA1D617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B9B6-96C0-745B-A081-21D80DAF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53" y="395815"/>
            <a:ext cx="11821347" cy="1228725"/>
          </a:xfrm>
        </p:spPr>
        <p:txBody>
          <a:bodyPr/>
          <a:lstStyle/>
          <a:p>
            <a:r>
              <a:rPr lang="en-US" dirty="0"/>
              <a:t>Background – Public Engagement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3C8F5-1923-9432-0721-216D73F60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533" y="2192161"/>
            <a:ext cx="11786067" cy="585788"/>
          </a:xfrm>
        </p:spPr>
        <p:txBody>
          <a:bodyPr/>
          <a:lstStyle/>
          <a:p>
            <a:r>
              <a:rPr lang="en-US" dirty="0"/>
              <a:t>From principles to practice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775194-9B89-58AA-D997-D7CC53B102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6000" y="2942319"/>
            <a:ext cx="11798769" cy="40837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Thrive MSP 2040 committed to engaging a full cross-section of the community in decision-making. </a:t>
            </a:r>
          </a:p>
          <a:p>
            <a:pPr marL="971550" lvl="1" indent="-285750"/>
            <a:r>
              <a:rPr lang="en-US" sz="2400" dirty="0">
                <a:latin typeface="+mn-lt"/>
                <a:cs typeface="Arial"/>
              </a:rPr>
              <a:t>Shifting to a more relational engagement approach</a:t>
            </a:r>
          </a:p>
          <a:p>
            <a:pPr marL="971550" lvl="1" indent="-285750"/>
            <a:r>
              <a:rPr lang="en-US" sz="2400" dirty="0">
                <a:latin typeface="+mn-lt"/>
                <a:cs typeface="Arial"/>
              </a:rPr>
              <a:t>Acknowledging and moving toward compensation for community expertise</a:t>
            </a:r>
          </a:p>
          <a:p>
            <a:pPr marL="971550" lvl="1" indent="-285750"/>
            <a:r>
              <a:rPr lang="en-US" sz="2400" dirty="0">
                <a:latin typeface="+mn-lt"/>
                <a:cs typeface="Arial"/>
              </a:rPr>
              <a:t>Process emerged from equity-related agenda of Met Council chair and community advocates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Co-created in partnership with community</a:t>
            </a:r>
          </a:p>
          <a:p>
            <a:pPr marL="1028700" lvl="1" indent="-342900"/>
            <a:r>
              <a:rPr lang="en-US" sz="2400" dirty="0">
                <a:latin typeface="+mn-lt"/>
                <a:cs typeface="Arial"/>
              </a:rPr>
              <a:t>Community leaders in partnership with Met Council</a:t>
            </a:r>
          </a:p>
          <a:p>
            <a:pPr marL="1028700" lvl="1" indent="-342900"/>
            <a:r>
              <a:rPr lang="en-US" sz="2400" dirty="0">
                <a:latin typeface="+mn-lt"/>
                <a:cs typeface="Arial"/>
              </a:rPr>
              <a:t>Community-led engagement to refine Public Engagement Plan</a:t>
            </a:r>
          </a:p>
          <a:p>
            <a:pPr marL="285750" indent="-285750"/>
            <a:endParaRPr lang="en-US" sz="2400" dirty="0">
              <a:latin typeface="+mn-lt"/>
              <a:cs typeface="Arial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0C3697-E633-C703-4FA7-9704352B62A2}"/>
              </a:ext>
            </a:extLst>
          </p:cNvPr>
          <p:cNvSpPr txBox="1">
            <a:spLocks/>
          </p:cNvSpPr>
          <p:nvPr/>
        </p:nvSpPr>
        <p:spPr>
          <a:xfrm>
            <a:off x="816967" y="2651505"/>
            <a:ext cx="12516291" cy="4064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endParaRPr lang="en-US" sz="2400" dirty="0">
              <a:latin typeface="+mn-lt"/>
              <a:cs typeface="Arial"/>
            </a:endParaRPr>
          </a:p>
          <a:p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443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CAAFD4A-C7F0-FDB4-BB58-C7A5D7D6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for engagement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3DC2A42-6AC8-7A28-0FDC-AC3BD2395A56}"/>
              </a:ext>
            </a:extLst>
          </p:cNvPr>
          <p:cNvGraphicFramePr/>
          <p:nvPr/>
        </p:nvGraphicFramePr>
        <p:xfrm>
          <a:off x="1015534" y="2777068"/>
          <a:ext cx="12463400" cy="532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155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CAEB-365F-CE74-66C4-5BA1D617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B9B6-96C0-745B-A081-21D80DAF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53" y="395815"/>
            <a:ext cx="11821347" cy="1228725"/>
          </a:xfrm>
        </p:spPr>
        <p:txBody>
          <a:bodyPr/>
          <a:lstStyle/>
          <a:p>
            <a:r>
              <a:rPr lang="en-US" dirty="0"/>
              <a:t>What changed since Thrive MSP 2040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3C8F5-1923-9432-0721-216D73F60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533" y="2192161"/>
            <a:ext cx="11786067" cy="585788"/>
          </a:xfrm>
        </p:spPr>
        <p:txBody>
          <a:bodyPr/>
          <a:lstStyle/>
          <a:p>
            <a:r>
              <a:rPr lang="en-US" dirty="0"/>
              <a:t>Changes in practice, lessons from community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775194-9B89-58AA-D997-D7CC53B102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6000" y="2942319"/>
            <a:ext cx="11798769" cy="46663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Practices that included people impacted by processes in the structure and planned outcomes of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Internal business processes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Tribal relations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Learning from community and being explicit about commitments to repair past harms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0C3697-E633-C703-4FA7-9704352B62A2}"/>
              </a:ext>
            </a:extLst>
          </p:cNvPr>
          <p:cNvSpPr txBox="1">
            <a:spLocks/>
          </p:cNvSpPr>
          <p:nvPr/>
        </p:nvSpPr>
        <p:spPr>
          <a:xfrm>
            <a:off x="816967" y="2651505"/>
            <a:ext cx="12516291" cy="4064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endParaRPr lang="en-US" sz="2400" dirty="0">
              <a:latin typeface="+mn-lt"/>
              <a:cs typeface="Arial"/>
            </a:endParaRPr>
          </a:p>
          <a:p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052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1911A2-76A3-C254-7ACD-E4325FD6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erson sitting at a podium with a microphone in front of a crowd&#10;&#10;Description automatically generated">
            <a:extLst>
              <a:ext uri="{FF2B5EF4-FFF2-40B4-BE49-F238E27FC236}">
                <a16:creationId xmlns:a16="http://schemas.microsoft.com/office/drawing/2014/main" id="{31880615-D2EF-60BA-5734-14281EE3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21" y="1143706"/>
            <a:ext cx="3810000" cy="2781300"/>
          </a:xfrm>
          <a:prstGeom prst="rect">
            <a:avLst/>
          </a:prstGeom>
        </p:spPr>
      </p:pic>
      <p:pic>
        <p:nvPicPr>
          <p:cNvPr id="10" name="Picture 9" descr="A group of people standing around a poster&#10;&#10;Description automatically generated">
            <a:extLst>
              <a:ext uri="{FF2B5EF4-FFF2-40B4-BE49-F238E27FC236}">
                <a16:creationId xmlns:a16="http://schemas.microsoft.com/office/drawing/2014/main" id="{F0C0CCF8-EB64-BAE4-BE0F-F9382EF8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304593"/>
            <a:ext cx="5080000" cy="3695700"/>
          </a:xfrm>
          <a:prstGeom prst="rect">
            <a:avLst/>
          </a:prstGeom>
        </p:spPr>
      </p:pic>
      <p:pic>
        <p:nvPicPr>
          <p:cNvPr id="12" name="Picture 11" descr="A group of people working on a project&#10;&#10;Description automatically generated">
            <a:extLst>
              <a:ext uri="{FF2B5EF4-FFF2-40B4-BE49-F238E27FC236}">
                <a16:creationId xmlns:a16="http://schemas.microsoft.com/office/drawing/2014/main" id="{5B0D18EF-4449-67B3-5202-FD8613AC1F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16888" y="4308121"/>
            <a:ext cx="4470400" cy="3352800"/>
          </a:xfrm>
          <a:prstGeom prst="rect">
            <a:avLst/>
          </a:prstGeom>
        </p:spPr>
      </p:pic>
      <p:pic>
        <p:nvPicPr>
          <p:cNvPr id="14" name="Picture 13" descr="A group of women standing in a hallway&#10;&#10;Description automatically generated">
            <a:extLst>
              <a:ext uri="{FF2B5EF4-FFF2-40B4-BE49-F238E27FC236}">
                <a16:creationId xmlns:a16="http://schemas.microsoft.com/office/drawing/2014/main" id="{82B755C6-6077-9106-D339-7F4DCD0BC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711" y="267406"/>
            <a:ext cx="508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81AA-C0C1-E6FE-888C-3F1AD28A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of the Equity Framework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C455-3298-E098-25C7-B878431CE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Equity Framework for the 2050 Regional Development Guide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C8B8F-FA6A-BCC4-B6EE-BE0DD9470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9457" y="2886074"/>
            <a:ext cx="6122035" cy="40837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Working with populations to co-create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Leading with community voices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Community expertise guides work and we foster participatory decision-making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Transparent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Proactive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Addresses historical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Innovation and imagination in connecting community voices to developed policy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439E00-9F8E-84B9-F1B8-2510CD0D8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15200" y="3345570"/>
            <a:ext cx="5999712" cy="279925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7982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CAEB-365F-CE74-66C4-5BA1D617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B9B6-96C0-745B-A081-21D80DAF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53" y="395815"/>
            <a:ext cx="11821347" cy="1228725"/>
          </a:xfrm>
        </p:spPr>
        <p:txBody>
          <a:bodyPr/>
          <a:lstStyle/>
          <a:p>
            <a:r>
              <a:rPr lang="en-US" dirty="0"/>
              <a:t>Imagine 2050 engagement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3C8F5-1923-9432-0721-216D73F60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533" y="2192161"/>
            <a:ext cx="11786067" cy="585788"/>
          </a:xfrm>
        </p:spPr>
        <p:txBody>
          <a:bodyPr/>
          <a:lstStyle/>
          <a:p>
            <a:r>
              <a:rPr lang="en-US" dirty="0"/>
              <a:t>Imagine 2050 progresses previous engagement by: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775194-9B89-58AA-D997-D7CC53B102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6000" y="2942319"/>
            <a:ext cx="11798769" cy="46663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Centering community 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Partnering with community as co-creators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Shared agenda-setting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Investing in community capacity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Assets in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Value of community 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Prioritizing overburdened communities in engagement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0C3697-E633-C703-4FA7-9704352B62A2}"/>
              </a:ext>
            </a:extLst>
          </p:cNvPr>
          <p:cNvSpPr txBox="1">
            <a:spLocks/>
          </p:cNvSpPr>
          <p:nvPr/>
        </p:nvSpPr>
        <p:spPr>
          <a:xfrm>
            <a:off x="816967" y="2651505"/>
            <a:ext cx="12516291" cy="4064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endParaRPr lang="en-US" sz="2400" dirty="0">
              <a:latin typeface="+mn-lt"/>
              <a:cs typeface="Arial"/>
            </a:endParaRPr>
          </a:p>
          <a:p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894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0A85-A8A8-7289-B4E4-F90A3464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39" y="116380"/>
            <a:ext cx="11821347" cy="1228725"/>
          </a:xfrm>
        </p:spPr>
        <p:txBody>
          <a:bodyPr/>
          <a:lstStyle/>
          <a:p>
            <a:r>
              <a:rPr lang="en-US" dirty="0"/>
              <a:t>Engagement spectrum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E51636-6E5D-C8B1-22A3-804FE55EB4D3}"/>
              </a:ext>
            </a:extLst>
          </p:cNvPr>
          <p:cNvGraphicFramePr>
            <a:graphicFrameLocks noGrp="1"/>
          </p:cNvGraphicFramePr>
          <p:nvPr/>
        </p:nvGraphicFramePr>
        <p:xfrm>
          <a:off x="573167" y="1774716"/>
          <a:ext cx="12897042" cy="633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497">
                  <a:extLst>
                    <a:ext uri="{9D8B030D-6E8A-4147-A177-3AD203B41FA5}">
                      <a16:colId xmlns:a16="http://schemas.microsoft.com/office/drawing/2014/main" val="3939505421"/>
                    </a:ext>
                  </a:extLst>
                </a:gridCol>
                <a:gridCol w="2278309">
                  <a:extLst>
                    <a:ext uri="{9D8B030D-6E8A-4147-A177-3AD203B41FA5}">
                      <a16:colId xmlns:a16="http://schemas.microsoft.com/office/drawing/2014/main" val="4287091687"/>
                    </a:ext>
                  </a:extLst>
                </a:gridCol>
                <a:gridCol w="2278309">
                  <a:extLst>
                    <a:ext uri="{9D8B030D-6E8A-4147-A177-3AD203B41FA5}">
                      <a16:colId xmlns:a16="http://schemas.microsoft.com/office/drawing/2014/main" val="3709635350"/>
                    </a:ext>
                  </a:extLst>
                </a:gridCol>
                <a:gridCol w="2278309">
                  <a:extLst>
                    <a:ext uri="{9D8B030D-6E8A-4147-A177-3AD203B41FA5}">
                      <a16:colId xmlns:a16="http://schemas.microsoft.com/office/drawing/2014/main" val="2921950981"/>
                    </a:ext>
                  </a:extLst>
                </a:gridCol>
                <a:gridCol w="2172098">
                  <a:extLst>
                    <a:ext uri="{9D8B030D-6E8A-4147-A177-3AD203B41FA5}">
                      <a16:colId xmlns:a16="http://schemas.microsoft.com/office/drawing/2014/main" val="1826745430"/>
                    </a:ext>
                  </a:extLst>
                </a:gridCol>
                <a:gridCol w="2384520">
                  <a:extLst>
                    <a:ext uri="{9D8B030D-6E8A-4147-A177-3AD203B41FA5}">
                      <a16:colId xmlns:a16="http://schemas.microsoft.com/office/drawing/2014/main" val="837442699"/>
                    </a:ext>
                  </a:extLst>
                </a:gridCol>
              </a:tblGrid>
              <a:tr h="73888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Involve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Collaborate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Co-create/</a:t>
                      </a:r>
                    </a:p>
                    <a:p>
                      <a:pPr algn="ctr"/>
                      <a:r>
                        <a:rPr lang="en-US" dirty="0"/>
                        <a:t>Co-lead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50376"/>
                  </a:ext>
                </a:extLst>
              </a:tr>
              <a:tr h="873032">
                <a:tc>
                  <a:txBody>
                    <a:bodyPr/>
                    <a:lstStyle/>
                    <a:p>
                      <a:r>
                        <a:rPr lang="en-US" sz="1600" dirty="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One-way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Provide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Provide access, respond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Partner, address inequity, build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Share power, share agenda, change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7356"/>
                  </a:ext>
                </a:extLst>
              </a:tr>
              <a:tr h="1603179">
                <a:tc>
                  <a:txBody>
                    <a:bodyPr/>
                    <a:lstStyle/>
                    <a:p>
                      <a:r>
                        <a:rPr lang="en-US" sz="1600" dirty="0"/>
                        <a:t>Participation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Inform, educate about problem and potential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Gather feedback and reflect concerns and interests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 directly with people throughout the process and include concerns, ideas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Partner with constituencies in defining problems, developing alternatives, choosing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Community, constituents have final decision-making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005494"/>
                  </a:ext>
                </a:extLst>
              </a:tr>
              <a:tr h="1881755">
                <a:tc>
                  <a:txBody>
                    <a:bodyPr/>
                    <a:lstStyle/>
                    <a:p>
                      <a:r>
                        <a:rPr lang="en-US" sz="1600" dirty="0"/>
                        <a:t>Promise to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“We will keep you informed.”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“We will keep you informed, listen to concerns and feedback, demonstrate how feedback influenced decision.”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“We will work with you to ensure concerns and desires are reflected in the alternatives developed and demonstrate how feedback influenced the decision.”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“We will seek your advice and innovation, include your advice, and recommendations in decisions to the greatest extent possible.”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“We will set the agenda together and decide together. We will implement those shared decisions.”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35531"/>
                  </a:ext>
                </a:extLst>
              </a:tr>
              <a:tr h="1081247">
                <a:tc>
                  <a:txBody>
                    <a:bodyPr/>
                    <a:lstStyle/>
                    <a:p>
                      <a:r>
                        <a:rPr lang="en-US" sz="1600" dirty="0"/>
                        <a:t>Sample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Fact sheets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Web sites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Email newsletters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Open houses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Public comment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Surveys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Public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Workshops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Working/advisory groups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Deliberative polling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Shape strategies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Influence agenda setting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Direct agenda setting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Direct decision-making</a:t>
                      </a:r>
                    </a:p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Establish expectations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84988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35EA204-B446-0647-A9E9-B9E977EE5F56}"/>
              </a:ext>
            </a:extLst>
          </p:cNvPr>
          <p:cNvSpPr txBox="1"/>
          <p:nvPr/>
        </p:nvSpPr>
        <p:spPr>
          <a:xfrm>
            <a:off x="115967" y="10908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 impact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22F3D0-4EF8-5EF5-D857-65AB99AC30AA}"/>
              </a:ext>
            </a:extLst>
          </p:cNvPr>
          <p:cNvSpPr txBox="1"/>
          <p:nvPr/>
        </p:nvSpPr>
        <p:spPr>
          <a:xfrm>
            <a:off x="12622857" y="1053297"/>
            <a:ext cx="142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impact</a:t>
            </a:r>
          </a:p>
        </p:txBody>
      </p:sp>
    </p:spTree>
    <p:extLst>
      <p:ext uri="{BB962C8B-B14F-4D97-AF65-F5344CB8AC3E}">
        <p14:creationId xmlns:p14="http://schemas.microsoft.com/office/powerpoint/2010/main" val="282068688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E8A43AC3-6708-2649-9E44-E68F2EC87756}"/>
    </a:ext>
  </a:extLst>
</a:theme>
</file>

<file path=ppt/theme/theme2.xml><?xml version="1.0" encoding="utf-8"?>
<a:theme xmlns:a="http://schemas.openxmlformats.org/drawingml/2006/main" name="Overview and Formatting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D13A41E8-B829-8849-96BF-98A0D26865C5}"/>
    </a:ext>
  </a:extLst>
</a:theme>
</file>

<file path=ppt/theme/theme3.xml><?xml version="1.0" encoding="utf-8"?>
<a:theme xmlns:a="http://schemas.openxmlformats.org/drawingml/2006/main" name="General Content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2BBBC3A8-3897-C747-92C2-029B01BAD80D}"/>
    </a:ext>
  </a:extLst>
</a:theme>
</file>

<file path=ppt/theme/theme4.xml><?xml version="1.0" encoding="utf-8"?>
<a:theme xmlns:a="http://schemas.openxmlformats.org/drawingml/2006/main" name="CD Content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476F7051-8930-A543-8EF3-C746EC2A1908}"/>
    </a:ext>
  </a:extLst>
</a:theme>
</file>

<file path=ppt/theme/theme5.xml><?xml version="1.0" encoding="utf-8"?>
<a:theme xmlns:a="http://schemas.openxmlformats.org/drawingml/2006/main" name="ES Content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8E56F5FC-AC0A-E24A-8CA8-F743419C2CCF}"/>
    </a:ext>
  </a:extLst>
</a:theme>
</file>

<file path=ppt/theme/theme6.xml><?xml version="1.0" encoding="utf-8"?>
<a:theme xmlns:a="http://schemas.openxmlformats.org/drawingml/2006/main" name="Transportation Content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035F479D-670D-2747-BA11-D7FD5DB05048}"/>
    </a:ext>
  </a:extLst>
</a:theme>
</file>

<file path=ppt/theme/theme7.xml><?xml version="1.0" encoding="utf-8"?>
<a:theme xmlns:a="http://schemas.openxmlformats.org/drawingml/2006/main" name="Closing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64477DDF-D509-A642-B834-F93ECE11C99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9DBF7CC-BE62-6645-A176-643BD82B86CA}">
  <we:reference id="9ad68739-82df-4460-a1f5-c9f1317fa0c6" version="1.0.0.8" store="EXCatalog" storeType="EXCatalog"/>
  <we:alternateReferences>
    <we:reference id="WA200003774" version="1.0.0.8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7eb235f-36a7-445d-84f9-5454f4ac0ef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37B819F1ED8644B49086CB08162BF1" ma:contentTypeVersion="15" ma:contentTypeDescription="Create a new document." ma:contentTypeScope="" ma:versionID="08ab9595b8e4e0982541c8bcf8d1f792">
  <xsd:schema xmlns:xsd="http://www.w3.org/2001/XMLSchema" xmlns:xs="http://www.w3.org/2001/XMLSchema" xmlns:p="http://schemas.microsoft.com/office/2006/metadata/properties" xmlns:ns3="67eb235f-36a7-445d-84f9-5454f4ac0ef5" xmlns:ns4="c0978920-f28b-4516-88f6-7ffd646a2eba" targetNamespace="http://schemas.microsoft.com/office/2006/metadata/properties" ma:root="true" ma:fieldsID="0c2f29cb1690230ab06e6cb373144e06" ns3:_="" ns4:_="">
    <xsd:import namespace="67eb235f-36a7-445d-84f9-5454f4ac0ef5"/>
    <xsd:import namespace="c0978920-f28b-4516-88f6-7ffd646a2e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b235f-36a7-445d-84f9-5454f4ac0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8920-f28b-4516-88f6-7ffd646a2e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F78A1-EDCC-4057-B901-BCD81154CC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F27420-DB8C-4D1F-8477-6BCC02699D2A}">
  <ds:schemaRefs>
    <ds:schemaRef ds:uri="c0978920-f28b-4516-88f6-7ffd646a2eba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7eb235f-36a7-445d-84f9-5454f4ac0ef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9D6347-BD19-4A27-9B0C-FF4F95AA8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b235f-36a7-445d-84f9-5454f4ac0ef5"/>
    <ds:schemaRef ds:uri="c0978920-f28b-4516-88f6-7ffd646a2e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Imagine 2025 Base</Template>
  <TotalTime>165</TotalTime>
  <Words>684</Words>
  <Application>Microsoft Office PowerPoint</Application>
  <PresentationFormat>Custom</PresentationFormat>
  <Paragraphs>154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Title Slides</vt:lpstr>
      <vt:lpstr>Overview and Formatting Slides</vt:lpstr>
      <vt:lpstr>General Content Slides</vt:lpstr>
      <vt:lpstr>CD Content Slides</vt:lpstr>
      <vt:lpstr>ES Content Slides</vt:lpstr>
      <vt:lpstr>Transportation Content Slides</vt:lpstr>
      <vt:lpstr>Closing Slides</vt:lpstr>
      <vt:lpstr>Community-Centered Engagement</vt:lpstr>
      <vt:lpstr>PowerPoint Presentation</vt:lpstr>
      <vt:lpstr>Background – Public Engagement Plan</vt:lpstr>
      <vt:lpstr>Principles for engagement</vt:lpstr>
      <vt:lpstr>What changed since Thrive MSP 2040</vt:lpstr>
      <vt:lpstr>PowerPoint Presentation</vt:lpstr>
      <vt:lpstr>Part of the Equity Framework </vt:lpstr>
      <vt:lpstr>Imagine 2050 engagement framework</vt:lpstr>
      <vt:lpstr>Engagement spectrum</vt:lpstr>
      <vt:lpstr>Imagine 2050 engagement framework</vt:lpstr>
      <vt:lpstr>Engaging on the framework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Community-Centered Engagement</dc:title>
  <dc:creator>Fure, Michelle</dc:creator>
  <cp:lastModifiedBy>Hampton, Torri</cp:lastModifiedBy>
  <cp:revision>2</cp:revision>
  <dcterms:created xsi:type="dcterms:W3CDTF">2024-05-16T19:38:32Z</dcterms:created>
  <dcterms:modified xsi:type="dcterms:W3CDTF">2024-05-17T16:17:51Z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0x010100AD37B819F1ED8644B49086CB08162BF1</vt:lpwstr>
  </property>
  <property fmtid="{D5CDD505-2E9C-101B-9397-08002B2CF9AE}" pid="3" name="MediaServiceImageTags">
    <vt:lpwstr/>
  </property>
</Properties>
</file>