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charts/chart6.xml" ContentType="application/vnd.openxmlformats-officedocument.drawingml.chart+xml"/>
  <Override PartName="/ppt/notesSlides/notesSlide9.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6" r:id="rId1"/>
    <p:sldMasterId id="2147483708" r:id="rId2"/>
  </p:sldMasterIdLst>
  <p:notesMasterIdLst>
    <p:notesMasterId r:id="rId22"/>
  </p:notesMasterIdLst>
  <p:handoutMasterIdLst>
    <p:handoutMasterId r:id="rId23"/>
  </p:handoutMasterIdLst>
  <p:sldIdLst>
    <p:sldId id="267" r:id="rId3"/>
    <p:sldId id="352" r:id="rId4"/>
    <p:sldId id="402" r:id="rId5"/>
    <p:sldId id="401" r:id="rId6"/>
    <p:sldId id="259" r:id="rId7"/>
    <p:sldId id="345" r:id="rId8"/>
    <p:sldId id="399" r:id="rId9"/>
    <p:sldId id="295" r:id="rId10"/>
    <p:sldId id="411" r:id="rId11"/>
    <p:sldId id="365" r:id="rId12"/>
    <p:sldId id="397" r:id="rId13"/>
    <p:sldId id="406" r:id="rId14"/>
    <p:sldId id="342" r:id="rId15"/>
    <p:sldId id="367" r:id="rId16"/>
    <p:sldId id="407" r:id="rId17"/>
    <p:sldId id="409" r:id="rId18"/>
    <p:sldId id="293" r:id="rId19"/>
    <p:sldId id="366" r:id="rId20"/>
    <p:sldId id="286" r:id="rId21"/>
  </p:sldIdLst>
  <p:sldSz cx="9601200" cy="6858000"/>
  <p:notesSz cx="7010400" cy="9296400"/>
  <p:custDataLst>
    <p:tags r:id="rId24"/>
  </p:custDataLst>
  <p:defaultTextStyle>
    <a:defPPr>
      <a:defRPr lang="en-US"/>
    </a:defPPr>
    <a:lvl1pPr algn="ctr" rtl="0" eaLnBrk="0" fontAlgn="base" hangingPunct="0">
      <a:spcBef>
        <a:spcPct val="0"/>
      </a:spcBef>
      <a:spcAft>
        <a:spcPct val="0"/>
      </a:spcAft>
      <a:defRPr kern="1200">
        <a:solidFill>
          <a:schemeClr val="tx1"/>
        </a:solidFill>
        <a:latin typeface="Arial" charset="0"/>
        <a:ea typeface="+mn-ea"/>
        <a:cs typeface="+mn-cs"/>
      </a:defRPr>
    </a:lvl1pPr>
    <a:lvl2pPr marL="457200" algn="ctr" rtl="0" eaLnBrk="0" fontAlgn="base" hangingPunct="0">
      <a:spcBef>
        <a:spcPct val="0"/>
      </a:spcBef>
      <a:spcAft>
        <a:spcPct val="0"/>
      </a:spcAft>
      <a:defRPr kern="1200">
        <a:solidFill>
          <a:schemeClr val="tx1"/>
        </a:solidFill>
        <a:latin typeface="Arial" charset="0"/>
        <a:ea typeface="+mn-ea"/>
        <a:cs typeface="+mn-cs"/>
      </a:defRPr>
    </a:lvl2pPr>
    <a:lvl3pPr marL="914400" algn="ctr" rtl="0" eaLnBrk="0" fontAlgn="base" hangingPunct="0">
      <a:spcBef>
        <a:spcPct val="0"/>
      </a:spcBef>
      <a:spcAft>
        <a:spcPct val="0"/>
      </a:spcAft>
      <a:defRPr kern="1200">
        <a:solidFill>
          <a:schemeClr val="tx1"/>
        </a:solidFill>
        <a:latin typeface="Arial" charset="0"/>
        <a:ea typeface="+mn-ea"/>
        <a:cs typeface="+mn-cs"/>
      </a:defRPr>
    </a:lvl3pPr>
    <a:lvl4pPr marL="1371600" algn="ctr" rtl="0" eaLnBrk="0" fontAlgn="base" hangingPunct="0">
      <a:spcBef>
        <a:spcPct val="0"/>
      </a:spcBef>
      <a:spcAft>
        <a:spcPct val="0"/>
      </a:spcAft>
      <a:defRPr kern="1200">
        <a:solidFill>
          <a:schemeClr val="tx1"/>
        </a:solidFill>
        <a:latin typeface="Arial" charset="0"/>
        <a:ea typeface="+mn-ea"/>
        <a:cs typeface="+mn-cs"/>
      </a:defRPr>
    </a:lvl4pPr>
    <a:lvl5pPr marL="1828800" algn="ctr"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len E. Hopp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6600"/>
    <a:srgbClr val="0066FF"/>
    <a:srgbClr val="3333FF"/>
    <a:srgbClr val="0000FF"/>
    <a:srgbClr val="000000"/>
    <a:srgbClr val="E8E0DD"/>
    <a:srgbClr val="993366"/>
    <a:srgbClr val="99CC00"/>
    <a:srgbClr val="800000"/>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2710" autoAdjust="0"/>
  </p:normalViewPr>
  <p:slideViewPr>
    <p:cSldViewPr>
      <p:cViewPr>
        <p:scale>
          <a:sx n="80" d="100"/>
          <a:sy n="80" d="100"/>
        </p:scale>
        <p:origin x="-234" y="-84"/>
      </p:cViewPr>
      <p:guideLst>
        <p:guide orient="horz" pos="2160"/>
        <p:guide pos="3024"/>
      </p:guideLst>
    </p:cSldViewPr>
  </p:slideViewPr>
  <p:outlineViewPr>
    <p:cViewPr>
      <p:scale>
        <a:sx n="66" d="100"/>
        <a:sy n="66" d="100"/>
      </p:scale>
      <p:origin x="0" y="383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872" y="-8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rafsshare.mc.local\shared\Finance\Treasury\Investments\IRC\QTRLY\2013\1Q13\1Q13-Char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rafsshare.mc.local\shared\Finance\Treasury\Investments\IRC\QTRLY\2013\1Q13\1Q13-Char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rafsshare.mc.local\shared\Finance\Treasury\Investments\IRC\QTRLY\2013\1Q13\1Q13-Char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rafsshare.mc.local\shared\Finance\Treasury\Investments\IRC\QTRLY\2013\1Q13\1Q13-Char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rafsshare.mc.local\shared\Finance\Treasury\Investments\IRC\QTRLY\2013\1Q13\1Q13-Chart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rafsshare.mc.local\shared\Finance\Treasury\Investments\IRC\QTRLY\2013\1Q13\1Q13-Char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800" b="0" i="0" u="none" strike="noStrike" baseline="0">
                <a:solidFill>
                  <a:srgbClr val="000000"/>
                </a:solidFill>
                <a:latin typeface="Times New Roman"/>
                <a:ea typeface="Times New Roman"/>
                <a:cs typeface="Times New Roman"/>
              </a:defRPr>
            </a:pPr>
            <a:r>
              <a:rPr lang="en-US" sz="1800" b="0" i="0" baseline="0"/>
              <a:t>Total Return (by Periods)</a:t>
            </a:r>
          </a:p>
        </c:rich>
      </c:tx>
      <c:layout>
        <c:manualLayout>
          <c:xMode val="edge"/>
          <c:yMode val="edge"/>
          <c:x val="0.32522379957980291"/>
          <c:y val="1.9274376417233601E-2"/>
        </c:manualLayout>
      </c:layout>
      <c:spPr>
        <a:noFill/>
        <a:ln w="25400">
          <a:noFill/>
        </a:ln>
      </c:spPr>
    </c:title>
    <c:plotArea>
      <c:layout>
        <c:manualLayout>
          <c:layoutTarget val="inner"/>
          <c:xMode val="edge"/>
          <c:yMode val="edge"/>
          <c:x val="0.10705621544303329"/>
          <c:y val="0.12131590694020412"/>
          <c:w val="0.8442842445166242"/>
          <c:h val="0.5714303569196707"/>
        </c:manualLayout>
      </c:layout>
      <c:barChart>
        <c:barDir val="col"/>
        <c:grouping val="clustered"/>
        <c:ser>
          <c:idx val="0"/>
          <c:order val="0"/>
          <c:tx>
            <c:strRef>
              <c:f>'MCOA--ST'!$D$64</c:f>
              <c:strCache>
                <c:ptCount val="1"/>
                <c:pt idx="0">
                  <c:v>MCOA--ST</c:v>
                </c:pt>
              </c:strCache>
            </c:strRef>
          </c:tx>
          <c:spPr>
            <a:solidFill>
              <a:srgbClr val="339966"/>
            </a:solidFill>
            <a:ln w="12700">
              <a:solidFill>
                <a:srgbClr val="000000"/>
              </a:solidFill>
              <a:prstDash val="solid"/>
            </a:ln>
          </c:spPr>
          <c:cat>
            <c:strRef>
              <c:f>'MCOA--ST'!$C$75:$C$81</c:f>
              <c:strCache>
                <c:ptCount val="7"/>
                <c:pt idx="0">
                  <c:v>2009</c:v>
                </c:pt>
                <c:pt idx="1">
                  <c:v>2010</c:v>
                </c:pt>
                <c:pt idx="2">
                  <c:v>2011</c:v>
                </c:pt>
                <c:pt idx="3">
                  <c:v>2012</c:v>
                </c:pt>
                <c:pt idx="4">
                  <c:v>1Q13</c:v>
                </c:pt>
                <c:pt idx="5">
                  <c:v>Last 12 Months</c:v>
                </c:pt>
                <c:pt idx="6">
                  <c:v>Ave. fr Jan '00</c:v>
                </c:pt>
              </c:strCache>
            </c:strRef>
          </c:cat>
          <c:val>
            <c:numRef>
              <c:f>'MCOA--ST'!$D$75:$D$81</c:f>
              <c:numCache>
                <c:formatCode>0.00%</c:formatCode>
                <c:ptCount val="7"/>
                <c:pt idx="0">
                  <c:v>6.1531498944313971E-3</c:v>
                </c:pt>
                <c:pt idx="1">
                  <c:v>3.2638940071529989E-3</c:v>
                </c:pt>
                <c:pt idx="2">
                  <c:v>2.1316808802762655E-3</c:v>
                </c:pt>
                <c:pt idx="3">
                  <c:v>2.4522286908119639E-3</c:v>
                </c:pt>
                <c:pt idx="4">
                  <c:v>7.0999999999998983E-4</c:v>
                </c:pt>
                <c:pt idx="5">
                  <c:v>2.7027265189838489E-3</c:v>
                </c:pt>
                <c:pt idx="6">
                  <c:v>2.6978793984243889E-2</c:v>
                </c:pt>
              </c:numCache>
            </c:numRef>
          </c:val>
        </c:ser>
        <c:ser>
          <c:idx val="1"/>
          <c:order val="1"/>
          <c:tx>
            <c:strRef>
              <c:f>'MCOA--ST'!$E$64</c:f>
              <c:strCache>
                <c:ptCount val="1"/>
                <c:pt idx="0">
                  <c:v>iMoneyNet / Crane Data (Beg 3Q11)</c:v>
                </c:pt>
              </c:strCache>
            </c:strRef>
          </c:tx>
          <c:spPr>
            <a:solidFill>
              <a:srgbClr val="800000"/>
            </a:solidFill>
            <a:ln w="12700">
              <a:solidFill>
                <a:srgbClr val="000000"/>
              </a:solidFill>
              <a:prstDash val="solid"/>
            </a:ln>
          </c:spPr>
          <c:cat>
            <c:strRef>
              <c:f>'MCOA--ST'!$C$75:$C$81</c:f>
              <c:strCache>
                <c:ptCount val="7"/>
                <c:pt idx="0">
                  <c:v>2009</c:v>
                </c:pt>
                <c:pt idx="1">
                  <c:v>2010</c:v>
                </c:pt>
                <c:pt idx="2">
                  <c:v>2011</c:v>
                </c:pt>
                <c:pt idx="3">
                  <c:v>2012</c:v>
                </c:pt>
                <c:pt idx="4">
                  <c:v>1Q13</c:v>
                </c:pt>
                <c:pt idx="5">
                  <c:v>Last 12 Months</c:v>
                </c:pt>
                <c:pt idx="6">
                  <c:v>Ave. fr Jan '00</c:v>
                </c:pt>
              </c:strCache>
            </c:strRef>
          </c:cat>
          <c:val>
            <c:numRef>
              <c:f>'MCOA--ST'!$E$75:$E$81</c:f>
              <c:numCache>
                <c:formatCode>0.000%</c:formatCode>
                <c:ptCount val="7"/>
                <c:pt idx="0">
                  <c:v>4.2954997178539303E-3</c:v>
                </c:pt>
                <c:pt idx="1">
                  <c:v>7.6471743471495711E-4</c:v>
                </c:pt>
                <c:pt idx="2">
                  <c:v>2.3302006405634412E-4</c:v>
                </c:pt>
                <c:pt idx="3">
                  <c:v>8.9100349781934436E-4</c:v>
                </c:pt>
                <c:pt idx="4">
                  <c:v>1.4970930833380094E-4</c:v>
                </c:pt>
                <c:pt idx="5">
                  <c:v>8.4917575562238007E-4</c:v>
                </c:pt>
                <c:pt idx="6">
                  <c:v>2.394425948946835E-2</c:v>
                </c:pt>
              </c:numCache>
            </c:numRef>
          </c:val>
        </c:ser>
        <c:axId val="94664192"/>
        <c:axId val="94665728"/>
      </c:barChart>
      <c:catAx>
        <c:axId val="94664192"/>
        <c:scaling>
          <c:orientation val="minMax"/>
        </c:scaling>
        <c:axPos val="b"/>
        <c:numFmt formatCode="General" sourceLinked="1"/>
        <c:majorTickMark val="cross"/>
        <c:minorTickMark val="cross"/>
        <c:tickLblPos val="low"/>
        <c:spPr>
          <a:ln w="3175">
            <a:solidFill>
              <a:srgbClr val="000000"/>
            </a:solidFill>
            <a:prstDash val="solid"/>
          </a:ln>
        </c:spPr>
        <c:txPr>
          <a:bodyPr rot="-1500000" vert="horz" anchor="ctr" anchorCtr="1"/>
          <a:lstStyle/>
          <a:p>
            <a:pPr>
              <a:defRPr sz="1500" b="0" i="0" u="none" strike="noStrike" baseline="0">
                <a:solidFill>
                  <a:srgbClr val="000000"/>
                </a:solidFill>
                <a:latin typeface="Times New Roman"/>
                <a:ea typeface="Times New Roman"/>
                <a:cs typeface="Times New Roman"/>
              </a:defRPr>
            </a:pPr>
            <a:endParaRPr lang="en-US"/>
          </a:p>
        </c:txPr>
        <c:crossAx val="94665728"/>
        <c:crosses val="autoZero"/>
        <c:auto val="1"/>
        <c:lblAlgn val="ctr"/>
        <c:lblOffset val="100"/>
        <c:tickLblSkip val="1"/>
        <c:tickMarkSkip val="1"/>
      </c:catAx>
      <c:valAx>
        <c:axId val="94665728"/>
        <c:scaling>
          <c:orientation val="minMax"/>
          <c:max val="2.8000000000000011E-2"/>
          <c:min val="-1.0000000000000016E-2"/>
        </c:scaling>
        <c:axPos val="l"/>
        <c:majorGridlines>
          <c:spPr>
            <a:ln w="3175">
              <a:solidFill>
                <a:srgbClr val="000000"/>
              </a:solidFill>
              <a:prstDash val="sysDash"/>
            </a:ln>
          </c:spPr>
        </c:majorGridlines>
        <c:numFmt formatCode="0%" sourceLinked="0"/>
        <c:tickLblPos val="nextTo"/>
        <c:spPr>
          <a:ln w="3175">
            <a:solidFill>
              <a:srgbClr val="000000"/>
            </a:solidFill>
            <a:prstDash val="solid"/>
          </a:ln>
        </c:spPr>
        <c:txPr>
          <a:bodyPr rot="0" vert="horz"/>
          <a:lstStyle/>
          <a:p>
            <a:pPr>
              <a:defRPr sz="850" b="0" i="0" u="none" strike="noStrike" baseline="0">
                <a:solidFill>
                  <a:srgbClr val="000000"/>
                </a:solidFill>
                <a:latin typeface="Times New Roman"/>
                <a:ea typeface="Times New Roman"/>
                <a:cs typeface="Times New Roman"/>
              </a:defRPr>
            </a:pPr>
            <a:endParaRPr lang="en-US"/>
          </a:p>
        </c:txPr>
        <c:crossAx val="94664192"/>
        <c:crosses val="autoZero"/>
        <c:crossBetween val="between"/>
        <c:majorUnit val="1.0000000000000016E-2"/>
      </c:valAx>
      <c:spPr>
        <a:solidFill>
          <a:srgbClr val="FFFFCC"/>
        </a:solidFill>
        <a:ln w="12700">
          <a:solidFill>
            <a:srgbClr val="000000"/>
          </a:solidFill>
          <a:prstDash val="solid"/>
        </a:ln>
      </c:spPr>
    </c:plotArea>
    <c:legend>
      <c:legendPos val="b"/>
      <c:layout>
        <c:manualLayout>
          <c:xMode val="edge"/>
          <c:yMode val="edge"/>
          <c:x val="5.4339776870956986E-2"/>
          <c:y val="0.90816628190859949"/>
          <c:w val="0.87348059594740357"/>
          <c:h val="7.4830180531796658E-2"/>
        </c:manualLayout>
      </c:layout>
      <c:spPr>
        <a:solidFill>
          <a:srgbClr val="FFFFFF"/>
        </a:solidFill>
        <a:ln w="3175">
          <a:solidFill>
            <a:srgbClr val="000000"/>
          </a:solidFill>
          <a:prstDash val="solid"/>
        </a:ln>
      </c:spPr>
      <c:txPr>
        <a:bodyPr/>
        <a:lstStyle/>
        <a:p>
          <a:pPr>
            <a:defRPr sz="1500" b="0" i="0" u="none" strike="noStrike" baseline="0">
              <a:solidFill>
                <a:srgbClr val="000000"/>
              </a:solidFill>
              <a:latin typeface="Times New Roman"/>
              <a:ea typeface="Times New Roman"/>
              <a:cs typeface="Times New Roman"/>
            </a:defRPr>
          </a:pPr>
          <a:endParaRPr lang="en-US"/>
        </a:p>
      </c:txPr>
    </c:legend>
    <c:plotVisOnly val="1"/>
    <c:dispBlanksAs val="gap"/>
  </c:chart>
  <c:spPr>
    <a:solidFill>
      <a:srgbClr val="FFFFFF"/>
    </a:solidFill>
    <a:ln w="3175">
      <a:solidFill>
        <a:srgbClr val="000000"/>
      </a:solidFill>
      <a:prstDash val="solid"/>
    </a:ln>
  </c:spPr>
  <c:txPr>
    <a:bodyPr/>
    <a:lstStyle/>
    <a:p>
      <a:pPr>
        <a:defRPr sz="850" b="0" i="0" u="none" strike="noStrike" baseline="0">
          <a:solidFill>
            <a:srgbClr val="000000"/>
          </a:solidFill>
          <a:latin typeface="Times New Roman"/>
          <a:ea typeface="Times New Roman"/>
          <a:cs typeface="Times New Roman"/>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800" b="0" i="0" u="none" strike="noStrike" baseline="0">
                <a:solidFill>
                  <a:srgbClr val="000000"/>
                </a:solidFill>
                <a:latin typeface="Times New Roman"/>
                <a:ea typeface="Times New Roman"/>
                <a:cs typeface="Times New Roman"/>
              </a:defRPr>
            </a:pPr>
            <a:r>
              <a:rPr lang="en-US" sz="1800" b="0" i="0" baseline="0"/>
              <a:t>Total Return (by Periods)</a:t>
            </a:r>
          </a:p>
        </c:rich>
      </c:tx>
      <c:layout>
        <c:manualLayout>
          <c:xMode val="edge"/>
          <c:yMode val="edge"/>
          <c:x val="0.33809602421881585"/>
          <c:y val="3.6363636363636362E-2"/>
        </c:manualLayout>
      </c:layout>
      <c:spPr>
        <a:noFill/>
        <a:ln w="25400">
          <a:noFill/>
        </a:ln>
      </c:spPr>
    </c:title>
    <c:plotArea>
      <c:layout>
        <c:manualLayout>
          <c:layoutTarget val="inner"/>
          <c:xMode val="edge"/>
          <c:yMode val="edge"/>
          <c:x val="0.10634945631795999"/>
          <c:y val="0.15615376597780872"/>
          <c:w val="0.83809718679591427"/>
          <c:h val="0.56727272727272726"/>
        </c:manualLayout>
      </c:layout>
      <c:barChart>
        <c:barDir val="col"/>
        <c:grouping val="clustered"/>
        <c:ser>
          <c:idx val="0"/>
          <c:order val="0"/>
          <c:tx>
            <c:strRef>
              <c:f>'MCOA--LT'!$D$63</c:f>
              <c:strCache>
                <c:ptCount val="1"/>
                <c:pt idx="0">
                  <c:v>MCOA--LT</c:v>
                </c:pt>
              </c:strCache>
            </c:strRef>
          </c:tx>
          <c:spPr>
            <a:solidFill>
              <a:srgbClr val="339966"/>
            </a:solidFill>
            <a:ln w="12700">
              <a:solidFill>
                <a:srgbClr val="000000"/>
              </a:solidFill>
              <a:prstDash val="solid"/>
            </a:ln>
          </c:spPr>
          <c:cat>
            <c:strRef>
              <c:f>'MCOA--LT'!$C$74:$C$80</c:f>
              <c:strCache>
                <c:ptCount val="7"/>
                <c:pt idx="0">
                  <c:v>2009</c:v>
                </c:pt>
                <c:pt idx="1">
                  <c:v>2010</c:v>
                </c:pt>
                <c:pt idx="2">
                  <c:v>2011</c:v>
                </c:pt>
                <c:pt idx="3">
                  <c:v>2012</c:v>
                </c:pt>
                <c:pt idx="4">
                  <c:v>1Q13</c:v>
                </c:pt>
                <c:pt idx="5">
                  <c:v>Last 12 Months</c:v>
                </c:pt>
                <c:pt idx="6">
                  <c:v>Ave. from Jan'00</c:v>
                </c:pt>
              </c:strCache>
            </c:strRef>
          </c:cat>
          <c:val>
            <c:numRef>
              <c:f>'MCOA--LT'!$D$74:$D$80</c:f>
              <c:numCache>
                <c:formatCode>0.00%</c:formatCode>
                <c:ptCount val="7"/>
                <c:pt idx="0">
                  <c:v>4.0232025372109785E-2</c:v>
                </c:pt>
                <c:pt idx="1">
                  <c:v>4.9830136961402934E-2</c:v>
                </c:pt>
                <c:pt idx="2">
                  <c:v>5.4506244667077874E-2</c:v>
                </c:pt>
                <c:pt idx="3">
                  <c:v>3.2472455153810281E-2</c:v>
                </c:pt>
                <c:pt idx="4">
                  <c:v>3.0300000000000001E-3</c:v>
                </c:pt>
                <c:pt idx="5">
                  <c:v>3.0612681315360213E-2</c:v>
                </c:pt>
                <c:pt idx="6">
                  <c:v>5.3445432349825912E-2</c:v>
                </c:pt>
              </c:numCache>
            </c:numRef>
          </c:val>
        </c:ser>
        <c:ser>
          <c:idx val="1"/>
          <c:order val="1"/>
          <c:tx>
            <c:strRef>
              <c:f>'MCOA--LT'!$E$63</c:f>
              <c:strCache>
                <c:ptCount val="1"/>
                <c:pt idx="0">
                  <c:v>ML Agy Master</c:v>
                </c:pt>
              </c:strCache>
            </c:strRef>
          </c:tx>
          <c:spPr>
            <a:solidFill>
              <a:srgbClr val="800000"/>
            </a:solidFill>
            <a:ln w="12700">
              <a:solidFill>
                <a:srgbClr val="000000"/>
              </a:solidFill>
              <a:prstDash val="solid"/>
            </a:ln>
          </c:spPr>
          <c:cat>
            <c:strRef>
              <c:f>'MCOA--LT'!$C$74:$C$80</c:f>
              <c:strCache>
                <c:ptCount val="7"/>
                <c:pt idx="0">
                  <c:v>2009</c:v>
                </c:pt>
                <c:pt idx="1">
                  <c:v>2010</c:v>
                </c:pt>
                <c:pt idx="2">
                  <c:v>2011</c:v>
                </c:pt>
                <c:pt idx="3">
                  <c:v>2012</c:v>
                </c:pt>
                <c:pt idx="4">
                  <c:v>1Q13</c:v>
                </c:pt>
                <c:pt idx="5">
                  <c:v>Last 12 Months</c:v>
                </c:pt>
                <c:pt idx="6">
                  <c:v>Ave. from Jan'00</c:v>
                </c:pt>
              </c:strCache>
            </c:strRef>
          </c:cat>
          <c:val>
            <c:numRef>
              <c:f>'MCOA--LT'!$E$74:$E$80</c:f>
              <c:numCache>
                <c:formatCode>0.00%</c:formatCode>
                <c:ptCount val="7"/>
                <c:pt idx="0">
                  <c:v>9.0002880592647948E-3</c:v>
                </c:pt>
                <c:pt idx="1">
                  <c:v>4.6074433507390392E-2</c:v>
                </c:pt>
                <c:pt idx="2">
                  <c:v>5.2733986274813578E-2</c:v>
                </c:pt>
                <c:pt idx="3">
                  <c:v>2.4380548034414591E-2</c:v>
                </c:pt>
                <c:pt idx="4">
                  <c:v>5.200000000000005E-4</c:v>
                </c:pt>
                <c:pt idx="5">
                  <c:v>2.5066985967287625E-2</c:v>
                </c:pt>
                <c:pt idx="6">
                  <c:v>5.1121375547005465E-2</c:v>
                </c:pt>
              </c:numCache>
            </c:numRef>
          </c:val>
        </c:ser>
        <c:axId val="88174592"/>
        <c:axId val="88176128"/>
      </c:barChart>
      <c:catAx>
        <c:axId val="88174592"/>
        <c:scaling>
          <c:orientation val="minMax"/>
        </c:scaling>
        <c:axPos val="b"/>
        <c:numFmt formatCode="General" sourceLinked="1"/>
        <c:majorTickMark val="cross"/>
        <c:minorTickMark val="cross"/>
        <c:tickLblPos val="low"/>
        <c:spPr>
          <a:ln w="3175">
            <a:solidFill>
              <a:srgbClr val="000000"/>
            </a:solidFill>
            <a:prstDash val="solid"/>
          </a:ln>
        </c:spPr>
        <c:txPr>
          <a:bodyPr rot="-1500000" vert="horz"/>
          <a:lstStyle/>
          <a:p>
            <a:pPr>
              <a:defRPr sz="1500" b="0" i="0" u="none" strike="noStrike" baseline="0">
                <a:solidFill>
                  <a:srgbClr val="000000"/>
                </a:solidFill>
                <a:latin typeface="Times New Roman"/>
                <a:ea typeface="Times New Roman"/>
                <a:cs typeface="Times New Roman"/>
              </a:defRPr>
            </a:pPr>
            <a:endParaRPr lang="en-US"/>
          </a:p>
        </c:txPr>
        <c:crossAx val="88176128"/>
        <c:crosses val="autoZero"/>
        <c:auto val="1"/>
        <c:lblAlgn val="ctr"/>
        <c:lblOffset val="100"/>
        <c:tickLblSkip val="1"/>
        <c:tickMarkSkip val="1"/>
      </c:catAx>
      <c:valAx>
        <c:axId val="88176128"/>
        <c:scaling>
          <c:orientation val="minMax"/>
          <c:min val="-3.0000000000000002E-2"/>
        </c:scaling>
        <c:axPos val="l"/>
        <c:majorGridlines>
          <c:spPr>
            <a:ln w="3175">
              <a:solidFill>
                <a:srgbClr val="000000"/>
              </a:solidFill>
              <a:prstDash val="sysDash"/>
            </a:ln>
          </c:spPr>
        </c:majorGridlines>
        <c:numFmt formatCode="0%" sourceLinked="0"/>
        <c:tickLblPos val="nextTo"/>
        <c:spPr>
          <a:ln w="3175">
            <a:solidFill>
              <a:srgbClr val="000000"/>
            </a:solidFill>
            <a:prstDash val="solid"/>
          </a:ln>
        </c:spPr>
        <c:txPr>
          <a:bodyPr rot="0" vert="horz"/>
          <a:lstStyle/>
          <a:p>
            <a:pPr>
              <a:defRPr sz="850" b="0" i="0" u="none" strike="noStrike" baseline="0">
                <a:solidFill>
                  <a:srgbClr val="000000"/>
                </a:solidFill>
                <a:latin typeface="Times New Roman"/>
                <a:ea typeface="Times New Roman"/>
                <a:cs typeface="Times New Roman"/>
              </a:defRPr>
            </a:pPr>
            <a:endParaRPr lang="en-US"/>
          </a:p>
        </c:txPr>
        <c:crossAx val="88174592"/>
        <c:crosses val="autoZero"/>
        <c:crossBetween val="between"/>
      </c:valAx>
      <c:spPr>
        <a:solidFill>
          <a:srgbClr val="FFFFCC"/>
        </a:solidFill>
        <a:ln w="12700">
          <a:solidFill>
            <a:srgbClr val="000000"/>
          </a:solidFill>
          <a:prstDash val="solid"/>
        </a:ln>
      </c:spPr>
    </c:plotArea>
    <c:legend>
      <c:legendPos val="r"/>
      <c:layout>
        <c:manualLayout>
          <c:xMode val="edge"/>
          <c:yMode val="edge"/>
          <c:x val="0.14093453462547995"/>
          <c:y val="0.90898585330263315"/>
          <c:w val="0.56428702633702177"/>
          <c:h val="8.0000000000000043E-2"/>
        </c:manualLayout>
      </c:layout>
      <c:spPr>
        <a:solidFill>
          <a:srgbClr val="FFFFFF"/>
        </a:solidFill>
        <a:ln w="3175">
          <a:solidFill>
            <a:srgbClr val="000000"/>
          </a:solidFill>
          <a:prstDash val="solid"/>
        </a:ln>
      </c:spPr>
      <c:txPr>
        <a:bodyPr/>
        <a:lstStyle/>
        <a:p>
          <a:pPr>
            <a:defRPr sz="1500" b="0" i="0" u="none" strike="noStrike" baseline="0">
              <a:solidFill>
                <a:srgbClr val="000000"/>
              </a:solidFill>
              <a:latin typeface="Times New Roman"/>
              <a:ea typeface="Times New Roman"/>
              <a:cs typeface="Times New Roman"/>
            </a:defRPr>
          </a:pPr>
          <a:endParaRPr lang="en-US"/>
        </a:p>
      </c:txPr>
    </c:legend>
    <c:plotVisOnly val="1"/>
    <c:dispBlanksAs val="gap"/>
  </c:chart>
  <c:spPr>
    <a:solidFill>
      <a:srgbClr val="FFFFFF"/>
    </a:solidFill>
    <a:ln w="3175">
      <a:solidFill>
        <a:srgbClr val="000000"/>
      </a:solidFill>
      <a:prstDash val="solid"/>
    </a:ln>
  </c:spPr>
  <c:txPr>
    <a:bodyPr/>
    <a:lstStyle/>
    <a:p>
      <a:pPr>
        <a:defRPr sz="850" b="0" i="0" u="none" strike="noStrike" baseline="0">
          <a:solidFill>
            <a:srgbClr val="000000"/>
          </a:solidFill>
          <a:latin typeface="Times New Roman"/>
          <a:ea typeface="Times New Roman"/>
          <a:cs typeface="Times New Roman"/>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800" b="0" i="0" u="none" strike="noStrike" baseline="0">
                <a:solidFill>
                  <a:srgbClr val="000000"/>
                </a:solidFill>
                <a:latin typeface="Times New Roman" pitchFamily="18" charset="0"/>
                <a:ea typeface="Arial"/>
                <a:cs typeface="Arial"/>
              </a:defRPr>
            </a:pPr>
            <a:r>
              <a:rPr lang="en-US" sz="1800" b="0" i="0" baseline="0" dirty="0">
                <a:latin typeface="Times New Roman" pitchFamily="18" charset="0"/>
              </a:rPr>
              <a:t>4Q12 Long-Term Portfolio Asset Allocation</a:t>
            </a:r>
          </a:p>
        </c:rich>
      </c:tx>
      <c:layout>
        <c:manualLayout>
          <c:xMode val="edge"/>
          <c:yMode val="edge"/>
          <c:x val="0.12105263157894749"/>
          <c:y val="2.5641117363201488E-2"/>
        </c:manualLayout>
      </c:layout>
      <c:spPr>
        <a:noFill/>
        <a:ln w="25400">
          <a:noFill/>
        </a:ln>
      </c:spPr>
    </c:title>
    <c:plotArea>
      <c:layout>
        <c:manualLayout>
          <c:layoutTarget val="inner"/>
          <c:xMode val="edge"/>
          <c:yMode val="edge"/>
          <c:x val="5.3209208223971967E-2"/>
          <c:y val="0.16388980295373518"/>
          <c:w val="0.91594460848643977"/>
          <c:h val="0.65619912249774814"/>
        </c:manualLayout>
      </c:layout>
      <c:pieChart>
        <c:varyColors val="1"/>
        <c:ser>
          <c:idx val="0"/>
          <c:order val="0"/>
          <c:tx>
            <c:strRef>
              <c:f>'Sector Allocation'!$B$5</c:f>
              <c:strCache>
                <c:ptCount val="1"/>
                <c:pt idx="0">
                  <c:v>4Q12</c:v>
                </c:pt>
              </c:strCache>
            </c:strRef>
          </c:tx>
          <c:dLbls>
            <c:delete val="1"/>
          </c:dLbls>
          <c:cat>
            <c:strRef>
              <c:f>'Sector Allocation'!$C$7:$H$7</c:f>
              <c:strCache>
                <c:ptCount val="6"/>
                <c:pt idx="0">
                  <c:v>MMF</c:v>
                </c:pt>
                <c:pt idx="1">
                  <c:v>CP</c:v>
                </c:pt>
                <c:pt idx="2">
                  <c:v>Agencies</c:v>
                </c:pt>
                <c:pt idx="3">
                  <c:v>Muni</c:v>
                </c:pt>
                <c:pt idx="4">
                  <c:v>Zero Coupon</c:v>
                </c:pt>
                <c:pt idx="5">
                  <c:v>MBS</c:v>
                </c:pt>
              </c:strCache>
            </c:strRef>
          </c:cat>
          <c:val>
            <c:numRef>
              <c:f>'Sector Allocation'!$C$5:$H$5</c:f>
              <c:numCache>
                <c:formatCode>_("$"* #,##0_);_("$"* \(#,##0\);_("$"* "-"??_);_(@_)</c:formatCode>
                <c:ptCount val="6"/>
                <c:pt idx="0">
                  <c:v>6</c:v>
                </c:pt>
                <c:pt idx="1">
                  <c:v>40</c:v>
                </c:pt>
                <c:pt idx="2">
                  <c:v>183</c:v>
                </c:pt>
                <c:pt idx="3">
                  <c:v>165</c:v>
                </c:pt>
                <c:pt idx="4">
                  <c:v>12</c:v>
                </c:pt>
                <c:pt idx="5">
                  <c:v>6.6</c:v>
                </c:pt>
              </c:numCache>
            </c:numRef>
          </c:val>
        </c:ser>
        <c:dLbls>
          <c:showCatName val="1"/>
        </c:dLbls>
        <c:firstSliceAng val="0"/>
      </c:pieChart>
      <c:spPr>
        <a:noFill/>
        <a:ln w="25400">
          <a:noFill/>
        </a:ln>
      </c:spPr>
    </c:plotArea>
    <c:legend>
      <c:legendPos val="b"/>
      <c:layout>
        <c:manualLayout>
          <c:xMode val="edge"/>
          <c:yMode val="edge"/>
          <c:x val="1.8077573636628763E-2"/>
          <c:y val="0.84495592901633554"/>
          <c:w val="0.9819224263633719"/>
          <c:h val="0.14011869784933617"/>
        </c:manualLayout>
      </c:layout>
      <c:spPr>
        <a:solidFill>
          <a:srgbClr val="FFFFFF"/>
        </a:solidFill>
        <a:ln w="25400">
          <a:noFill/>
        </a:ln>
      </c:spPr>
      <c:txPr>
        <a:bodyPr/>
        <a:lstStyle/>
        <a:p>
          <a:pPr>
            <a:defRPr sz="1500" b="0" i="0" u="none" strike="noStrike" baseline="0">
              <a:solidFill>
                <a:srgbClr val="000000"/>
              </a:solidFill>
              <a:latin typeface="Arial"/>
              <a:ea typeface="Arial"/>
              <a:cs typeface="Arial"/>
            </a:defRPr>
          </a:pPr>
          <a:endParaRPr lang="en-US"/>
        </a:p>
      </c:txPr>
    </c:legend>
    <c:plotVisOnly val="1"/>
    <c:dispBlanksAs val="zero"/>
  </c:chart>
  <c:spPr>
    <a:solidFill>
      <a:srgbClr val="FFFFFF"/>
    </a:solidFill>
    <a:ln w="3175">
      <a:noFill/>
      <a:prstDash val="solid"/>
    </a:ln>
  </c:spPr>
  <c:txPr>
    <a:bodyPr/>
    <a:lstStyle/>
    <a:p>
      <a:pPr>
        <a:defRPr sz="800" b="0" i="0" u="none" strike="noStrike" baseline="0">
          <a:solidFill>
            <a:srgbClr val="000000"/>
          </a:solidFill>
          <a:latin typeface="Arial"/>
          <a:ea typeface="Arial"/>
          <a:cs typeface="Arial"/>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800" b="0" i="0" u="none" strike="noStrike" baseline="0">
                <a:solidFill>
                  <a:srgbClr val="000000"/>
                </a:solidFill>
                <a:latin typeface="Times New Roman" pitchFamily="18" charset="0"/>
                <a:ea typeface="Arial"/>
                <a:cs typeface="Arial"/>
              </a:defRPr>
            </a:pPr>
            <a:r>
              <a:rPr lang="en-US" sz="1800" b="0" i="0" baseline="0">
                <a:latin typeface="Times New Roman" pitchFamily="18" charset="0"/>
              </a:rPr>
              <a:t>1Q13 Long-Term Portfolio Asset Allocation</a:t>
            </a:r>
          </a:p>
        </c:rich>
      </c:tx>
      <c:layout>
        <c:manualLayout>
          <c:xMode val="edge"/>
          <c:yMode val="edge"/>
          <c:x val="0.12105263157894749"/>
          <c:y val="2.5641117363201502E-2"/>
        </c:manualLayout>
      </c:layout>
      <c:spPr>
        <a:noFill/>
        <a:ln w="25400">
          <a:noFill/>
        </a:ln>
      </c:spPr>
    </c:title>
    <c:plotArea>
      <c:layout>
        <c:manualLayout>
          <c:layoutTarget val="inner"/>
          <c:xMode val="edge"/>
          <c:yMode val="edge"/>
          <c:x val="2.5643848090417299E-2"/>
          <c:y val="0.13916495053502945"/>
          <c:w val="0.85776715410573678"/>
          <c:h val="0.64662447001817258"/>
        </c:manualLayout>
      </c:layout>
      <c:pieChart>
        <c:varyColors val="1"/>
        <c:ser>
          <c:idx val="0"/>
          <c:order val="0"/>
          <c:tx>
            <c:strRef>
              <c:f>'Sector Allocation'!$B$6</c:f>
              <c:strCache>
                <c:ptCount val="1"/>
                <c:pt idx="0">
                  <c:v>1Q13</c:v>
                </c:pt>
              </c:strCache>
            </c:strRef>
          </c:tx>
          <c:dLbls>
            <c:delete val="1"/>
          </c:dLbls>
          <c:cat>
            <c:strRef>
              <c:f>'Sector Allocation'!$C$7:$H$7</c:f>
              <c:strCache>
                <c:ptCount val="6"/>
                <c:pt idx="0">
                  <c:v>MMF</c:v>
                </c:pt>
                <c:pt idx="1">
                  <c:v>CP</c:v>
                </c:pt>
                <c:pt idx="2">
                  <c:v>Agencies</c:v>
                </c:pt>
                <c:pt idx="3">
                  <c:v>Muni</c:v>
                </c:pt>
                <c:pt idx="4">
                  <c:v>Zero Coupon</c:v>
                </c:pt>
                <c:pt idx="5">
                  <c:v>MBS</c:v>
                </c:pt>
              </c:strCache>
            </c:strRef>
          </c:cat>
          <c:val>
            <c:numRef>
              <c:f>'Sector Allocation'!$C$6:$H$6</c:f>
              <c:numCache>
                <c:formatCode>_(* #,##0.00_);_(* \(#,##0.00\);_(* "-"??_);_(@_)</c:formatCode>
                <c:ptCount val="6"/>
                <c:pt idx="0">
                  <c:v>23.5</c:v>
                </c:pt>
                <c:pt idx="1">
                  <c:v>40</c:v>
                </c:pt>
                <c:pt idx="2">
                  <c:v>162</c:v>
                </c:pt>
                <c:pt idx="3">
                  <c:v>170</c:v>
                </c:pt>
                <c:pt idx="4">
                  <c:v>13</c:v>
                </c:pt>
                <c:pt idx="5" formatCode="_(&quot;$&quot;* #,##0_);_(&quot;$&quot;* \(#,##0\);_(&quot;$&quot;* &quot;-&quot;??_);_(@_)">
                  <c:v>6</c:v>
                </c:pt>
              </c:numCache>
            </c:numRef>
          </c:val>
        </c:ser>
        <c:dLbls>
          <c:showCatName val="1"/>
        </c:dLbls>
        <c:firstSliceAng val="0"/>
      </c:pieChart>
      <c:spPr>
        <a:noFill/>
        <a:ln w="25400">
          <a:noFill/>
        </a:ln>
      </c:spPr>
    </c:plotArea>
    <c:legend>
      <c:legendPos val="b"/>
      <c:layout>
        <c:manualLayout>
          <c:xMode val="edge"/>
          <c:yMode val="edge"/>
          <c:x val="1.828592854464622E-2"/>
          <c:y val="0.82020683981666409"/>
          <c:w val="0.9396186191011846"/>
          <c:h val="0.16486778704900693"/>
        </c:manualLayout>
      </c:layout>
      <c:spPr>
        <a:solidFill>
          <a:srgbClr val="FFFFFF"/>
        </a:solidFill>
        <a:ln w="25400">
          <a:noFill/>
        </a:ln>
      </c:spPr>
      <c:txPr>
        <a:bodyPr/>
        <a:lstStyle/>
        <a:p>
          <a:pPr>
            <a:defRPr sz="1500" b="0" i="0" u="none" strike="noStrike" baseline="0">
              <a:solidFill>
                <a:srgbClr val="000000"/>
              </a:solidFill>
              <a:latin typeface="Arial"/>
              <a:ea typeface="Arial"/>
              <a:cs typeface="Arial"/>
            </a:defRPr>
          </a:pPr>
          <a:endParaRPr lang="en-US"/>
        </a:p>
      </c:txPr>
    </c:legend>
    <c:plotVisOnly val="1"/>
    <c:dispBlanksAs val="zero"/>
  </c:chart>
  <c:spPr>
    <a:solidFill>
      <a:srgbClr val="FFFFFF"/>
    </a:solidFill>
    <a:ln w="3175">
      <a:noFill/>
      <a:prstDash val="solid"/>
    </a:ln>
  </c:spPr>
  <c:txPr>
    <a:bodyPr/>
    <a:lstStyle/>
    <a:p>
      <a:pPr>
        <a:defRPr sz="800" b="0" i="0" u="none" strike="noStrike" baseline="0">
          <a:solidFill>
            <a:srgbClr val="000000"/>
          </a:solidFill>
          <a:latin typeface="Arial"/>
          <a:ea typeface="Arial"/>
          <a:cs typeface="Arial"/>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2602739726027398"/>
          <c:y val="2.3160695726842588E-2"/>
          <c:w val="0.84509291338583048"/>
          <c:h val="0.81258063066727315"/>
        </c:manualLayout>
      </c:layout>
      <c:barChart>
        <c:barDir val="col"/>
        <c:grouping val="clustered"/>
        <c:ser>
          <c:idx val="1"/>
          <c:order val="0"/>
          <c:tx>
            <c:strRef>
              <c:f>[5]Charts!$E$42</c:f>
              <c:strCache>
                <c:ptCount val="1"/>
                <c:pt idx="0">
                  <c:v>Percent Hedged</c:v>
                </c:pt>
              </c:strCache>
            </c:strRef>
          </c:tx>
          <c:spPr>
            <a:solidFill>
              <a:srgbClr val="860000"/>
            </a:solidFill>
          </c:spPr>
          <c:cat>
            <c:numRef>
              <c:f>[5]Charts!$D$59:$D$80</c:f>
              <c:numCache>
                <c:formatCode>General</c:formatCode>
                <c:ptCount val="22"/>
                <c:pt idx="0">
                  <c:v>41394</c:v>
                </c:pt>
                <c:pt idx="1">
                  <c:v>41425</c:v>
                </c:pt>
                <c:pt idx="2">
                  <c:v>41455</c:v>
                </c:pt>
                <c:pt idx="3">
                  <c:v>41486</c:v>
                </c:pt>
                <c:pt idx="4">
                  <c:v>41517</c:v>
                </c:pt>
                <c:pt idx="5">
                  <c:v>41547</c:v>
                </c:pt>
                <c:pt idx="6">
                  <c:v>41578</c:v>
                </c:pt>
                <c:pt idx="7">
                  <c:v>41608</c:v>
                </c:pt>
                <c:pt idx="8">
                  <c:v>41639</c:v>
                </c:pt>
                <c:pt idx="9">
                  <c:v>41670</c:v>
                </c:pt>
                <c:pt idx="10">
                  <c:v>41698</c:v>
                </c:pt>
                <c:pt idx="11">
                  <c:v>41729</c:v>
                </c:pt>
                <c:pt idx="12">
                  <c:v>41759</c:v>
                </c:pt>
                <c:pt idx="13">
                  <c:v>41790</c:v>
                </c:pt>
                <c:pt idx="14">
                  <c:v>41820</c:v>
                </c:pt>
                <c:pt idx="15">
                  <c:v>41851</c:v>
                </c:pt>
                <c:pt idx="16">
                  <c:v>41882</c:v>
                </c:pt>
                <c:pt idx="17">
                  <c:v>41912</c:v>
                </c:pt>
                <c:pt idx="18">
                  <c:v>41943</c:v>
                </c:pt>
                <c:pt idx="19">
                  <c:v>41973</c:v>
                </c:pt>
                <c:pt idx="20">
                  <c:v>42004</c:v>
                </c:pt>
                <c:pt idx="21">
                  <c:v>42035</c:v>
                </c:pt>
              </c:numCache>
            </c:numRef>
          </c:cat>
          <c:val>
            <c:numRef>
              <c:f>[5]Charts!$E$59:$E$80</c:f>
              <c:numCache>
                <c:formatCode>General</c:formatCode>
                <c:ptCount val="22"/>
                <c:pt idx="0">
                  <c:v>91</c:v>
                </c:pt>
                <c:pt idx="1">
                  <c:v>83</c:v>
                </c:pt>
                <c:pt idx="2">
                  <c:v>77</c:v>
                </c:pt>
                <c:pt idx="3">
                  <c:v>90</c:v>
                </c:pt>
                <c:pt idx="4">
                  <c:v>91</c:v>
                </c:pt>
                <c:pt idx="5">
                  <c:v>12</c:v>
                </c:pt>
                <c:pt idx="8">
                  <c:v>354</c:v>
                </c:pt>
                <c:pt idx="9">
                  <c:v>92</c:v>
                </c:pt>
                <c:pt idx="10">
                  <c:v>83</c:v>
                </c:pt>
                <c:pt idx="11">
                  <c:v>91</c:v>
                </c:pt>
                <c:pt idx="12">
                  <c:v>91</c:v>
                </c:pt>
                <c:pt idx="13">
                  <c:v>83</c:v>
                </c:pt>
                <c:pt idx="14">
                  <c:v>77</c:v>
                </c:pt>
                <c:pt idx="15">
                  <c:v>89</c:v>
                </c:pt>
                <c:pt idx="16">
                  <c:v>91</c:v>
                </c:pt>
                <c:pt idx="17">
                  <c:v>84</c:v>
                </c:pt>
                <c:pt idx="18">
                  <c:v>86</c:v>
                </c:pt>
                <c:pt idx="19">
                  <c:v>79</c:v>
                </c:pt>
                <c:pt idx="20">
                  <c:v>95</c:v>
                </c:pt>
                <c:pt idx="21">
                  <c:v>85</c:v>
                </c:pt>
              </c:numCache>
            </c:numRef>
          </c:val>
        </c:ser>
        <c:gapWidth val="61"/>
        <c:axId val="88348928"/>
        <c:axId val="88354816"/>
      </c:barChart>
      <c:dateAx>
        <c:axId val="88348928"/>
        <c:scaling>
          <c:orientation val="minMax"/>
        </c:scaling>
        <c:axPos val="b"/>
        <c:numFmt formatCode="mmm\-yy" sourceLinked="0"/>
        <c:tickLblPos val="nextTo"/>
        <c:spPr>
          <a:ln w="3175">
            <a:solidFill>
              <a:srgbClr val="000000"/>
            </a:solidFill>
            <a:prstDash val="solid"/>
          </a:ln>
        </c:spPr>
        <c:txPr>
          <a:bodyPr rot="-2700000" vert="horz"/>
          <a:lstStyle/>
          <a:p>
            <a:pPr>
              <a:defRPr sz="1800" b="0" i="0" u="none" strike="noStrike" baseline="0">
                <a:solidFill>
                  <a:srgbClr val="000000"/>
                </a:solidFill>
                <a:latin typeface="Arial"/>
                <a:ea typeface="Arial"/>
                <a:cs typeface="Arial"/>
              </a:defRPr>
            </a:pPr>
            <a:endParaRPr lang="en-US"/>
          </a:p>
        </c:txPr>
        <c:crossAx val="88354816"/>
        <c:crosses val="autoZero"/>
        <c:auto val="1"/>
        <c:lblOffset val="100"/>
        <c:baseTimeUnit val="months"/>
        <c:majorUnit val="3"/>
        <c:majorTimeUnit val="months"/>
        <c:minorUnit val="1"/>
        <c:minorTimeUnit val="months"/>
      </c:dateAx>
      <c:valAx>
        <c:axId val="88354816"/>
        <c:scaling>
          <c:orientation val="minMax"/>
          <c:max val="380"/>
          <c:min val="0"/>
        </c:scaling>
        <c:axPos val="l"/>
        <c:majorGridlines>
          <c:spPr>
            <a:ln w="3175">
              <a:solidFill>
                <a:srgbClr val="000000"/>
              </a:solidFill>
              <a:prstDash val="sysDot"/>
            </a:ln>
          </c:spPr>
        </c:majorGridlines>
        <c:numFmt formatCode="#,##0" sourceLinked="0"/>
        <c:tickLblPos val="nextTo"/>
        <c:spPr>
          <a:ln w="3175">
            <a:solidFill>
              <a:srgbClr val="000000"/>
            </a:solidFill>
            <a:prstDash val="solid"/>
          </a:ln>
        </c:spPr>
        <c:txPr>
          <a:bodyPr rot="0" vert="horz"/>
          <a:lstStyle/>
          <a:p>
            <a:pPr>
              <a:defRPr sz="1800" b="0" i="0" u="none" strike="noStrike" baseline="0">
                <a:solidFill>
                  <a:srgbClr val="000000"/>
                </a:solidFill>
                <a:latin typeface="Arial"/>
                <a:ea typeface="Arial"/>
                <a:cs typeface="Arial"/>
              </a:defRPr>
            </a:pPr>
            <a:endParaRPr lang="en-US"/>
          </a:p>
        </c:txPr>
        <c:crossAx val="88348928"/>
        <c:crosses val="autoZero"/>
        <c:crossBetween val="between"/>
        <c:majorUnit val="50"/>
      </c:valAx>
      <c:spPr>
        <a:solidFill>
          <a:srgbClr val="FFFFCC"/>
        </a:solidFill>
        <a:ln w="12700">
          <a:solidFill>
            <a:schemeClr val="tx1"/>
          </a:solidFill>
          <a:prstDash val="solid"/>
        </a:ln>
      </c:spPr>
    </c:plotArea>
    <c:plotVisOnly val="1"/>
    <c:dispBlanksAs val="gap"/>
  </c:chart>
  <c:spPr>
    <a:solidFill>
      <a:srgbClr val="FFFFFF"/>
    </a:solidFill>
    <a:ln w="3175">
      <a:noFill/>
      <a:prstDash val="solid"/>
    </a:ln>
  </c:spPr>
  <c:txPr>
    <a:bodyPr/>
    <a:lstStyle/>
    <a:p>
      <a:pPr>
        <a:defRPr sz="1025" b="0" i="0" u="none" strike="noStrike" baseline="0">
          <a:solidFill>
            <a:srgbClr val="000000"/>
          </a:solidFill>
          <a:latin typeface="Arial"/>
          <a:ea typeface="Arial"/>
          <a:cs typeface="Arial"/>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DIESEL HEDGING IMPACT ON BUDGET, (in Millions)</a:t>
            </a:r>
          </a:p>
          <a:p>
            <a:pPr>
              <a:defRPr/>
            </a:pPr>
            <a:r>
              <a:rPr lang="en-US"/>
              <a:t>Through YTD March 31, 2013</a:t>
            </a:r>
          </a:p>
        </c:rich>
      </c:tx>
      <c:layout>
        <c:manualLayout>
          <c:xMode val="edge"/>
          <c:yMode val="edge"/>
          <c:x val="0.10293840223097113"/>
          <c:y val="0"/>
        </c:manualLayout>
      </c:layout>
    </c:title>
    <c:plotArea>
      <c:layout>
        <c:manualLayout>
          <c:layoutTarget val="inner"/>
          <c:xMode val="edge"/>
          <c:yMode val="edge"/>
          <c:x val="0.10318856627296588"/>
          <c:y val="0.1396419783464567"/>
          <c:w val="0.8725391928982198"/>
          <c:h val="0.6734569799868767"/>
        </c:manualLayout>
      </c:layout>
      <c:lineChart>
        <c:grouping val="standard"/>
        <c:ser>
          <c:idx val="0"/>
          <c:order val="0"/>
          <c:tx>
            <c:strRef>
              <c:f>[4]Diesel!$B$50</c:f>
              <c:strCache>
                <c:ptCount val="1"/>
                <c:pt idx="0">
                  <c:v>Actual (From May '04)</c:v>
                </c:pt>
              </c:strCache>
            </c:strRef>
          </c:tx>
          <c:spPr>
            <a:ln>
              <a:solidFill>
                <a:srgbClr val="0000FF"/>
              </a:solidFill>
            </a:ln>
          </c:spPr>
          <c:marker>
            <c:symbol val="none"/>
          </c:marker>
          <c:cat>
            <c:strRef>
              <c:f>[4]Diesel!$A$52:$A$61</c:f>
              <c:strCache>
                <c:ptCount val="10"/>
                <c:pt idx="0">
                  <c:v>2004</c:v>
                </c:pt>
                <c:pt idx="1">
                  <c:v>2005</c:v>
                </c:pt>
                <c:pt idx="2">
                  <c:v>2006</c:v>
                </c:pt>
                <c:pt idx="3">
                  <c:v>2007</c:v>
                </c:pt>
                <c:pt idx="4">
                  <c:v>2008</c:v>
                </c:pt>
                <c:pt idx="5">
                  <c:v>2009</c:v>
                </c:pt>
                <c:pt idx="6">
                  <c:v>2010</c:v>
                </c:pt>
                <c:pt idx="7">
                  <c:v>2011</c:v>
                </c:pt>
                <c:pt idx="8">
                  <c:v>2012</c:v>
                </c:pt>
                <c:pt idx="9">
                  <c:v>3Q13</c:v>
                </c:pt>
              </c:strCache>
            </c:strRef>
          </c:cat>
          <c:val>
            <c:numRef>
              <c:f>[4]Diesel!$B$52:$B$61</c:f>
              <c:numCache>
                <c:formatCode>_("$"* #,##0_);_("$"* \(#,##0\);_("$"* "-"??_);_(@_)</c:formatCode>
                <c:ptCount val="10"/>
                <c:pt idx="0">
                  <c:v>11.684919412125002</c:v>
                </c:pt>
                <c:pt idx="1">
                  <c:v>15.11678919</c:v>
                </c:pt>
                <c:pt idx="2">
                  <c:v>18.803239079999972</c:v>
                </c:pt>
                <c:pt idx="3">
                  <c:v>23.858522809999979</c:v>
                </c:pt>
                <c:pt idx="4">
                  <c:v>24.926255770000004</c:v>
                </c:pt>
                <c:pt idx="5">
                  <c:v>26.716178400000029</c:v>
                </c:pt>
                <c:pt idx="6">
                  <c:v>22.689155320000026</c:v>
                </c:pt>
                <c:pt idx="7">
                  <c:v>20.895866880000003</c:v>
                </c:pt>
                <c:pt idx="8">
                  <c:v>24.718580400000004</c:v>
                </c:pt>
                <c:pt idx="9">
                  <c:v>6.53827026</c:v>
                </c:pt>
              </c:numCache>
            </c:numRef>
          </c:val>
        </c:ser>
        <c:ser>
          <c:idx val="1"/>
          <c:order val="1"/>
          <c:tx>
            <c:strRef>
              <c:f>[4]Diesel!$C$50</c:f>
              <c:strCache>
                <c:ptCount val="1"/>
                <c:pt idx="0">
                  <c:v>Budget</c:v>
                </c:pt>
              </c:strCache>
            </c:strRef>
          </c:tx>
          <c:spPr>
            <a:ln>
              <a:solidFill>
                <a:srgbClr val="339966"/>
              </a:solidFill>
            </a:ln>
          </c:spPr>
          <c:marker>
            <c:symbol val="none"/>
          </c:marker>
          <c:cat>
            <c:strRef>
              <c:f>[4]Diesel!$A$52:$A$61</c:f>
              <c:strCache>
                <c:ptCount val="10"/>
                <c:pt idx="0">
                  <c:v>2004</c:v>
                </c:pt>
                <c:pt idx="1">
                  <c:v>2005</c:v>
                </c:pt>
                <c:pt idx="2">
                  <c:v>2006</c:v>
                </c:pt>
                <c:pt idx="3">
                  <c:v>2007</c:v>
                </c:pt>
                <c:pt idx="4">
                  <c:v>2008</c:v>
                </c:pt>
                <c:pt idx="5">
                  <c:v>2009</c:v>
                </c:pt>
                <c:pt idx="6">
                  <c:v>2010</c:v>
                </c:pt>
                <c:pt idx="7">
                  <c:v>2011</c:v>
                </c:pt>
                <c:pt idx="8">
                  <c:v>2012</c:v>
                </c:pt>
                <c:pt idx="9">
                  <c:v>3Q13</c:v>
                </c:pt>
              </c:strCache>
            </c:strRef>
          </c:cat>
          <c:val>
            <c:numRef>
              <c:f>[4]Diesel!$C$52:$C$61</c:f>
              <c:numCache>
                <c:formatCode>_(* #,##0.00_);_(* \(#,##0.00\);_(* "-"??_);_(@_)</c:formatCode>
                <c:ptCount val="10"/>
                <c:pt idx="0">
                  <c:v>10.766344</c:v>
                </c:pt>
                <c:pt idx="1">
                  <c:v>15.726784</c:v>
                </c:pt>
                <c:pt idx="2">
                  <c:v>18.372004</c:v>
                </c:pt>
                <c:pt idx="3">
                  <c:v>21.069913</c:v>
                </c:pt>
                <c:pt idx="4">
                  <c:v>25.211109</c:v>
                </c:pt>
                <c:pt idx="5">
                  <c:v>28.817582000000005</c:v>
                </c:pt>
                <c:pt idx="6">
                  <c:v>23.575541999999977</c:v>
                </c:pt>
                <c:pt idx="7">
                  <c:v>23.697232</c:v>
                </c:pt>
                <c:pt idx="8">
                  <c:v>26.948884</c:v>
                </c:pt>
                <c:pt idx="9">
                  <c:v>7.6851259999999959</c:v>
                </c:pt>
              </c:numCache>
            </c:numRef>
          </c:val>
        </c:ser>
        <c:ser>
          <c:idx val="2"/>
          <c:order val="2"/>
          <c:tx>
            <c:strRef>
              <c:f>[4]Diesel!$D$50</c:f>
              <c:strCache>
                <c:ptCount val="1"/>
                <c:pt idx="0">
                  <c:v>Actual (w/o Hedging)</c:v>
                </c:pt>
              </c:strCache>
            </c:strRef>
          </c:tx>
          <c:spPr>
            <a:ln>
              <a:solidFill>
                <a:srgbClr val="FF0000"/>
              </a:solidFill>
            </a:ln>
          </c:spPr>
          <c:marker>
            <c:symbol val="none"/>
          </c:marker>
          <c:cat>
            <c:strRef>
              <c:f>[4]Diesel!$A$52:$A$61</c:f>
              <c:strCache>
                <c:ptCount val="10"/>
                <c:pt idx="0">
                  <c:v>2004</c:v>
                </c:pt>
                <c:pt idx="1">
                  <c:v>2005</c:v>
                </c:pt>
                <c:pt idx="2">
                  <c:v>2006</c:v>
                </c:pt>
                <c:pt idx="3">
                  <c:v>2007</c:v>
                </c:pt>
                <c:pt idx="4">
                  <c:v>2008</c:v>
                </c:pt>
                <c:pt idx="5">
                  <c:v>2009</c:v>
                </c:pt>
                <c:pt idx="6">
                  <c:v>2010</c:v>
                </c:pt>
                <c:pt idx="7">
                  <c:v>2011</c:v>
                </c:pt>
                <c:pt idx="8">
                  <c:v>2012</c:v>
                </c:pt>
                <c:pt idx="9">
                  <c:v>3Q13</c:v>
                </c:pt>
              </c:strCache>
            </c:strRef>
          </c:cat>
          <c:val>
            <c:numRef>
              <c:f>[4]Diesel!$D$52:$D$61</c:f>
              <c:numCache>
                <c:formatCode>_(* #,##0.00_);_(* \(#,##0.00\);_(* "-"??_);_(@_)</c:formatCode>
                <c:ptCount val="10"/>
                <c:pt idx="0">
                  <c:v>12.322794412125015</c:v>
                </c:pt>
                <c:pt idx="1">
                  <c:v>17.558165189999997</c:v>
                </c:pt>
                <c:pt idx="2">
                  <c:v>20.490034679999976</c:v>
                </c:pt>
                <c:pt idx="3">
                  <c:v>24.245704009999976</c:v>
                </c:pt>
                <c:pt idx="4">
                  <c:v>31.109693170000003</c:v>
                </c:pt>
                <c:pt idx="5">
                  <c:v>17.108657400000023</c:v>
                </c:pt>
                <c:pt idx="6">
                  <c:v>20.446174719999988</c:v>
                </c:pt>
                <c:pt idx="7">
                  <c:v>26.766945280000002</c:v>
                </c:pt>
                <c:pt idx="8">
                  <c:v>28.164028140000021</c:v>
                </c:pt>
                <c:pt idx="9">
                  <c:v>6.5992626599999999</c:v>
                </c:pt>
              </c:numCache>
            </c:numRef>
          </c:val>
        </c:ser>
        <c:marker val="1"/>
        <c:axId val="88391680"/>
        <c:axId val="88393216"/>
      </c:lineChart>
      <c:catAx>
        <c:axId val="88391680"/>
        <c:scaling>
          <c:orientation val="minMax"/>
        </c:scaling>
        <c:axPos val="b"/>
        <c:numFmt formatCode="General" sourceLinked="1"/>
        <c:tickLblPos val="nextTo"/>
        <c:crossAx val="88393216"/>
        <c:crosses val="autoZero"/>
        <c:auto val="1"/>
        <c:lblAlgn val="ctr"/>
        <c:lblOffset val="100"/>
      </c:catAx>
      <c:valAx>
        <c:axId val="88393216"/>
        <c:scaling>
          <c:orientation val="minMax"/>
          <c:min val="6"/>
        </c:scaling>
        <c:axPos val="l"/>
        <c:majorGridlines/>
        <c:numFmt formatCode="_(&quot;$&quot;* #,##0_);_(&quot;$&quot;* \(#,##0\);_(&quot;$&quot;* &quot;-&quot;??_);_(@_)" sourceLinked="1"/>
        <c:tickLblPos val="nextTo"/>
        <c:crossAx val="88391680"/>
        <c:crosses val="autoZero"/>
        <c:crossBetween val="between"/>
      </c:valAx>
      <c:spPr>
        <a:solidFill>
          <a:srgbClr val="FFFFCC"/>
        </a:solidFill>
        <a:ln>
          <a:solidFill>
            <a:schemeClr val="tx1"/>
          </a:solidFill>
        </a:ln>
      </c:spPr>
    </c:plotArea>
    <c:legend>
      <c:legendPos val="b"/>
      <c:layout>
        <c:manualLayout>
          <c:xMode val="edge"/>
          <c:yMode val="edge"/>
          <c:x val="6.7659988804932764E-2"/>
          <c:y val="0.92224265515197701"/>
          <c:w val="0.87365853658537307"/>
          <c:h val="7.7757341401027164E-2"/>
        </c:manualLayout>
      </c:layout>
    </c:legend>
    <c:plotVisOnly val="1"/>
  </c:chart>
  <c:spPr>
    <a:solidFill>
      <a:schemeClr val="bg1"/>
    </a:solidFill>
    <a:ln>
      <a:noFill/>
    </a:ln>
  </c:spPr>
  <c:txPr>
    <a:bodyPr/>
    <a:lstStyle/>
    <a:p>
      <a:pPr>
        <a:defRPr sz="1800" baseline="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1026"/>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200">
                <a:latin typeface="Times New Roman" pitchFamily="18" charset="0"/>
              </a:defRPr>
            </a:lvl1pPr>
          </a:lstStyle>
          <a:p>
            <a:r>
              <a:rPr lang="en-US"/>
              <a:t>Mercy N. Ndungu</a:t>
            </a:r>
          </a:p>
        </p:txBody>
      </p:sp>
      <p:sp>
        <p:nvSpPr>
          <p:cNvPr id="14339" name="Rectangle 1027"/>
          <p:cNvSpPr>
            <a:spLocks noGrp="1" noChangeArrowheads="1"/>
          </p:cNvSpPr>
          <p:nvPr>
            <p:ph type="dt" sz="quarter" idx="1"/>
          </p:nvPr>
        </p:nvSpPr>
        <p:spPr bwMode="auto">
          <a:xfrm>
            <a:off x="3971925" y="0"/>
            <a:ext cx="3038475"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fld id="{FF0EAD8F-7FA7-4825-A74C-8C7A3C0BD20A}" type="datetime1">
              <a:rPr lang="en-US"/>
              <a:pPr/>
              <a:t>5/21/2013</a:t>
            </a:fld>
            <a:endParaRPr lang="en-US"/>
          </a:p>
        </p:txBody>
      </p:sp>
      <p:sp>
        <p:nvSpPr>
          <p:cNvPr id="14340" name="Rectangle 1028"/>
          <p:cNvSpPr>
            <a:spLocks noGrp="1" noChangeArrowheads="1"/>
          </p:cNvSpPr>
          <p:nvPr>
            <p:ph type="ftr" sz="quarter" idx="2"/>
          </p:nvPr>
        </p:nvSpPr>
        <p:spPr bwMode="auto">
          <a:xfrm>
            <a:off x="0" y="8831263"/>
            <a:ext cx="3038475"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1200">
                <a:latin typeface="Times New Roman" pitchFamily="18" charset="0"/>
              </a:defRPr>
            </a:lvl1pPr>
          </a:lstStyle>
          <a:p>
            <a:r>
              <a:rPr lang="en-US"/>
              <a:t>IRC-4Q09</a:t>
            </a:r>
          </a:p>
        </p:txBody>
      </p:sp>
      <p:sp>
        <p:nvSpPr>
          <p:cNvPr id="14341" name="Rectangle 1029"/>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2CC49CAA-3E70-46B8-8AF9-577C44E585D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200">
                <a:latin typeface="Times New Roman" pitchFamily="18" charset="0"/>
              </a:defRPr>
            </a:lvl1pPr>
          </a:lstStyle>
          <a:p>
            <a:endParaRPr lang="en-US"/>
          </a:p>
        </p:txBody>
      </p:sp>
      <p:sp>
        <p:nvSpPr>
          <p:cNvPr id="2057" name="Rectangle 9"/>
          <p:cNvSpPr>
            <a:spLocks noGrp="1" noRot="1" noChangeAspect="1" noChangeArrowheads="1"/>
          </p:cNvSpPr>
          <p:nvPr>
            <p:ph type="sldImg" idx="2"/>
          </p:nvPr>
        </p:nvSpPr>
        <p:spPr bwMode="auto">
          <a:xfrm>
            <a:off x="1065213" y="696913"/>
            <a:ext cx="4879975" cy="3486150"/>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9" name="Rectangle 11"/>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fld id="{CB4DC717-B3DF-4A89-8821-D1277BB14690}" type="datetime1">
              <a:rPr lang="en-US"/>
              <a:pPr/>
              <a:t>5/21/2013</a:t>
            </a:fld>
            <a:endParaRPr lang="en-US"/>
          </a:p>
        </p:txBody>
      </p:sp>
      <p:sp>
        <p:nvSpPr>
          <p:cNvPr id="2060" name="Rectangle 12"/>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1200">
                <a:latin typeface="Times New Roman" pitchFamily="18" charset="0"/>
              </a:defRPr>
            </a:lvl1pPr>
          </a:lstStyle>
          <a:p>
            <a:endParaRPr lang="en-US"/>
          </a:p>
        </p:txBody>
      </p:sp>
      <p:sp>
        <p:nvSpPr>
          <p:cNvPr id="2061" name="Rectangle 13"/>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4233B748-034F-4DF4-93D1-D0A0FC5BA77F}" type="slidenum">
              <a:rPr lang="en-US"/>
              <a:pPr/>
              <a:t>‹#›</a:t>
            </a:fld>
            <a:endParaRPr lang="en-US"/>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63C55E84-4B96-4812-9828-752502CE447A}" type="datetime1">
              <a:rPr lang="en-US"/>
              <a:pPr/>
              <a:t>5/21/2013</a:t>
            </a:fld>
            <a:endParaRPr lang="en-US"/>
          </a:p>
        </p:txBody>
      </p:sp>
      <p:sp>
        <p:nvSpPr>
          <p:cNvPr id="7" name="Rectangle 13"/>
          <p:cNvSpPr>
            <a:spLocks noGrp="1" noChangeArrowheads="1"/>
          </p:cNvSpPr>
          <p:nvPr>
            <p:ph type="sldNum" sz="quarter" idx="5"/>
          </p:nvPr>
        </p:nvSpPr>
        <p:spPr>
          <a:ln/>
        </p:spPr>
        <p:txBody>
          <a:bodyPr/>
          <a:lstStyle/>
          <a:p>
            <a:fld id="{C8D324E1-150B-449C-9448-6DF8395C125F}" type="slidenum">
              <a:rPr lang="en-US"/>
              <a:pPr/>
              <a:t>1</a:t>
            </a:fld>
            <a:endParaRPr lang="en-US"/>
          </a:p>
        </p:txBody>
      </p:sp>
      <p:sp>
        <p:nvSpPr>
          <p:cNvPr id="34818" name="Rectangle 2"/>
          <p:cNvSpPr>
            <a:spLocks noGrp="1" noRot="1" noChangeAspect="1" noChangeArrowheads="1"/>
          </p:cNvSpPr>
          <p:nvPr>
            <p:ph type="sldImg"/>
          </p:nvPr>
        </p:nvSpPr>
        <p:spPr>
          <a:ln/>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37BD2E61-3691-4AD9-86F0-6859B1A70FD4}" type="datetime1">
              <a:rPr lang="en-US"/>
              <a:pPr/>
              <a:t>5/21/2013</a:t>
            </a:fld>
            <a:endParaRPr lang="en-US"/>
          </a:p>
        </p:txBody>
      </p:sp>
      <p:sp>
        <p:nvSpPr>
          <p:cNvPr id="7" name="Rectangle 13"/>
          <p:cNvSpPr>
            <a:spLocks noGrp="1" noChangeArrowheads="1"/>
          </p:cNvSpPr>
          <p:nvPr>
            <p:ph type="sldNum" sz="quarter" idx="5"/>
          </p:nvPr>
        </p:nvSpPr>
        <p:spPr>
          <a:ln/>
        </p:spPr>
        <p:txBody>
          <a:bodyPr/>
          <a:lstStyle/>
          <a:p>
            <a:fld id="{FFB13366-5ED1-4F18-80B9-C473845EB650}" type="slidenum">
              <a:rPr lang="en-US"/>
              <a:pPr/>
              <a:t>2</a:t>
            </a:fld>
            <a:endParaRPr lang="en-US"/>
          </a:p>
        </p:txBody>
      </p:sp>
      <p:sp>
        <p:nvSpPr>
          <p:cNvPr id="35842" name="Rectangle 2"/>
          <p:cNvSpPr>
            <a:spLocks noGrp="1" noRot="1" noChangeAspect="1" noChangeArrowheads="1"/>
          </p:cNvSpPr>
          <p:nvPr>
            <p:ph type="sldImg"/>
          </p:nvPr>
        </p:nvSpPr>
        <p:spPr>
          <a:ln/>
        </p:spPr>
      </p:sp>
      <p:sp>
        <p:nvSpPr>
          <p:cNvPr id="35843" name="Rectangle 3"/>
          <p:cNvSpPr>
            <a:spLocks noGrp="1" noChangeArrowheads="1"/>
          </p:cNvSpPr>
          <p:nvPr>
            <p:ph type="body" idx="1"/>
          </p:nvPr>
        </p:nvSpPr>
        <p:spPr/>
        <p:txBody>
          <a:bodyPr/>
          <a:lstStyle/>
          <a:p>
            <a:r>
              <a:rPr lang="en-US"/>
              <a:t>Economic Data</a:t>
            </a:r>
          </a:p>
          <a:p>
            <a:endParaRPr lang="en-US"/>
          </a:p>
          <a:p>
            <a:r>
              <a:rPr lang="en-US"/>
              <a:t>	- GDP better than 2Q07 at 3.9 ( Advance estimates) – due to increased PCE, exports and federal spending</a:t>
            </a:r>
          </a:p>
          <a:p>
            <a:r>
              <a:rPr lang="en-US"/>
              <a:t>	- Weakness in the Housing sector –</a:t>
            </a:r>
          </a:p>
          <a:p>
            <a:r>
              <a:rPr lang="en-US"/>
              <a:t>		- Existing home sales plunged 8.0% in September </a:t>
            </a:r>
          </a:p>
          <a:p>
            <a:r>
              <a:rPr lang="en-US"/>
              <a:t>		- Housing starts dropped 10.2%</a:t>
            </a:r>
          </a:p>
          <a:p>
            <a:r>
              <a:rPr lang="en-US"/>
              <a:t>		- Pending Hm sales declined 21.5%</a:t>
            </a:r>
          </a:p>
          <a:p>
            <a:r>
              <a:rPr lang="en-US"/>
              <a:t>		- Home prices fell 4.4% in August 		</a:t>
            </a:r>
          </a:p>
          <a:p>
            <a:r>
              <a:rPr lang="en-US"/>
              <a:t>	- Inflation – core remained benign</a:t>
            </a:r>
          </a:p>
          <a:p>
            <a:r>
              <a:rPr lang="en-US"/>
              <a:t>		- CPI and core CPI for Sept came at 2.8% and 2.1% respectively  </a:t>
            </a:r>
          </a:p>
          <a:p>
            <a:r>
              <a:rPr lang="en-US"/>
              <a:t>				</a:t>
            </a:r>
          </a:p>
          <a:p>
            <a:r>
              <a:rPr lang="en-US"/>
              <a:t>	- ISM Manufacturing and non-manufacturing both above 50, A # above 50 indicates economic expansion</a:t>
            </a:r>
          </a:p>
          <a:p>
            <a:endParaRPr lang="en-US"/>
          </a:p>
          <a:p>
            <a:r>
              <a:rPr lang="en-US"/>
              <a:t>	- Productivity – is the key ingredient for rising living standards</a:t>
            </a:r>
          </a:p>
          <a:p>
            <a:r>
              <a:rPr lang="en-US"/>
              <a:t>	It allows employers to pay workers higher wages which are financed by the increased output, which means employers don’t have to resort 	to raising the price of their products which can lead to inflation.</a:t>
            </a:r>
          </a:p>
          <a:p>
            <a:endParaRPr lang="en-US"/>
          </a:p>
          <a:p>
            <a:r>
              <a:rPr lang="en-US"/>
              <a:t>	- Unemployment came at 4.7% in October, no change from prior month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EB92CB90-DBDB-4BA9-ADA1-7427CC2C038B}" type="datetime1">
              <a:rPr lang="en-US"/>
              <a:pPr/>
              <a:t>5/21/2013</a:t>
            </a:fld>
            <a:endParaRPr lang="en-US"/>
          </a:p>
        </p:txBody>
      </p:sp>
      <p:sp>
        <p:nvSpPr>
          <p:cNvPr id="7" name="Rectangle 13"/>
          <p:cNvSpPr>
            <a:spLocks noGrp="1" noChangeArrowheads="1"/>
          </p:cNvSpPr>
          <p:nvPr>
            <p:ph type="sldNum" sz="quarter" idx="5"/>
          </p:nvPr>
        </p:nvSpPr>
        <p:spPr>
          <a:ln/>
        </p:spPr>
        <p:txBody>
          <a:bodyPr/>
          <a:lstStyle/>
          <a:p>
            <a:fld id="{48BE7C7C-7736-43DD-9ECD-81ECF5E9E252}" type="slidenum">
              <a:rPr lang="en-US"/>
              <a:pPr/>
              <a:t>5</a:t>
            </a:fld>
            <a:endParaRPr lang="en-US"/>
          </a:p>
        </p:txBody>
      </p:sp>
      <p:sp>
        <p:nvSpPr>
          <p:cNvPr id="36866" name="Rectangle 2"/>
          <p:cNvSpPr>
            <a:spLocks noGrp="1" noRot="1" noChangeAspect="1" noChangeArrowheads="1"/>
          </p:cNvSpPr>
          <p:nvPr>
            <p:ph type="sldImg"/>
          </p:nvPr>
        </p:nvSpPr>
        <p:spPr>
          <a:ln/>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3F824B05-09F7-463B-B647-CF05E6ED8189}" type="datetime1">
              <a:rPr lang="en-US"/>
              <a:pPr/>
              <a:t>5/21/2013</a:t>
            </a:fld>
            <a:endParaRPr lang="en-US"/>
          </a:p>
        </p:txBody>
      </p:sp>
      <p:sp>
        <p:nvSpPr>
          <p:cNvPr id="7" name="Rectangle 13"/>
          <p:cNvSpPr>
            <a:spLocks noGrp="1" noChangeArrowheads="1"/>
          </p:cNvSpPr>
          <p:nvPr>
            <p:ph type="sldNum" sz="quarter" idx="5"/>
          </p:nvPr>
        </p:nvSpPr>
        <p:spPr>
          <a:ln/>
        </p:spPr>
        <p:txBody>
          <a:bodyPr/>
          <a:lstStyle/>
          <a:p>
            <a:fld id="{53D36CBD-4B0B-4E56-998B-D9BB11E4002A}" type="slidenum">
              <a:rPr lang="en-US"/>
              <a:pPr/>
              <a:t>6</a:t>
            </a:fld>
            <a:endParaRPr lang="en-US"/>
          </a:p>
        </p:txBody>
      </p:sp>
      <p:sp>
        <p:nvSpPr>
          <p:cNvPr id="302082" name="Rectangle 2"/>
          <p:cNvSpPr>
            <a:spLocks noGrp="1" noRot="1" noChangeAspect="1" noChangeArrowheads="1"/>
          </p:cNvSpPr>
          <p:nvPr>
            <p:ph type="sldImg"/>
          </p:nvPr>
        </p:nvSpPr>
        <p:spPr>
          <a:ln/>
        </p:spPr>
      </p:sp>
      <p:sp>
        <p:nvSpPr>
          <p:cNvPr id="302083" name="Rectangle 3"/>
          <p:cNvSpPr>
            <a:spLocks noGrp="1" noChangeArrowheads="1"/>
          </p:cNvSpPr>
          <p:nvPr>
            <p:ph type="body" idx="1"/>
          </p:nvPr>
        </p:nvSpPr>
        <p:spPr/>
        <p:txBody>
          <a:bodyPr/>
          <a:lstStyle/>
          <a:p>
            <a:r>
              <a:rPr lang="en-US"/>
              <a:t>Short and Long-term Porfolio 100% in fixed income investments</a:t>
            </a:r>
          </a:p>
          <a:p>
            <a:endParaRPr lang="en-US"/>
          </a:p>
          <a:p>
            <a:r>
              <a:rPr lang="en-US"/>
              <a:t>	- Prices for FI securities rise and fall in response to changes in int rates.  When rates rise, prices fall		</a:t>
            </a:r>
          </a:p>
          <a:p>
            <a:r>
              <a:rPr lang="en-US"/>
              <a:t>	- However, market factors such as the demand for particular FI securites FI securites </a:t>
            </a: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652FBDE7-F547-4323-84FD-26512E474E58}" type="datetime1">
              <a:rPr lang="en-US"/>
              <a:pPr/>
              <a:t>5/21/2013</a:t>
            </a:fld>
            <a:endParaRPr lang="en-US"/>
          </a:p>
        </p:txBody>
      </p:sp>
      <p:sp>
        <p:nvSpPr>
          <p:cNvPr id="7" name="Rectangle 13"/>
          <p:cNvSpPr>
            <a:spLocks noGrp="1" noChangeArrowheads="1"/>
          </p:cNvSpPr>
          <p:nvPr>
            <p:ph type="sldNum" sz="quarter" idx="5"/>
          </p:nvPr>
        </p:nvSpPr>
        <p:spPr>
          <a:ln/>
        </p:spPr>
        <p:txBody>
          <a:bodyPr/>
          <a:lstStyle/>
          <a:p>
            <a:fld id="{9FFB4CF2-0368-4547-8EDB-901E30AF09E7}" type="slidenum">
              <a:rPr lang="en-US"/>
              <a:pPr/>
              <a:t>8</a:t>
            </a:fld>
            <a:endParaRPr lang="en-US"/>
          </a:p>
        </p:txBody>
      </p:sp>
      <p:sp>
        <p:nvSpPr>
          <p:cNvPr id="201730" name="Rectangle 2"/>
          <p:cNvSpPr>
            <a:spLocks noGrp="1" noRot="1" noChangeAspect="1" noChangeArrowheads="1"/>
          </p:cNvSpPr>
          <p:nvPr>
            <p:ph type="sldImg"/>
          </p:nvPr>
        </p:nvSpPr>
        <p:spPr>
          <a:ln/>
        </p:spPr>
      </p:sp>
      <p:sp>
        <p:nvSpPr>
          <p:cNvPr id="201731" name="Rectangle 3"/>
          <p:cNvSpPr>
            <a:spLocks noGrp="1" noChangeArrowheads="1"/>
          </p:cNvSpPr>
          <p:nvPr>
            <p:ph type="body" idx="1"/>
          </p:nvPr>
        </p:nvSpPr>
        <p:spPr/>
        <p:txBody>
          <a:bodyPr/>
          <a:lstStyle/>
          <a:p>
            <a:r>
              <a:rPr lang="en-US"/>
              <a:t>Short and Long-term Porfolio 100% in fixed income investments</a:t>
            </a:r>
          </a:p>
          <a:p>
            <a:endParaRPr lang="en-US"/>
          </a:p>
          <a:p>
            <a:r>
              <a:rPr lang="en-US"/>
              <a:t>	- Prices for FI securities rise and fall in response to changes in int rates.  When rates rise, prices fall		</a:t>
            </a:r>
          </a:p>
          <a:p>
            <a:r>
              <a:rPr lang="en-US"/>
              <a:t>	- However, market factors such as the demand for particular FI securites FI securites </a:t>
            </a:r>
          </a:p>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652FBDE7-F547-4323-84FD-26512E474E58}" type="datetime1">
              <a:rPr lang="en-US"/>
              <a:pPr/>
              <a:t>5/21/2013</a:t>
            </a:fld>
            <a:endParaRPr lang="en-US"/>
          </a:p>
        </p:txBody>
      </p:sp>
      <p:sp>
        <p:nvSpPr>
          <p:cNvPr id="7" name="Rectangle 13"/>
          <p:cNvSpPr>
            <a:spLocks noGrp="1" noChangeArrowheads="1"/>
          </p:cNvSpPr>
          <p:nvPr>
            <p:ph type="sldNum" sz="quarter" idx="5"/>
          </p:nvPr>
        </p:nvSpPr>
        <p:spPr>
          <a:ln/>
        </p:spPr>
        <p:txBody>
          <a:bodyPr/>
          <a:lstStyle/>
          <a:p>
            <a:fld id="{9FFB4CF2-0368-4547-8EDB-901E30AF09E7}" type="slidenum">
              <a:rPr lang="en-US"/>
              <a:pPr/>
              <a:t>9</a:t>
            </a:fld>
            <a:endParaRPr lang="en-US"/>
          </a:p>
        </p:txBody>
      </p:sp>
      <p:sp>
        <p:nvSpPr>
          <p:cNvPr id="201730" name="Rectangle 2"/>
          <p:cNvSpPr>
            <a:spLocks noGrp="1" noRot="1" noChangeAspect="1" noChangeArrowheads="1"/>
          </p:cNvSpPr>
          <p:nvPr>
            <p:ph type="sldImg"/>
          </p:nvPr>
        </p:nvSpPr>
        <p:spPr>
          <a:ln/>
        </p:spPr>
      </p:sp>
      <p:sp>
        <p:nvSpPr>
          <p:cNvPr id="201731" name="Rectangle 3"/>
          <p:cNvSpPr>
            <a:spLocks noGrp="1" noChangeArrowheads="1"/>
          </p:cNvSpPr>
          <p:nvPr>
            <p:ph type="body" idx="1"/>
          </p:nvPr>
        </p:nvSpPr>
        <p:spPr/>
        <p:txBody>
          <a:bodyPr/>
          <a:lstStyle/>
          <a:p>
            <a:r>
              <a:rPr lang="en-US"/>
              <a:t>Short and Long-term Porfolio 100% in fixed income investments</a:t>
            </a:r>
          </a:p>
          <a:p>
            <a:endParaRPr lang="en-US"/>
          </a:p>
          <a:p>
            <a:r>
              <a:rPr lang="en-US"/>
              <a:t>	- Prices for FI securities rise and fall in response to changes in int rates.  When rates rise, prices fall		</a:t>
            </a:r>
          </a:p>
          <a:p>
            <a:r>
              <a:rPr lang="en-US"/>
              <a:t>	- However, market factors such as the demand for particular FI securites FI securites </a:t>
            </a:r>
          </a:p>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E18CE8FB-AC08-4F9F-B689-D404C56E8DF9}" type="datetime1">
              <a:rPr lang="en-US"/>
              <a:pPr/>
              <a:t>5/21/2013</a:t>
            </a:fld>
            <a:endParaRPr lang="en-US"/>
          </a:p>
        </p:txBody>
      </p:sp>
      <p:sp>
        <p:nvSpPr>
          <p:cNvPr id="7" name="Rectangle 13"/>
          <p:cNvSpPr>
            <a:spLocks noGrp="1" noChangeArrowheads="1"/>
          </p:cNvSpPr>
          <p:nvPr>
            <p:ph type="sldNum" sz="quarter" idx="5"/>
          </p:nvPr>
        </p:nvSpPr>
        <p:spPr>
          <a:ln/>
        </p:spPr>
        <p:txBody>
          <a:bodyPr/>
          <a:lstStyle/>
          <a:p>
            <a:fld id="{51CA6E81-9487-40FC-BDA3-0C402C5DFBA1}" type="slidenum">
              <a:rPr lang="en-US"/>
              <a:pPr/>
              <a:t>13</a:t>
            </a:fld>
            <a:endParaRPr lang="en-US"/>
          </a:p>
        </p:txBody>
      </p:sp>
      <p:sp>
        <p:nvSpPr>
          <p:cNvPr id="295938" name="Rectangle 2"/>
          <p:cNvSpPr>
            <a:spLocks noGrp="1" noRot="1" noChangeAspect="1" noChangeArrowheads="1"/>
          </p:cNvSpPr>
          <p:nvPr>
            <p:ph type="sldImg"/>
          </p:nvPr>
        </p:nvSpPr>
        <p:spPr>
          <a:ln/>
        </p:spPr>
      </p:sp>
      <p:sp>
        <p:nvSpPr>
          <p:cNvPr id="295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CE7A1C6C-C905-4C60-879E-6262EA5882BA}" type="datetime1">
              <a:rPr lang="en-US"/>
              <a:pPr/>
              <a:t>5/21/2013</a:t>
            </a:fld>
            <a:endParaRPr lang="en-US"/>
          </a:p>
        </p:txBody>
      </p:sp>
      <p:sp>
        <p:nvSpPr>
          <p:cNvPr id="7" name="Rectangle 13"/>
          <p:cNvSpPr>
            <a:spLocks noGrp="1" noChangeArrowheads="1"/>
          </p:cNvSpPr>
          <p:nvPr>
            <p:ph type="sldNum" sz="quarter" idx="5"/>
          </p:nvPr>
        </p:nvSpPr>
        <p:spPr>
          <a:ln/>
        </p:spPr>
        <p:txBody>
          <a:bodyPr/>
          <a:lstStyle/>
          <a:p>
            <a:fld id="{0C121595-CEEA-4B48-8011-01CB7CF208A5}" type="slidenum">
              <a:rPr lang="en-US"/>
              <a:pPr/>
              <a:t>15</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p:cNvSpPr>
            <a:spLocks noGrp="1" noChangeArrowheads="1"/>
          </p:cNvSpPr>
          <p:nvPr>
            <p:ph type="dt" idx="1"/>
          </p:nvPr>
        </p:nvSpPr>
        <p:spPr>
          <a:ln/>
        </p:spPr>
        <p:txBody>
          <a:bodyPr/>
          <a:lstStyle/>
          <a:p>
            <a:fld id="{5EBD0A64-AD86-4D28-AACD-B43301341D45}" type="datetime1">
              <a:rPr lang="en-US"/>
              <a:pPr/>
              <a:t>5/21/2013</a:t>
            </a:fld>
            <a:endParaRPr lang="en-US"/>
          </a:p>
        </p:txBody>
      </p:sp>
      <p:sp>
        <p:nvSpPr>
          <p:cNvPr id="7" name="Rectangle 13"/>
          <p:cNvSpPr>
            <a:spLocks noGrp="1" noChangeArrowheads="1"/>
          </p:cNvSpPr>
          <p:nvPr>
            <p:ph type="sldNum" sz="quarter" idx="5"/>
          </p:nvPr>
        </p:nvSpPr>
        <p:spPr>
          <a:ln/>
        </p:spPr>
        <p:txBody>
          <a:bodyPr/>
          <a:lstStyle/>
          <a:p>
            <a:fld id="{B6C6C2B0-DE31-4AA7-8A14-B9E2FC868F52}" type="slidenum">
              <a:rPr lang="en-US"/>
              <a:pPr/>
              <a:t>19</a:t>
            </a:fld>
            <a:endParaRPr lang="en-US"/>
          </a:p>
        </p:txBody>
      </p:sp>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120640" y="381001"/>
            <a:ext cx="4240530" cy="3962399"/>
          </a:xfrm>
        </p:spPr>
        <p:txBody>
          <a:bodyPr/>
          <a:lstStyle>
            <a:lvl1pPr>
              <a:defRPr>
                <a:solidFill>
                  <a:schemeClr val="accent3">
                    <a:lumMod val="50000"/>
                  </a:schemeClr>
                </a:solidFill>
                <a:latin typeface="Arial Black"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5120640" y="4495800"/>
            <a:ext cx="4240530" cy="1143000"/>
          </a:xfrm>
        </p:spPr>
        <p:txBody>
          <a:bodyPr/>
          <a:lstStyle>
            <a:lvl1pPr marL="0" indent="0" algn="l">
              <a:buNone/>
              <a:defRPr>
                <a:solidFill>
                  <a:schemeClr val="accent3">
                    <a:lumMod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80060" y="6356351"/>
            <a:ext cx="2240280" cy="365125"/>
          </a:xfrm>
          <a:prstGeom prst="rect">
            <a:avLst/>
          </a:prstGeom>
        </p:spPr>
        <p:txBody>
          <a:bodyPr/>
          <a:lstStyle/>
          <a:p>
            <a:fld id="{C99CDA0C-71C9-4B85-A95F-E8269438740E}" type="datetimeFigureOut">
              <a:rPr lang="en-US" smtClean="0"/>
              <a:pPr/>
              <a:t>5/21/2013</a:t>
            </a:fld>
            <a:endParaRPr lang="en-US"/>
          </a:p>
        </p:txBody>
      </p:sp>
      <p:sp>
        <p:nvSpPr>
          <p:cNvPr id="5" name="Footer Placeholder 4"/>
          <p:cNvSpPr>
            <a:spLocks noGrp="1"/>
          </p:cNvSpPr>
          <p:nvPr>
            <p:ph type="ftr" sz="quarter" idx="11"/>
          </p:nvPr>
        </p:nvSpPr>
        <p:spPr>
          <a:xfrm>
            <a:off x="3280410" y="6356351"/>
            <a:ext cx="304038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880860" y="6356351"/>
            <a:ext cx="2240280" cy="365125"/>
          </a:xfrm>
          <a:prstGeom prst="rect">
            <a:avLst/>
          </a:prstGeom>
        </p:spPr>
        <p:txBody>
          <a:bodyPr/>
          <a:lstStyle/>
          <a:p>
            <a:fld id="{6D12086D-C6A6-48A9-9DFD-0A355F2694EF}" type="slidenum">
              <a:rPr lang="en-US" smtClean="0"/>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274639"/>
            <a:ext cx="216027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80060" y="274639"/>
            <a:ext cx="632079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80060" y="6356351"/>
            <a:ext cx="2240280" cy="365125"/>
          </a:xfrm>
          <a:prstGeom prst="rect">
            <a:avLst/>
          </a:prstGeom>
        </p:spPr>
        <p:txBody>
          <a:bodyPr/>
          <a:lstStyle/>
          <a:p>
            <a:fld id="{C99CDA0C-71C9-4B85-A95F-E8269438740E}" type="datetimeFigureOut">
              <a:rPr lang="en-US" smtClean="0"/>
              <a:pPr/>
              <a:t>5/21/2013</a:t>
            </a:fld>
            <a:endParaRPr lang="en-US"/>
          </a:p>
        </p:txBody>
      </p:sp>
      <p:sp>
        <p:nvSpPr>
          <p:cNvPr id="5" name="Footer Placeholder 4"/>
          <p:cNvSpPr>
            <a:spLocks noGrp="1"/>
          </p:cNvSpPr>
          <p:nvPr>
            <p:ph type="ftr" sz="quarter" idx="11"/>
          </p:nvPr>
        </p:nvSpPr>
        <p:spPr>
          <a:xfrm>
            <a:off x="3280410" y="6356351"/>
            <a:ext cx="304038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880860" y="6356351"/>
            <a:ext cx="2240280" cy="365125"/>
          </a:xfrm>
          <a:prstGeom prst="rect">
            <a:avLst/>
          </a:prstGeom>
        </p:spPr>
        <p:txBody>
          <a:bodyPr/>
          <a:lstStyle/>
          <a:p>
            <a:fld id="{6D12086D-C6A6-48A9-9DFD-0A355F2694EF}" type="slidenum">
              <a:rPr lang="en-US" smtClean="0"/>
              <a:pPr/>
              <a:t>‹#›</a:t>
            </a:fld>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725" y="2130425"/>
            <a:ext cx="81597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39863" y="3886200"/>
            <a:ext cx="672147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489161-5075-4A0A-8537-A4DE9676B52F}" type="datetimeFigureOut">
              <a:rPr lang="en-US" smtClean="0"/>
              <a:pPr/>
              <a:t>5/21/2013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3121F5-AC58-44F1-B541-3F802A47E4B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489161-5075-4A0A-8537-A4DE9676B52F}" type="datetimeFigureOut">
              <a:rPr lang="en-US" smtClean="0"/>
              <a:pPr/>
              <a:t>5/21/2013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3121F5-AC58-44F1-B541-3F802A47E4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825" y="4406900"/>
            <a:ext cx="8161338"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58825" y="2906713"/>
            <a:ext cx="8161338"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489161-5075-4A0A-8537-A4DE9676B52F}" type="datetimeFigureOut">
              <a:rPr lang="en-US" smtClean="0"/>
              <a:pPr/>
              <a:t>5/21/2013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3121F5-AC58-44F1-B541-3F802A47E4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9425" y="1600200"/>
            <a:ext cx="424497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24497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489161-5075-4A0A-8537-A4DE9676B52F}" type="datetimeFigureOut">
              <a:rPr lang="en-US" smtClean="0"/>
              <a:pPr/>
              <a:t>5/21/2013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3121F5-AC58-44F1-B541-3F802A47E4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79425" y="1535113"/>
            <a:ext cx="4243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9425" y="2174875"/>
            <a:ext cx="4243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6800" y="1535113"/>
            <a:ext cx="42449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6800" y="2174875"/>
            <a:ext cx="42449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489161-5075-4A0A-8537-A4DE9676B52F}" type="datetimeFigureOut">
              <a:rPr lang="en-US" smtClean="0"/>
              <a:pPr/>
              <a:t>5/21/2013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3121F5-AC58-44F1-B541-3F802A47E4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489161-5075-4A0A-8537-A4DE9676B52F}" type="datetimeFigureOut">
              <a:rPr lang="en-US" smtClean="0"/>
              <a:pPr/>
              <a:t>5/21/2013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3121F5-AC58-44F1-B541-3F802A47E4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89161-5075-4A0A-8537-A4DE9676B52F}" type="datetimeFigureOut">
              <a:rPr lang="en-US" smtClean="0"/>
              <a:pPr/>
              <a:t>5/21/2013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3121F5-AC58-44F1-B541-3F802A47E4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425" y="273050"/>
            <a:ext cx="3159125"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754438" y="273050"/>
            <a:ext cx="53673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9425" y="1435100"/>
            <a:ext cx="315912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489161-5075-4A0A-8537-A4DE9676B52F}" type="datetimeFigureOut">
              <a:rPr lang="en-US" smtClean="0"/>
              <a:pPr/>
              <a:t>5/21/2013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3121F5-AC58-44F1-B541-3F802A47E4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188" y="4800600"/>
            <a:ext cx="5761037"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81188" y="612775"/>
            <a:ext cx="5761037"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881188" y="5367338"/>
            <a:ext cx="5761037"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489161-5075-4A0A-8537-A4DE9676B52F}" type="datetimeFigureOut">
              <a:rPr lang="en-US" smtClean="0"/>
              <a:pPr/>
              <a:t>5/21/2013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3121F5-AC58-44F1-B541-3F802A47E4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489161-5075-4A0A-8537-A4DE9676B52F}" type="datetimeFigureOut">
              <a:rPr lang="en-US" smtClean="0"/>
              <a:pPr/>
              <a:t>5/21/2013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3121F5-AC58-44F1-B541-3F802A47E4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1188" y="274638"/>
            <a:ext cx="2160587"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79425" y="274638"/>
            <a:ext cx="63293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489161-5075-4A0A-8537-A4DE9676B52F}" type="datetimeFigureOut">
              <a:rPr lang="en-US" smtClean="0"/>
              <a:pPr/>
              <a:t>5/21/2013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3121F5-AC58-44F1-B541-3F802A47E4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0269" y="4406901"/>
            <a:ext cx="6759179"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2160269" y="2906713"/>
            <a:ext cx="6759179"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40280" y="1600201"/>
            <a:ext cx="344043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80710" y="1600201"/>
            <a:ext cx="344043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60270" y="1722437"/>
            <a:ext cx="34420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60270" y="2362199"/>
            <a:ext cx="34420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77690" y="1733550"/>
            <a:ext cx="344345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77690" y="2373312"/>
            <a:ext cx="344345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0" y="273050"/>
            <a:ext cx="3158729"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753802" y="273051"/>
            <a:ext cx="53673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80060" y="1435101"/>
            <a:ext cx="315872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80060" y="6356351"/>
            <a:ext cx="2240280" cy="365125"/>
          </a:xfrm>
          <a:prstGeom prst="rect">
            <a:avLst/>
          </a:prstGeom>
        </p:spPr>
        <p:txBody>
          <a:bodyPr/>
          <a:lstStyle/>
          <a:p>
            <a:fld id="{C99CDA0C-71C9-4B85-A95F-E8269438740E}" type="datetimeFigureOut">
              <a:rPr lang="en-US" smtClean="0"/>
              <a:pPr/>
              <a:t>5/21/2013</a:t>
            </a:fld>
            <a:endParaRPr lang="en-US"/>
          </a:p>
        </p:txBody>
      </p:sp>
      <p:sp>
        <p:nvSpPr>
          <p:cNvPr id="6" name="Footer Placeholder 5"/>
          <p:cNvSpPr>
            <a:spLocks noGrp="1"/>
          </p:cNvSpPr>
          <p:nvPr>
            <p:ph type="ftr" sz="quarter" idx="11"/>
          </p:nvPr>
        </p:nvSpPr>
        <p:spPr>
          <a:xfrm>
            <a:off x="3280410" y="6356351"/>
            <a:ext cx="304038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880860" y="6356351"/>
            <a:ext cx="2240280" cy="365125"/>
          </a:xfrm>
          <a:prstGeom prst="rect">
            <a:avLst/>
          </a:prstGeom>
        </p:spPr>
        <p:txBody>
          <a:bodyPr/>
          <a:lstStyle/>
          <a:p>
            <a:fld id="{6D12086D-C6A6-48A9-9DFD-0A355F2694EF}" type="slidenum">
              <a:rPr lang="en-US" smtClean="0"/>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4800600"/>
            <a:ext cx="576072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81902" y="612775"/>
            <a:ext cx="576072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881902" y="5367338"/>
            <a:ext cx="576072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80060" y="6356351"/>
            <a:ext cx="2240280" cy="365125"/>
          </a:xfrm>
          <a:prstGeom prst="rect">
            <a:avLst/>
          </a:prstGeom>
        </p:spPr>
        <p:txBody>
          <a:bodyPr/>
          <a:lstStyle/>
          <a:p>
            <a:fld id="{C99CDA0C-71C9-4B85-A95F-E8269438740E}" type="datetimeFigureOut">
              <a:rPr lang="en-US" smtClean="0"/>
              <a:pPr/>
              <a:t>5/21/2013</a:t>
            </a:fld>
            <a:endParaRPr lang="en-US"/>
          </a:p>
        </p:txBody>
      </p:sp>
      <p:sp>
        <p:nvSpPr>
          <p:cNvPr id="6" name="Footer Placeholder 5"/>
          <p:cNvSpPr>
            <a:spLocks noGrp="1"/>
          </p:cNvSpPr>
          <p:nvPr>
            <p:ph type="ftr" sz="quarter" idx="11"/>
          </p:nvPr>
        </p:nvSpPr>
        <p:spPr>
          <a:xfrm>
            <a:off x="3280410" y="6356351"/>
            <a:ext cx="304038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880860" y="6356351"/>
            <a:ext cx="2240280" cy="365125"/>
          </a:xfrm>
          <a:prstGeom prst="rect">
            <a:avLst/>
          </a:prstGeom>
        </p:spPr>
        <p:txBody>
          <a:bodyPr/>
          <a:lstStyle/>
          <a:p>
            <a:fld id="{6D12086D-C6A6-48A9-9DFD-0A355F2694EF}" type="slidenum">
              <a:rPr lang="en-US" smtClean="0"/>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40280" y="274638"/>
            <a:ext cx="688086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40280" y="1600201"/>
            <a:ext cx="688086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4" descr="blue-transparent 360.gif"/>
          <p:cNvPicPr>
            <a:picLocks noChangeAspect="1"/>
          </p:cNvPicPr>
          <p:nvPr/>
        </p:nvPicPr>
        <p:blipFill>
          <a:blip r:embed="rId14" cstate="print"/>
          <a:stretch>
            <a:fillRect/>
          </a:stretch>
        </p:blipFill>
        <p:spPr>
          <a:xfrm>
            <a:off x="7680960" y="6421121"/>
            <a:ext cx="1680210" cy="217805"/>
          </a:xfrm>
          <a:prstGeom prst="rect">
            <a:avLst/>
          </a:prstGeom>
        </p:spPr>
      </p:pic>
      <p:sp>
        <p:nvSpPr>
          <p:cNvPr id="6" name="Rectangle 165"/>
          <p:cNvSpPr>
            <a:spLocks noChangeArrowheads="1"/>
          </p:cNvSpPr>
          <p:nvPr/>
        </p:nvSpPr>
        <p:spPr bwMode="auto">
          <a:xfrm>
            <a:off x="0" y="1443038"/>
            <a:ext cx="9601200" cy="76200"/>
          </a:xfrm>
          <a:prstGeom prst="rect">
            <a:avLst/>
          </a:prstGeom>
          <a:gradFill rotWithShape="1">
            <a:gsLst>
              <a:gs pos="0">
                <a:srgbClr val="006600">
                  <a:alpha val="0"/>
                </a:srgbClr>
              </a:gs>
              <a:gs pos="100000">
                <a:srgbClr val="006600">
                  <a:gamma/>
                  <a:shade val="46275"/>
                  <a:invGamma/>
                </a:srgbClr>
              </a:gs>
            </a:gsLst>
            <a:lin ang="0" scaled="1"/>
          </a:gradFill>
          <a:ln w="9525">
            <a:noFill/>
            <a:miter lim="800000"/>
            <a:headEnd/>
            <a:tailEnd/>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fade/>
  </p:transition>
  <p:txStyles>
    <p:titleStyle>
      <a:lvl1pPr algn="l" defTabSz="914400" rtl="0" eaLnBrk="1" latinLnBrk="0" hangingPunct="1">
        <a:spcBef>
          <a:spcPct val="0"/>
        </a:spcBef>
        <a:buNone/>
        <a:defRPr sz="4400" kern="1200">
          <a:solidFill>
            <a:schemeClr val="accent3">
              <a:lumMod val="50000"/>
            </a:schemeClr>
          </a:solidFill>
          <a:latin typeface="Arial Black" pitchFamily="34" charset="0"/>
          <a:ea typeface="+mj-ea"/>
          <a:cs typeface="+mj-cs"/>
        </a:defRPr>
      </a:lvl1pPr>
    </p:titleStyle>
    <p:bodyStyle>
      <a:lvl1pPr marL="342900" indent="-342900" algn="l" defTabSz="914400" rtl="0" eaLnBrk="1" latinLnBrk="0" hangingPunct="1">
        <a:spcBef>
          <a:spcPct val="20000"/>
        </a:spcBef>
        <a:buClr>
          <a:schemeClr val="accent3">
            <a:lumMod val="75000"/>
          </a:schemeClr>
        </a:buClr>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chemeClr val="accent3">
            <a:lumMod val="75000"/>
          </a:schemeClr>
        </a:buClr>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chemeClr val="accent3">
            <a:lumMod val="75000"/>
          </a:schemeClr>
        </a:buClr>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chemeClr val="accent3">
            <a:lumMod val="75000"/>
          </a:schemeClr>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chemeClr val="accent3">
            <a:lumMod val="75000"/>
          </a:schemeClr>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9425" y="274638"/>
            <a:ext cx="864235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79425" y="1600200"/>
            <a:ext cx="864235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79425" y="6356350"/>
            <a:ext cx="22415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489161-5075-4A0A-8537-A4DE9676B52F}" type="datetimeFigureOut">
              <a:rPr lang="en-US" smtClean="0"/>
              <a:pPr/>
              <a:t>5/21/2013</a:t>
            </a:fld>
            <a:endParaRPr lang="en-US"/>
          </a:p>
        </p:txBody>
      </p:sp>
      <p:sp>
        <p:nvSpPr>
          <p:cNvPr id="5" name="Footer Placeholder 4"/>
          <p:cNvSpPr>
            <a:spLocks noGrp="1"/>
          </p:cNvSpPr>
          <p:nvPr>
            <p:ph type="ftr" sz="quarter" idx="3"/>
          </p:nvPr>
        </p:nvSpPr>
        <p:spPr>
          <a:xfrm>
            <a:off x="3279775" y="6356350"/>
            <a:ext cx="30416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880225" y="6356350"/>
            <a:ext cx="22415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3121F5-AC58-44F1-B541-3F802A47E4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9" name="Rectangle 1031"/>
          <p:cNvSpPr>
            <a:spLocks noGrp="1" noChangeArrowheads="1"/>
          </p:cNvSpPr>
          <p:nvPr>
            <p:ph type="ctrTitle"/>
          </p:nvPr>
        </p:nvSpPr>
        <p:spPr>
          <a:xfrm>
            <a:off x="4953000" y="304800"/>
            <a:ext cx="4495800" cy="5410200"/>
          </a:xfrm>
        </p:spPr>
        <p:txBody>
          <a:bodyPr>
            <a:normAutofit/>
          </a:bodyPr>
          <a:lstStyle/>
          <a:p>
            <a:pPr algn="ctr"/>
            <a:r>
              <a:rPr lang="en-US" dirty="0" smtClean="0"/>
              <a:t>1Q13</a:t>
            </a:r>
            <a:br>
              <a:rPr lang="en-US" dirty="0" smtClean="0"/>
            </a:br>
            <a:r>
              <a:rPr lang="en-US" dirty="0" smtClean="0"/>
              <a:t/>
            </a:r>
            <a:br>
              <a:rPr lang="en-US" dirty="0" smtClean="0"/>
            </a:br>
            <a:r>
              <a:rPr lang="en-US" dirty="0" smtClean="0"/>
              <a:t> Investment Results for</a:t>
            </a:r>
            <a:br>
              <a:rPr lang="en-US" dirty="0" smtClean="0"/>
            </a:br>
            <a:r>
              <a:rPr lang="en-US" dirty="0" smtClean="0"/>
              <a:t>the Management Committee, </a:t>
            </a:r>
            <a:r>
              <a:rPr lang="en-US" sz="3100" dirty="0" smtClean="0"/>
              <a:t>05-22-13</a:t>
            </a:r>
            <a:endParaRPr lang="en-US" sz="3100"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Future Economic Environment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LT rates have inched up a bit and may continue to rise but will be constrained by the economy’s low growth expectations.</a:t>
            </a:r>
            <a:br>
              <a:rPr lang="en-US" dirty="0" smtClean="0"/>
            </a:br>
            <a:endParaRPr lang="en-US" dirty="0" smtClean="0"/>
          </a:p>
          <a:p>
            <a:r>
              <a:rPr lang="en-US" dirty="0" smtClean="0"/>
              <a:t>Inflation concerns: Watch capacity utilization, unemployment reductions, growth in average hourly wages, influences of international markets; and, commodity inflation.</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Investment Plans for Long-term Portfolio</a:t>
            </a:r>
            <a:endParaRPr lang="en-US" dirty="0"/>
          </a:p>
        </p:txBody>
      </p:sp>
      <p:sp>
        <p:nvSpPr>
          <p:cNvPr id="3" name="Content Placeholder 2"/>
          <p:cNvSpPr>
            <a:spLocks noGrp="1"/>
          </p:cNvSpPr>
          <p:nvPr>
            <p:ph idx="1"/>
          </p:nvPr>
        </p:nvSpPr>
        <p:spPr>
          <a:xfrm>
            <a:off x="2286000" y="1600200"/>
            <a:ext cx="6880860" cy="4525963"/>
          </a:xfrm>
        </p:spPr>
        <p:txBody>
          <a:bodyPr>
            <a:normAutofit fontScale="92500" lnSpcReduction="10000"/>
          </a:bodyPr>
          <a:lstStyle/>
          <a:p>
            <a:endParaRPr lang="en-US" dirty="0" smtClean="0"/>
          </a:p>
          <a:p>
            <a:r>
              <a:rPr lang="en-US" dirty="0" smtClean="0"/>
              <a:t>Deploy cash into callable agencies.</a:t>
            </a:r>
            <a:br>
              <a:rPr lang="en-US" dirty="0" smtClean="0"/>
            </a:br>
            <a:endParaRPr lang="en-US" dirty="0" smtClean="0"/>
          </a:p>
          <a:p>
            <a:r>
              <a:rPr lang="en-US" dirty="0" smtClean="0"/>
              <a:t>Invest in good quality municipal bonds, G.O bonds rated “A” or better and revenue bonds rated “AA” or better. </a:t>
            </a:r>
            <a:br>
              <a:rPr lang="en-US" dirty="0" smtClean="0"/>
            </a:br>
            <a:endParaRPr lang="en-US" dirty="0" smtClean="0"/>
          </a:p>
          <a:p>
            <a:r>
              <a:rPr lang="en-US" dirty="0" smtClean="0"/>
              <a:t>As rates rise, invest in some mortgage backed securities.</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Rot="1" noChangeArrowheads="1"/>
          </p:cNvSpPr>
          <p:nvPr>
            <p:ph type="title"/>
          </p:nvPr>
        </p:nvSpPr>
        <p:spPr>
          <a:xfrm>
            <a:off x="2057400" y="152400"/>
            <a:ext cx="7543800" cy="1265238"/>
          </a:xfrm>
        </p:spPr>
        <p:txBody>
          <a:bodyPr>
            <a:normAutofit/>
          </a:bodyPr>
          <a:lstStyle/>
          <a:p>
            <a:r>
              <a:rPr lang="en-US" sz="4000" dirty="0" smtClean="0"/>
              <a:t>S&amp;P 500 Index </a:t>
            </a:r>
            <a:endParaRPr lang="en-US" dirty="0"/>
          </a:p>
        </p:txBody>
      </p:sp>
      <p:sp>
        <p:nvSpPr>
          <p:cNvPr id="305155" name="Rectangle 3"/>
          <p:cNvSpPr>
            <a:spLocks noGrp="1" noRot="1" noChangeArrowheads="1"/>
          </p:cNvSpPr>
          <p:nvPr>
            <p:ph sz="half" idx="2"/>
          </p:nvPr>
        </p:nvSpPr>
        <p:spPr>
          <a:xfrm>
            <a:off x="1981200" y="1600200"/>
            <a:ext cx="7467600" cy="5105400"/>
          </a:xfrm>
        </p:spPr>
        <p:txBody>
          <a:bodyPr/>
          <a:lstStyle/>
          <a:p>
            <a:pPr>
              <a:buFont typeface="Arial" charset="0"/>
              <a:buNone/>
            </a:pPr>
            <a:r>
              <a:rPr lang="en-US" dirty="0" smtClean="0"/>
              <a:t>  </a:t>
            </a:r>
            <a:endParaRPr lang="en-US" i="1" dirty="0"/>
          </a:p>
        </p:txBody>
      </p:sp>
      <p:pic>
        <p:nvPicPr>
          <p:cNvPr id="7" name="Picture 6" descr="S&amp;P 500 Index and QE 2013.bmp"/>
          <p:cNvPicPr>
            <a:picLocks noChangeAspect="1"/>
          </p:cNvPicPr>
          <p:nvPr/>
        </p:nvPicPr>
        <p:blipFill>
          <a:blip r:embed="rId2" cstate="print"/>
          <a:stretch>
            <a:fillRect/>
          </a:stretch>
        </p:blipFill>
        <p:spPr>
          <a:xfrm>
            <a:off x="1981200" y="1524000"/>
            <a:ext cx="7620000" cy="5105400"/>
          </a:xfrm>
          <a:prstGeom prst="rect">
            <a:avLst/>
          </a:prstGeom>
        </p:spPr>
      </p:pic>
      <p:sp>
        <p:nvSpPr>
          <p:cNvPr id="8" name="TextBox 7"/>
          <p:cNvSpPr txBox="1"/>
          <p:nvPr/>
        </p:nvSpPr>
        <p:spPr>
          <a:xfrm>
            <a:off x="2057400" y="6629400"/>
            <a:ext cx="3581400" cy="276999"/>
          </a:xfrm>
          <a:prstGeom prst="rect">
            <a:avLst/>
          </a:prstGeom>
          <a:noFill/>
        </p:spPr>
        <p:txBody>
          <a:bodyPr wrap="square" rtlCol="0">
            <a:spAutoFit/>
          </a:bodyPr>
          <a:lstStyle/>
          <a:p>
            <a:r>
              <a:rPr lang="en-US" sz="1200" i="1" dirty="0" smtClean="0">
                <a:latin typeface="Arial" pitchFamily="34" charset="0"/>
              </a:rPr>
              <a:t>Source: </a:t>
            </a:r>
            <a:r>
              <a:rPr lang="en-US" sz="1200" i="1" dirty="0" err="1" smtClean="0">
                <a:latin typeface="Arial" pitchFamily="34" charset="0"/>
              </a:rPr>
              <a:t>Bianco</a:t>
            </a:r>
            <a:r>
              <a:rPr lang="en-US" sz="1200" i="1" dirty="0" smtClean="0">
                <a:latin typeface="Arial" pitchFamily="34" charset="0"/>
              </a:rPr>
              <a:t> Research</a:t>
            </a: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4914" name="Rectangle 2"/>
          <p:cNvSpPr>
            <a:spLocks noGrp="1" noRot="1" noChangeArrowheads="1"/>
          </p:cNvSpPr>
          <p:nvPr>
            <p:ph type="title"/>
          </p:nvPr>
        </p:nvSpPr>
        <p:spPr>
          <a:xfrm>
            <a:off x="1981200" y="274638"/>
            <a:ext cx="7315200" cy="1143000"/>
          </a:xfrm>
        </p:spPr>
        <p:txBody>
          <a:bodyPr>
            <a:normAutofit fontScale="90000"/>
          </a:bodyPr>
          <a:lstStyle/>
          <a:p>
            <a:pPr algn="ctr"/>
            <a:r>
              <a:rPr lang="en-US" dirty="0"/>
              <a:t>OPEB </a:t>
            </a:r>
            <a:r>
              <a:rPr lang="en-US" dirty="0" smtClean="0"/>
              <a:t>1Q13 Port Results</a:t>
            </a:r>
            <a:br>
              <a:rPr lang="en-US" dirty="0" smtClean="0"/>
            </a:br>
            <a:endParaRPr lang="en-US" sz="2200" dirty="0"/>
          </a:p>
        </p:txBody>
      </p:sp>
      <p:sp>
        <p:nvSpPr>
          <p:cNvPr id="294917" name="Rectangle 5"/>
          <p:cNvSpPr>
            <a:spLocks noGrp="1" noRot="1" noChangeArrowheads="1"/>
          </p:cNvSpPr>
          <p:nvPr>
            <p:ph idx="1"/>
          </p:nvPr>
        </p:nvSpPr>
        <p:spPr>
          <a:xfrm>
            <a:off x="2057400" y="1600200"/>
            <a:ext cx="7543800" cy="4800600"/>
          </a:xfrm>
          <a:noFill/>
          <a:ln/>
        </p:spPr>
        <p:txBody>
          <a:bodyPr>
            <a:normAutofit/>
          </a:bodyPr>
          <a:lstStyle/>
          <a:p>
            <a:pPr>
              <a:spcBef>
                <a:spcPts val="0"/>
              </a:spcBef>
              <a:spcAft>
                <a:spcPts val="1200"/>
              </a:spcAft>
            </a:pPr>
            <a:r>
              <a:rPr lang="en-US" sz="2800" dirty="0" smtClean="0"/>
              <a:t>S&amp;P 500 Index @ 10.61%; OPEB @ 10.55%</a:t>
            </a:r>
            <a:br>
              <a:rPr lang="en-US" sz="2800" dirty="0" smtClean="0"/>
            </a:br>
            <a:endParaRPr lang="en-US" sz="2800" dirty="0" smtClean="0"/>
          </a:p>
          <a:p>
            <a:pPr>
              <a:spcBef>
                <a:spcPts val="0"/>
              </a:spcBef>
              <a:spcAft>
                <a:spcPts val="1200"/>
              </a:spcAft>
            </a:pPr>
            <a:r>
              <a:rPr lang="en-US" sz="2800" dirty="0" smtClean="0"/>
              <a:t>1Q13 unrealized gain is $ 13.3MM</a:t>
            </a:r>
            <a:br>
              <a:rPr lang="en-US" sz="2800" dirty="0" smtClean="0"/>
            </a:br>
            <a:endParaRPr lang="en-US" sz="2800" dirty="0" smtClean="0"/>
          </a:p>
          <a:p>
            <a:pPr>
              <a:spcBef>
                <a:spcPts val="0"/>
              </a:spcBef>
              <a:spcAft>
                <a:spcPts val="1200"/>
              </a:spcAft>
            </a:pPr>
            <a:r>
              <a:rPr lang="en-US" sz="2800" dirty="0" smtClean="0"/>
              <a:t>Value:  	12-31-12:	$ 131.00MM </a:t>
            </a:r>
            <a:br>
              <a:rPr lang="en-US" sz="2800" dirty="0" smtClean="0"/>
            </a:br>
            <a:r>
              <a:rPr lang="en-US" sz="2800" dirty="0" smtClean="0"/>
              <a:t>		03-31-13:	$ 145.80MM</a:t>
            </a:r>
            <a:br>
              <a:rPr lang="en-US" sz="2800" dirty="0" smtClean="0"/>
            </a:br>
            <a:r>
              <a:rPr lang="en-US" sz="2800" dirty="0" smtClean="0"/>
              <a:t> 		05-17-13: 	$ 156.04MM</a:t>
            </a:r>
            <a:endParaRPr lang="en-US" sz="2800" dirty="0"/>
          </a:p>
          <a:p>
            <a:pPr>
              <a:spcBef>
                <a:spcPts val="0"/>
              </a:spcBef>
              <a:spcAft>
                <a:spcPts val="1200"/>
              </a:spcAft>
            </a:pPr>
            <a:r>
              <a:rPr lang="en-US" sz="2800" dirty="0" smtClean="0"/>
              <a:t>100</a:t>
            </a:r>
            <a:r>
              <a:rPr lang="en-US" sz="2800" dirty="0"/>
              <a:t>% allocation to equities  </a:t>
            </a:r>
          </a:p>
          <a:p>
            <a:pPr>
              <a:spcBef>
                <a:spcPts val="0"/>
              </a:spcBef>
              <a:spcAft>
                <a:spcPts val="1200"/>
              </a:spcAft>
              <a:buFont typeface="Arial" charset="0"/>
              <a:buNone/>
            </a:pPr>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Expectations: OPEB</a:t>
            </a:r>
            <a:endParaRPr lang="en-US" dirty="0"/>
          </a:p>
        </p:txBody>
      </p:sp>
      <p:sp>
        <p:nvSpPr>
          <p:cNvPr id="3" name="Content Placeholder 2"/>
          <p:cNvSpPr>
            <a:spLocks noGrp="1"/>
          </p:cNvSpPr>
          <p:nvPr>
            <p:ph idx="1"/>
          </p:nvPr>
        </p:nvSpPr>
        <p:spPr>
          <a:xfrm>
            <a:off x="2240280" y="1600201"/>
            <a:ext cx="6880860" cy="4952999"/>
          </a:xfrm>
        </p:spPr>
        <p:txBody>
          <a:bodyPr>
            <a:normAutofit fontScale="92500" lnSpcReduction="10000"/>
          </a:bodyPr>
          <a:lstStyle/>
          <a:p>
            <a:endParaRPr lang="en-US" dirty="0" smtClean="0"/>
          </a:p>
          <a:p>
            <a:r>
              <a:rPr lang="en-US" sz="3300" dirty="0" smtClean="0"/>
              <a:t>Don’t fight the Fed!</a:t>
            </a:r>
            <a:br>
              <a:rPr lang="en-US" sz="3300" dirty="0" smtClean="0"/>
            </a:br>
            <a:endParaRPr lang="en-US" sz="3300" dirty="0" smtClean="0"/>
          </a:p>
          <a:p>
            <a:r>
              <a:rPr lang="en-US" sz="3300" dirty="0" smtClean="0"/>
              <a:t>Stay primarily invested in equities in 2013.</a:t>
            </a:r>
            <a:br>
              <a:rPr lang="en-US" sz="3300" dirty="0" smtClean="0"/>
            </a:br>
            <a:endParaRPr lang="en-US" sz="3300" dirty="0" smtClean="0"/>
          </a:p>
          <a:p>
            <a:r>
              <a:rPr lang="en-US" sz="3300" dirty="0" smtClean="0"/>
              <a:t>Cash and long bonds have low yields; long bonds have price risk if rates ri</a:t>
            </a:r>
            <a:r>
              <a:rPr lang="en-US" dirty="0" smtClean="0"/>
              <a:t>se.</a:t>
            </a:r>
            <a:br>
              <a:rPr lang="en-US" dirty="0" smtClean="0"/>
            </a:br>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p:txBody>
          <a:bodyPr>
            <a:normAutofit fontScale="90000"/>
          </a:bodyPr>
          <a:lstStyle/>
          <a:p>
            <a:pPr algn="ctr"/>
            <a:r>
              <a:rPr lang="en-US" sz="4000" dirty="0" smtClean="0"/>
              <a:t>Heating Oil Forward Pricing Curve</a:t>
            </a:r>
            <a:endParaRPr lang="en-US" sz="4000" dirty="0"/>
          </a:p>
        </p:txBody>
      </p:sp>
      <p:sp>
        <p:nvSpPr>
          <p:cNvPr id="4" name="TextBox 3"/>
          <p:cNvSpPr txBox="1"/>
          <p:nvPr/>
        </p:nvSpPr>
        <p:spPr>
          <a:xfrm>
            <a:off x="1219200" y="6581001"/>
            <a:ext cx="3048000" cy="276999"/>
          </a:xfrm>
          <a:prstGeom prst="rect">
            <a:avLst/>
          </a:prstGeom>
          <a:noFill/>
        </p:spPr>
        <p:txBody>
          <a:bodyPr wrap="square" rtlCol="0">
            <a:spAutoFit/>
          </a:bodyPr>
          <a:lstStyle/>
          <a:p>
            <a:r>
              <a:rPr lang="en-US" sz="1200" i="1" dirty="0" smtClean="0"/>
              <a:t>Source:  Bloomberg</a:t>
            </a:r>
            <a:endParaRPr lang="en-US" sz="1200" i="1" dirty="0"/>
          </a:p>
        </p:txBody>
      </p:sp>
      <p:pic>
        <p:nvPicPr>
          <p:cNvPr id="7" name="Content Placeholder 6" descr="http://linwoodcapital.com/_static/images/newsletters/04-29-2013/ho_fpc.png"/>
          <p:cNvPicPr>
            <a:picLocks noGrp="1"/>
          </p:cNvPicPr>
          <p:nvPr>
            <p:ph idx="1"/>
          </p:nvPr>
        </p:nvPicPr>
        <p:blipFill>
          <a:blip r:embed="rId3" cstate="print"/>
          <a:srcRect/>
          <a:stretch>
            <a:fillRect/>
          </a:stretch>
        </p:blipFill>
        <p:spPr bwMode="auto">
          <a:xfrm>
            <a:off x="2133600" y="1524000"/>
            <a:ext cx="7315200" cy="5029199"/>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2" name="Rectangle 4"/>
          <p:cNvSpPr>
            <a:spLocks noGrp="1" noRot="1" noChangeArrowheads="1"/>
          </p:cNvSpPr>
          <p:nvPr>
            <p:ph type="title"/>
          </p:nvPr>
        </p:nvSpPr>
        <p:spPr/>
        <p:txBody>
          <a:bodyPr>
            <a:normAutofit fontScale="90000"/>
          </a:bodyPr>
          <a:lstStyle/>
          <a:p>
            <a:pPr algn="ctr"/>
            <a:r>
              <a:rPr lang="en-US" sz="4000" dirty="0" smtClean="0"/>
              <a:t>Monthly Hedged Ratios, Heating Oil Fut. Contracts</a:t>
            </a:r>
            <a:endParaRPr lang="en-US" sz="4000" dirty="0"/>
          </a:p>
        </p:txBody>
      </p:sp>
      <p:sp>
        <p:nvSpPr>
          <p:cNvPr id="8" name="TextBox 7"/>
          <p:cNvSpPr txBox="1"/>
          <p:nvPr/>
        </p:nvSpPr>
        <p:spPr>
          <a:xfrm>
            <a:off x="1981200" y="6581001"/>
            <a:ext cx="2743200" cy="276999"/>
          </a:xfrm>
          <a:prstGeom prst="rect">
            <a:avLst/>
          </a:prstGeom>
          <a:noFill/>
        </p:spPr>
        <p:txBody>
          <a:bodyPr wrap="square" rtlCol="0">
            <a:spAutoFit/>
          </a:bodyPr>
          <a:lstStyle/>
          <a:p>
            <a:r>
              <a:rPr lang="en-US" sz="1200" i="1" dirty="0" smtClean="0"/>
              <a:t>Source:  Metropolitan Council</a:t>
            </a:r>
          </a:p>
        </p:txBody>
      </p:sp>
      <p:graphicFrame>
        <p:nvGraphicFramePr>
          <p:cNvPr id="6" name="Content Placeholder 5"/>
          <p:cNvGraphicFramePr>
            <a:graphicFrameLocks noGrp="1"/>
          </p:cNvGraphicFramePr>
          <p:nvPr>
            <p:ph idx="1"/>
          </p:nvPr>
        </p:nvGraphicFramePr>
        <p:xfrm>
          <a:off x="2057400" y="1524000"/>
          <a:ext cx="7315200" cy="5029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2" name="Rectangle 4"/>
          <p:cNvSpPr>
            <a:spLocks noGrp="1" noRot="1" noChangeArrowheads="1"/>
          </p:cNvSpPr>
          <p:nvPr>
            <p:ph type="title"/>
          </p:nvPr>
        </p:nvSpPr>
        <p:spPr/>
        <p:txBody>
          <a:bodyPr>
            <a:normAutofit fontScale="90000"/>
          </a:bodyPr>
          <a:lstStyle/>
          <a:p>
            <a:pPr algn="ctr"/>
            <a:r>
              <a:rPr lang="en-US" sz="4000" dirty="0"/>
              <a:t>Diesel Hedging--</a:t>
            </a:r>
            <a:br>
              <a:rPr lang="en-US" sz="4000" dirty="0"/>
            </a:br>
            <a:r>
              <a:rPr lang="en-US" sz="4000" dirty="0"/>
              <a:t>Budget vs. Actual</a:t>
            </a:r>
          </a:p>
        </p:txBody>
      </p:sp>
      <p:sp>
        <p:nvSpPr>
          <p:cNvPr id="8" name="TextBox 7"/>
          <p:cNvSpPr txBox="1"/>
          <p:nvPr/>
        </p:nvSpPr>
        <p:spPr>
          <a:xfrm>
            <a:off x="1981200" y="6581001"/>
            <a:ext cx="2743200" cy="276999"/>
          </a:xfrm>
          <a:prstGeom prst="rect">
            <a:avLst/>
          </a:prstGeom>
          <a:noFill/>
        </p:spPr>
        <p:txBody>
          <a:bodyPr wrap="square" rtlCol="0">
            <a:spAutoFit/>
          </a:bodyPr>
          <a:lstStyle/>
          <a:p>
            <a:r>
              <a:rPr lang="en-US" sz="1200" i="1" dirty="0" smtClean="0"/>
              <a:t>Source:  Metropolitan Council</a:t>
            </a:r>
          </a:p>
        </p:txBody>
      </p:sp>
      <p:graphicFrame>
        <p:nvGraphicFramePr>
          <p:cNvPr id="10" name="Content Placeholder 9"/>
          <p:cNvGraphicFramePr>
            <a:graphicFrameLocks noGrp="1"/>
          </p:cNvGraphicFramePr>
          <p:nvPr>
            <p:ph idx="1"/>
          </p:nvPr>
        </p:nvGraphicFramePr>
        <p:xfrm>
          <a:off x="2057400" y="1600200"/>
          <a:ext cx="7315200" cy="4953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Expectations: HO (diesel)</a:t>
            </a:r>
            <a:endParaRPr lang="en-US" sz="4000" dirty="0"/>
          </a:p>
        </p:txBody>
      </p:sp>
      <p:sp>
        <p:nvSpPr>
          <p:cNvPr id="3" name="Content Placeholder 2"/>
          <p:cNvSpPr>
            <a:spLocks noGrp="1"/>
          </p:cNvSpPr>
          <p:nvPr>
            <p:ph idx="1"/>
          </p:nvPr>
        </p:nvSpPr>
        <p:spPr>
          <a:xfrm>
            <a:off x="2240280" y="1600201"/>
            <a:ext cx="6880860" cy="4876799"/>
          </a:xfrm>
        </p:spPr>
        <p:txBody>
          <a:bodyPr>
            <a:normAutofit fontScale="85000" lnSpcReduction="20000"/>
          </a:bodyPr>
          <a:lstStyle/>
          <a:p>
            <a:r>
              <a:rPr lang="en-US" dirty="0" smtClean="0"/>
              <a:t>Supply and demand factors that impact diesel prices include –</a:t>
            </a:r>
          </a:p>
          <a:p>
            <a:endParaRPr lang="en-US" dirty="0" smtClean="0"/>
          </a:p>
          <a:p>
            <a:pPr lvl="1"/>
            <a:r>
              <a:rPr lang="en-US" dirty="0" smtClean="0"/>
              <a:t>Geopolitical risks with Iran and North Korea.</a:t>
            </a:r>
          </a:p>
          <a:p>
            <a:pPr lvl="1"/>
            <a:r>
              <a:rPr lang="en-US" dirty="0" smtClean="0"/>
              <a:t>Lower economic expectations from China</a:t>
            </a:r>
          </a:p>
          <a:p>
            <a:pPr lvl="1"/>
            <a:r>
              <a:rPr lang="en-US" dirty="0" smtClean="0"/>
              <a:t>Euro zone recession</a:t>
            </a:r>
          </a:p>
          <a:p>
            <a:pPr lvl="1"/>
            <a:r>
              <a:rPr lang="en-US" dirty="0" smtClean="0"/>
              <a:t>Weaker than expected US economic growth</a:t>
            </a:r>
          </a:p>
          <a:p>
            <a:pPr lvl="1"/>
            <a:endParaRPr lang="en-US" dirty="0" smtClean="0"/>
          </a:p>
          <a:p>
            <a:r>
              <a:rPr lang="en-US" dirty="0" smtClean="0"/>
              <a:t>Some price decline is expected later in 2013</a:t>
            </a:r>
            <a:br>
              <a:rPr lang="en-US" dirty="0" smtClean="0"/>
            </a:br>
            <a:endParaRPr lang="en-US" dirty="0" smtClean="0"/>
          </a:p>
          <a:p>
            <a:r>
              <a:rPr lang="en-US" dirty="0" smtClean="0"/>
              <a:t>Continue practice of rolling futures contracts.</a:t>
            </a:r>
          </a:p>
          <a:p>
            <a:endParaRPr lang="en-US" dirty="0" smtClean="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42" name="Rectangle 2"/>
          <p:cNvSpPr>
            <a:spLocks noGrp="1" noChangeArrowheads="1"/>
          </p:cNvSpPr>
          <p:nvPr>
            <p:ph type="ctrTitle"/>
          </p:nvPr>
        </p:nvSpPr>
        <p:spPr>
          <a:xfrm>
            <a:off x="4572000" y="2438400"/>
            <a:ext cx="5029200" cy="1981200"/>
          </a:xfrm>
        </p:spPr>
        <p:txBody>
          <a:bodyPr>
            <a:normAutofit/>
          </a:bodyPr>
          <a:lstStyle/>
          <a:p>
            <a:pPr algn="ctr"/>
            <a:r>
              <a:rPr lang="en-US" dirty="0" smtClean="0">
                <a:solidFill>
                  <a:schemeClr val="tx1"/>
                </a:solidFill>
              </a:rPr>
              <a:t>QUESTIONS?</a:t>
            </a:r>
            <a:endParaRPr lang="en-US" dirty="0">
              <a:solidFill>
                <a:schemeClr val="tx1"/>
              </a:solidFill>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4"/>
          <p:cNvSpPr>
            <a:spLocks noGrp="1" noRot="1" noChangeArrowheads="1"/>
          </p:cNvSpPr>
          <p:nvPr>
            <p:ph type="title"/>
          </p:nvPr>
        </p:nvSpPr>
        <p:spPr>
          <a:xfrm>
            <a:off x="2240280" y="274638"/>
            <a:ext cx="7360920" cy="1143000"/>
          </a:xfrm>
        </p:spPr>
        <p:txBody>
          <a:bodyPr>
            <a:normAutofit fontScale="90000"/>
          </a:bodyPr>
          <a:lstStyle/>
          <a:p>
            <a:r>
              <a:rPr lang="en-US" dirty="0" smtClean="0"/>
              <a:t>Gross Domestic Product</a:t>
            </a:r>
            <a:endParaRPr lang="en-US" dirty="0"/>
          </a:p>
        </p:txBody>
      </p:sp>
      <p:sp>
        <p:nvSpPr>
          <p:cNvPr id="4" name="TextBox 3"/>
          <p:cNvSpPr txBox="1"/>
          <p:nvPr/>
        </p:nvSpPr>
        <p:spPr>
          <a:xfrm>
            <a:off x="1828800" y="6581001"/>
            <a:ext cx="3810000" cy="276999"/>
          </a:xfrm>
          <a:prstGeom prst="rect">
            <a:avLst/>
          </a:prstGeom>
          <a:noFill/>
        </p:spPr>
        <p:txBody>
          <a:bodyPr wrap="square" rtlCol="0">
            <a:spAutoFit/>
          </a:bodyPr>
          <a:lstStyle/>
          <a:p>
            <a:r>
              <a:rPr lang="en-US" sz="1200" i="1" dirty="0" smtClean="0"/>
              <a:t>Source: US Bureau of Economic Analysis</a:t>
            </a:r>
            <a:endParaRPr lang="en-US" sz="1200" i="1" dirty="0"/>
          </a:p>
        </p:txBody>
      </p:sp>
      <p:pic>
        <p:nvPicPr>
          <p:cNvPr id="8" name="Content Placeholder 7" descr="US GDP.gif"/>
          <p:cNvPicPr>
            <a:picLocks noGrp="1" noChangeAspect="1"/>
          </p:cNvPicPr>
          <p:nvPr>
            <p:ph sz="half" idx="2"/>
          </p:nvPr>
        </p:nvPicPr>
        <p:blipFill>
          <a:blip r:embed="rId3" cstate="print"/>
          <a:stretch>
            <a:fillRect/>
          </a:stretch>
        </p:blipFill>
        <p:spPr>
          <a:xfrm>
            <a:off x="1981200" y="1524000"/>
            <a:ext cx="7620000" cy="5105400"/>
          </a:xfrm>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0280" y="274638"/>
            <a:ext cx="7360920" cy="1143000"/>
          </a:xfrm>
        </p:spPr>
        <p:txBody>
          <a:bodyPr>
            <a:noAutofit/>
          </a:bodyPr>
          <a:lstStyle/>
          <a:p>
            <a:pPr algn="ctr"/>
            <a:r>
              <a:rPr lang="en-US" dirty="0" smtClean="0"/>
              <a:t>US Equity Market and Housing Recovery</a:t>
            </a:r>
            <a:endParaRPr lang="en-US" sz="2400" dirty="0" smtClean="0"/>
          </a:p>
        </p:txBody>
      </p:sp>
      <p:pic>
        <p:nvPicPr>
          <p:cNvPr id="6" name="Content Placeholder 5" descr="Equity Market and Housing Recovery.png"/>
          <p:cNvPicPr>
            <a:picLocks noGrp="1" noChangeAspect="1"/>
          </p:cNvPicPr>
          <p:nvPr>
            <p:ph sz="half" idx="2"/>
          </p:nvPr>
        </p:nvPicPr>
        <p:blipFill>
          <a:blip r:embed="rId2" cstate="print"/>
          <a:srcRect b="33846"/>
          <a:stretch>
            <a:fillRect/>
          </a:stretch>
        </p:blipFill>
        <p:spPr>
          <a:xfrm>
            <a:off x="2133600" y="1524000"/>
            <a:ext cx="7315200" cy="5181600"/>
          </a:xfrm>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duotone>
              <a:schemeClr val="bg2">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05000" y="274638"/>
            <a:ext cx="7543800" cy="1143000"/>
          </a:xfrm>
        </p:spPr>
        <p:txBody>
          <a:bodyPr>
            <a:noAutofit/>
          </a:bodyPr>
          <a:lstStyle/>
          <a:p>
            <a:pPr algn="ctr"/>
            <a:r>
              <a:rPr lang="en-US" dirty="0" smtClean="0"/>
              <a:t>Inflation Expectations</a:t>
            </a:r>
            <a:br>
              <a:rPr lang="en-US" dirty="0" smtClean="0"/>
            </a:br>
            <a:endParaRPr lang="en-US" sz="2400" dirty="0" smtClean="0"/>
          </a:p>
        </p:txBody>
      </p:sp>
      <p:pic>
        <p:nvPicPr>
          <p:cNvPr id="4" name="Content Placeholder 3" descr="S&amp;P 500 Vs. 10-Year TIPS Inflation Breakeven Rates.bmp"/>
          <p:cNvPicPr>
            <a:picLocks noGrp="1" noChangeAspect="1"/>
          </p:cNvPicPr>
          <p:nvPr>
            <p:ph idx="1"/>
          </p:nvPr>
        </p:nvPicPr>
        <p:blipFill>
          <a:blip r:embed="rId3" cstate="print"/>
          <a:stretch>
            <a:fillRect/>
          </a:stretch>
        </p:blipFill>
        <p:spPr>
          <a:xfrm>
            <a:off x="1981200" y="1524000"/>
            <a:ext cx="7620000" cy="4800600"/>
          </a:xfrm>
        </p:spPr>
      </p:pic>
      <p:sp>
        <p:nvSpPr>
          <p:cNvPr id="6" name="TextBox 5"/>
          <p:cNvSpPr txBox="1"/>
          <p:nvPr/>
        </p:nvSpPr>
        <p:spPr>
          <a:xfrm>
            <a:off x="2133600" y="6400800"/>
            <a:ext cx="3581400" cy="276999"/>
          </a:xfrm>
          <a:prstGeom prst="rect">
            <a:avLst/>
          </a:prstGeom>
          <a:noFill/>
        </p:spPr>
        <p:txBody>
          <a:bodyPr wrap="square" rtlCol="0">
            <a:spAutoFit/>
          </a:bodyPr>
          <a:lstStyle/>
          <a:p>
            <a:pPr algn="l"/>
            <a:r>
              <a:rPr lang="en-US" sz="1200" i="1" dirty="0" smtClean="0">
                <a:latin typeface="Arial" pitchFamily="34" charset="0"/>
              </a:rPr>
              <a:t>Source:  </a:t>
            </a:r>
            <a:r>
              <a:rPr lang="en-US" sz="1200" i="1" dirty="0" err="1" smtClean="0">
                <a:latin typeface="Arial" pitchFamily="34" charset="0"/>
              </a:rPr>
              <a:t>Bianco</a:t>
            </a:r>
            <a:r>
              <a:rPr lang="en-US" sz="1200" i="1" dirty="0" smtClean="0">
                <a:latin typeface="Arial" pitchFamily="34" charset="0"/>
              </a:rPr>
              <a:t> Research</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rgbClr val="E8E0DD"/>
        </a:solidFill>
        <a:effectLst/>
      </p:bgPr>
    </p:bg>
    <p:spTree>
      <p:nvGrpSpPr>
        <p:cNvPr id="1" name=""/>
        <p:cNvGrpSpPr/>
        <p:nvPr/>
      </p:nvGrpSpPr>
      <p:grpSpPr>
        <a:xfrm>
          <a:off x="0" y="0"/>
          <a:ext cx="0" cy="0"/>
          <a:chOff x="0" y="0"/>
          <a:chExt cx="0" cy="0"/>
        </a:xfrm>
      </p:grpSpPr>
      <p:sp>
        <p:nvSpPr>
          <p:cNvPr id="36868" name="Rectangle 4"/>
          <p:cNvSpPr>
            <a:spLocks noGrp="1" noRot="1" noChangeArrowheads="1"/>
          </p:cNvSpPr>
          <p:nvPr>
            <p:ph type="title"/>
          </p:nvPr>
        </p:nvSpPr>
        <p:spPr>
          <a:xfrm>
            <a:off x="381000" y="228600"/>
            <a:ext cx="8892540" cy="1143000"/>
          </a:xfrm>
        </p:spPr>
        <p:txBody>
          <a:bodyPr>
            <a:normAutofit fontScale="90000"/>
          </a:bodyPr>
          <a:lstStyle/>
          <a:p>
            <a:pPr algn="ctr"/>
            <a:r>
              <a:rPr lang="en-US" dirty="0" smtClean="0"/>
              <a:t>Total Return, ST Port</a:t>
            </a:r>
            <a:br>
              <a:rPr lang="en-US" dirty="0" smtClean="0"/>
            </a:br>
            <a:r>
              <a:rPr lang="en-US" sz="3100" dirty="0" smtClean="0"/>
              <a:t>1Q13</a:t>
            </a:r>
            <a:endParaRPr lang="en-US" sz="3100" dirty="0"/>
          </a:p>
        </p:txBody>
      </p:sp>
      <p:sp>
        <p:nvSpPr>
          <p:cNvPr id="4" name="Content Placeholder 3"/>
          <p:cNvSpPr>
            <a:spLocks noGrp="1"/>
          </p:cNvSpPr>
          <p:nvPr>
            <p:ph sz="half" idx="2"/>
          </p:nvPr>
        </p:nvSpPr>
        <p:spPr>
          <a:xfrm>
            <a:off x="6629400" y="1600200"/>
            <a:ext cx="2971800" cy="4724400"/>
          </a:xfrm>
        </p:spPr>
        <p:txBody>
          <a:bodyPr>
            <a:normAutofit/>
          </a:bodyPr>
          <a:lstStyle/>
          <a:p>
            <a:pPr>
              <a:buNone/>
            </a:pPr>
            <a:endParaRPr lang="en-US" dirty="0" smtClean="0"/>
          </a:p>
          <a:p>
            <a:r>
              <a:rPr lang="en-US" dirty="0" smtClean="0"/>
              <a:t>+6 bps above Index</a:t>
            </a:r>
            <a:r>
              <a:rPr lang="en-US" sz="2000" dirty="0" smtClean="0"/>
              <a:t> (24 bps if annualized)</a:t>
            </a:r>
            <a:r>
              <a:rPr lang="en-US" dirty="0" smtClean="0"/>
              <a:t> </a:t>
            </a:r>
          </a:p>
          <a:p>
            <a:endParaRPr lang="en-US" dirty="0" smtClean="0"/>
          </a:p>
          <a:p>
            <a:r>
              <a:rPr lang="en-US" dirty="0" smtClean="0"/>
              <a:t>+30 bps/year </a:t>
            </a:r>
            <a:r>
              <a:rPr lang="en-US" dirty="0" err="1" smtClean="0"/>
              <a:t>ave</a:t>
            </a:r>
            <a:r>
              <a:rPr lang="en-US" dirty="0" smtClean="0"/>
              <a:t>. over index for last 14.25 yrs</a:t>
            </a:r>
          </a:p>
        </p:txBody>
      </p:sp>
      <p:sp>
        <p:nvSpPr>
          <p:cNvPr id="6" name="TextBox 5"/>
          <p:cNvSpPr txBox="1"/>
          <p:nvPr/>
        </p:nvSpPr>
        <p:spPr>
          <a:xfrm>
            <a:off x="0" y="6581001"/>
            <a:ext cx="3505200" cy="276999"/>
          </a:xfrm>
          <a:prstGeom prst="rect">
            <a:avLst/>
          </a:prstGeom>
          <a:noFill/>
        </p:spPr>
        <p:txBody>
          <a:bodyPr wrap="square" rtlCol="0">
            <a:spAutoFit/>
          </a:bodyPr>
          <a:lstStyle/>
          <a:p>
            <a:r>
              <a:rPr lang="en-US" sz="1200" i="1" dirty="0" smtClean="0">
                <a:latin typeface="Arial" pitchFamily="34" charset="0"/>
              </a:rPr>
              <a:t>Source: Metropolitan Council, Crane Data.</a:t>
            </a:r>
            <a:endParaRPr lang="en-US" sz="1200" i="1" dirty="0">
              <a:latin typeface="Arial" pitchFamily="34" charset="0"/>
            </a:endParaRPr>
          </a:p>
        </p:txBody>
      </p:sp>
      <p:graphicFrame>
        <p:nvGraphicFramePr>
          <p:cNvPr id="8" name="Content Placeholder 7"/>
          <p:cNvGraphicFramePr>
            <a:graphicFrameLocks noGrp="1"/>
          </p:cNvGraphicFramePr>
          <p:nvPr>
            <p:ph sz="half" idx="1"/>
          </p:nvPr>
        </p:nvGraphicFramePr>
        <p:xfrm>
          <a:off x="381000" y="1676400"/>
          <a:ext cx="6477000" cy="4876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1058" name="Rectangle 2"/>
          <p:cNvSpPr>
            <a:spLocks noGrp="1" noRot="1" noChangeArrowheads="1"/>
          </p:cNvSpPr>
          <p:nvPr>
            <p:ph type="title"/>
          </p:nvPr>
        </p:nvSpPr>
        <p:spPr/>
        <p:txBody>
          <a:bodyPr/>
          <a:lstStyle/>
          <a:p>
            <a:pPr algn="ctr"/>
            <a:r>
              <a:rPr lang="en-US" dirty="0"/>
              <a:t>Short Term Yields</a:t>
            </a:r>
          </a:p>
        </p:txBody>
      </p:sp>
      <p:graphicFrame>
        <p:nvGraphicFramePr>
          <p:cNvPr id="301227" name="Group 171"/>
          <p:cNvGraphicFramePr>
            <a:graphicFrameLocks noGrp="1"/>
          </p:cNvGraphicFramePr>
          <p:nvPr>
            <p:ph idx="1"/>
          </p:nvPr>
        </p:nvGraphicFramePr>
        <p:xfrm>
          <a:off x="2133600" y="1600200"/>
          <a:ext cx="7315200" cy="4086225"/>
        </p:xfrm>
        <a:graphic>
          <a:graphicData uri="http://schemas.openxmlformats.org/drawingml/2006/table">
            <a:tbl>
              <a:tblPr/>
              <a:tblGrid>
                <a:gridCol w="3996906"/>
                <a:gridCol w="1692216"/>
                <a:gridCol w="1626078"/>
              </a:tblGrid>
              <a:tr h="784225">
                <a:tc>
                  <a:txBody>
                    <a:bodyPr/>
                    <a:lstStyle/>
                    <a:p>
                      <a:pPr marL="0" marR="0" lvl="0" indent="0" algn="l" defTabSz="914400" rtl="0" eaLnBrk="1" fontAlgn="base" latinLnBrk="0" hangingPunct="1">
                        <a:lnSpc>
                          <a:spcPct val="100000"/>
                        </a:lnSpc>
                        <a:spcBef>
                          <a:spcPct val="50000"/>
                        </a:spcBef>
                        <a:spcAft>
                          <a:spcPct val="0"/>
                        </a:spcAft>
                        <a:buClr>
                          <a:srgbClr val="006600"/>
                        </a:buClr>
                        <a:buSzPct val="80000"/>
                        <a:buFont typeface="Arial" charset="0"/>
                        <a:buNone/>
                        <a:tabLst/>
                      </a:pPr>
                      <a:r>
                        <a:rPr kumimoji="0" lang="en-US" sz="2400" b="0" i="0" u="none" strike="noStrike" cap="none" normalizeH="0" baseline="0" dirty="0" smtClean="0">
                          <a:ln>
                            <a:noFill/>
                          </a:ln>
                          <a:solidFill>
                            <a:srgbClr val="000000"/>
                          </a:solidFill>
                          <a:effectLst/>
                          <a:latin typeface="Arial" charset="0"/>
                        </a:rPr>
                        <a:t>Rates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
                          <a:srgbClr val="006600"/>
                        </a:buClr>
                        <a:buSzPct val="80000"/>
                        <a:buFont typeface="Arial" charset="0"/>
                        <a:buNone/>
                        <a:tabLst/>
                      </a:pPr>
                      <a:r>
                        <a:rPr kumimoji="0" lang="en-US" sz="2400" b="0" i="0" u="sng" strike="noStrike" cap="none" normalizeH="0" baseline="0" dirty="0" smtClean="0">
                          <a:ln>
                            <a:noFill/>
                          </a:ln>
                          <a:solidFill>
                            <a:srgbClr val="000000"/>
                          </a:solidFill>
                          <a:effectLst/>
                          <a:latin typeface="Arial" charset="0"/>
                        </a:rPr>
                        <a:t>03-31-13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
                          <a:srgbClr val="006600"/>
                        </a:buClr>
                        <a:buSzPct val="80000"/>
                        <a:buFont typeface="Arial" charset="0"/>
                        <a:buNone/>
                        <a:tabLst/>
                      </a:pPr>
                      <a:r>
                        <a:rPr kumimoji="0" lang="en-US" sz="2400" b="0" i="0" u="sng" strike="noStrike" cap="none" normalizeH="0" baseline="0" dirty="0" smtClean="0">
                          <a:ln>
                            <a:noFill/>
                          </a:ln>
                          <a:solidFill>
                            <a:srgbClr val="000000"/>
                          </a:solidFill>
                          <a:effectLst/>
                          <a:latin typeface="Arial" charset="0"/>
                        </a:rPr>
                        <a:t>05-17-13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9775">
                <a:tc>
                  <a:txBody>
                    <a:bodyPr/>
                    <a:lstStyle/>
                    <a:p>
                      <a:pPr marL="0" marR="0" lvl="0" indent="0" algn="l" defTabSz="914400" rtl="0" eaLnBrk="1" fontAlgn="base" latinLnBrk="0" hangingPunct="1">
                        <a:lnSpc>
                          <a:spcPct val="100000"/>
                        </a:lnSpc>
                        <a:spcBef>
                          <a:spcPct val="50000"/>
                        </a:spcBef>
                        <a:spcAft>
                          <a:spcPct val="0"/>
                        </a:spcAft>
                        <a:buClr>
                          <a:srgbClr val="006600"/>
                        </a:buClr>
                        <a:buSzPct val="80000"/>
                        <a:buFont typeface="Arial" charset="0"/>
                        <a:buNone/>
                        <a:tabLst/>
                      </a:pPr>
                      <a:r>
                        <a:rPr kumimoji="0" lang="en-US" sz="2400" b="0" i="0" u="none" strike="noStrike" cap="none" normalizeH="0" baseline="0" dirty="0" smtClean="0">
                          <a:ln>
                            <a:noFill/>
                          </a:ln>
                          <a:solidFill>
                            <a:srgbClr val="000000"/>
                          </a:solidFill>
                          <a:effectLst/>
                          <a:latin typeface="Arial" charset="0"/>
                        </a:rPr>
                        <a:t>30-Day Commercial Paper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
                          <a:srgbClr val="006600"/>
                        </a:buClr>
                        <a:buSzPct val="80000"/>
                        <a:buFont typeface="Arial" charset="0"/>
                        <a:buNone/>
                        <a:tabLst/>
                      </a:pPr>
                      <a:r>
                        <a:rPr kumimoji="0" lang="en-US" sz="2400" b="0" i="0" u="none" strike="noStrike" cap="none" normalizeH="0" baseline="0" dirty="0" smtClean="0">
                          <a:ln>
                            <a:noFill/>
                          </a:ln>
                          <a:solidFill>
                            <a:srgbClr val="000000"/>
                          </a:solidFill>
                          <a:effectLst/>
                          <a:latin typeface="Arial" charset="0"/>
                        </a:rPr>
                        <a:t>0.10%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
                          <a:srgbClr val="006600"/>
                        </a:buClr>
                        <a:buSzPct val="80000"/>
                        <a:buFont typeface="Arial" charset="0"/>
                        <a:buNone/>
                        <a:tabLst/>
                      </a:pPr>
                      <a:r>
                        <a:rPr kumimoji="0" lang="en-US" sz="2400" b="0" i="0" u="none" strike="noStrike" cap="none" normalizeH="0" baseline="0" dirty="0" smtClean="0">
                          <a:ln>
                            <a:noFill/>
                          </a:ln>
                          <a:solidFill>
                            <a:srgbClr val="000000"/>
                          </a:solidFill>
                          <a:effectLst/>
                          <a:latin typeface="Arial" charset="0"/>
                        </a:rPr>
                        <a:t>0.09%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9775">
                <a:tc>
                  <a:txBody>
                    <a:bodyPr/>
                    <a:lstStyle/>
                    <a:p>
                      <a:pPr marL="0" marR="0" lvl="0" indent="0" algn="l" defTabSz="914400" rtl="0" eaLnBrk="1" fontAlgn="base" latinLnBrk="0" hangingPunct="1">
                        <a:lnSpc>
                          <a:spcPct val="100000"/>
                        </a:lnSpc>
                        <a:spcBef>
                          <a:spcPct val="50000"/>
                        </a:spcBef>
                        <a:spcAft>
                          <a:spcPct val="0"/>
                        </a:spcAft>
                        <a:buClr>
                          <a:srgbClr val="006600"/>
                        </a:buClr>
                        <a:buSzPct val="80000"/>
                        <a:buFont typeface="Arial" charset="0"/>
                        <a:buNone/>
                        <a:tabLst/>
                      </a:pPr>
                      <a:r>
                        <a:rPr kumimoji="0" lang="en-US" sz="2400" b="0" i="0" u="none" strike="noStrike" cap="none" normalizeH="0" baseline="0" dirty="0" smtClean="0">
                          <a:ln>
                            <a:noFill/>
                          </a:ln>
                          <a:solidFill>
                            <a:srgbClr val="000000"/>
                          </a:solidFill>
                          <a:effectLst/>
                          <a:latin typeface="Arial" charset="0"/>
                        </a:rPr>
                        <a:t>Federated Prime Fund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
                          <a:srgbClr val="006600"/>
                        </a:buClr>
                        <a:buSzPct val="80000"/>
                        <a:buFont typeface="Arial" charset="0"/>
                        <a:buNone/>
                        <a:tabLst/>
                      </a:pPr>
                      <a:r>
                        <a:rPr kumimoji="0" lang="en-US" sz="2400" b="0" i="0" u="none" strike="noStrike" cap="none" normalizeH="0" baseline="0" dirty="0" smtClean="0">
                          <a:ln>
                            <a:noFill/>
                          </a:ln>
                          <a:solidFill>
                            <a:srgbClr val="000000"/>
                          </a:solidFill>
                          <a:effectLst/>
                          <a:latin typeface="Arial" charset="0"/>
                        </a:rPr>
                        <a:t>0.09%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
                          <a:srgbClr val="006600"/>
                        </a:buClr>
                        <a:buSzPct val="80000"/>
                        <a:buFont typeface="Arial" charset="0"/>
                        <a:buNone/>
                        <a:tabLst/>
                      </a:pPr>
                      <a:r>
                        <a:rPr kumimoji="0" lang="en-US" sz="2400" b="0" i="0" u="none" strike="noStrike" cap="none" normalizeH="0" baseline="0" dirty="0" smtClean="0">
                          <a:ln>
                            <a:noFill/>
                          </a:ln>
                          <a:solidFill>
                            <a:srgbClr val="000000"/>
                          </a:solidFill>
                          <a:effectLst/>
                          <a:latin typeface="Arial" charset="0"/>
                        </a:rPr>
                        <a:t>0.07%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0275">
                <a:tc>
                  <a:txBody>
                    <a:bodyPr/>
                    <a:lstStyle/>
                    <a:p>
                      <a:pPr marL="0" marR="0" lvl="0" indent="0" algn="l" defTabSz="914400" rtl="0" eaLnBrk="1" fontAlgn="base" latinLnBrk="0" hangingPunct="1">
                        <a:lnSpc>
                          <a:spcPct val="100000"/>
                        </a:lnSpc>
                        <a:spcBef>
                          <a:spcPct val="50000"/>
                        </a:spcBef>
                        <a:spcAft>
                          <a:spcPct val="0"/>
                        </a:spcAft>
                        <a:buClr>
                          <a:srgbClr val="006600"/>
                        </a:buClr>
                        <a:buSzPct val="80000"/>
                        <a:buFont typeface="Arial" charset="0"/>
                        <a:buNone/>
                        <a:tabLst/>
                      </a:pPr>
                      <a:r>
                        <a:rPr kumimoji="0" lang="en-US" sz="2400" b="0" i="0" u="none" strike="noStrike" cap="none" normalizeH="0" baseline="0" dirty="0" smtClean="0">
                          <a:ln>
                            <a:noFill/>
                          </a:ln>
                          <a:solidFill>
                            <a:srgbClr val="000000"/>
                          </a:solidFill>
                          <a:effectLst/>
                          <a:latin typeface="Arial" charset="0"/>
                        </a:rPr>
                        <a:t>Goldman Sachs </a:t>
                      </a:r>
                      <a:br>
                        <a:rPr kumimoji="0" lang="en-US" sz="2400" b="0" i="0" u="none" strike="noStrike" cap="none" normalizeH="0" baseline="0" dirty="0" smtClean="0">
                          <a:ln>
                            <a:noFill/>
                          </a:ln>
                          <a:solidFill>
                            <a:srgbClr val="000000"/>
                          </a:solidFill>
                          <a:effectLst/>
                          <a:latin typeface="Arial" charset="0"/>
                        </a:rPr>
                      </a:br>
                      <a:r>
                        <a:rPr kumimoji="0" lang="en-US" sz="2400" b="0" i="0" u="none" strike="noStrike" cap="none" normalizeH="0" baseline="0" dirty="0" smtClean="0">
                          <a:ln>
                            <a:noFill/>
                          </a:ln>
                          <a:solidFill>
                            <a:srgbClr val="000000"/>
                          </a:solidFill>
                          <a:effectLst/>
                          <a:latin typeface="Arial" charset="0"/>
                        </a:rPr>
                        <a:t>Prime Fund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
                          <a:srgbClr val="006600"/>
                        </a:buClr>
                        <a:buSzPct val="80000"/>
                        <a:buFont typeface="Arial" charset="0"/>
                        <a:buNone/>
                        <a:tabLst/>
                      </a:pPr>
                      <a:r>
                        <a:rPr kumimoji="0" lang="en-US" sz="2400" b="0" i="0" u="none" strike="noStrike" cap="none" normalizeH="0" baseline="0" dirty="0" smtClean="0">
                          <a:ln>
                            <a:noFill/>
                          </a:ln>
                          <a:solidFill>
                            <a:srgbClr val="000000"/>
                          </a:solidFill>
                          <a:effectLst/>
                          <a:latin typeface="Arial" charset="0"/>
                        </a:rPr>
                        <a:t>0.08 %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
                          <a:srgbClr val="006600"/>
                        </a:buClr>
                        <a:buSzPct val="80000"/>
                        <a:buFont typeface="Arial" charset="0"/>
                        <a:buNone/>
                        <a:tabLst/>
                      </a:pPr>
                      <a:r>
                        <a:rPr kumimoji="0" lang="en-US" sz="2400" b="0" i="0" u="none" strike="noStrike" cap="none" normalizeH="0" baseline="0" dirty="0" smtClean="0">
                          <a:ln>
                            <a:noFill/>
                          </a:ln>
                          <a:solidFill>
                            <a:srgbClr val="000000"/>
                          </a:solidFill>
                          <a:effectLst/>
                          <a:latin typeface="Arial" charset="0"/>
                        </a:rPr>
                        <a:t>0.06%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2175">
                <a:tc>
                  <a:txBody>
                    <a:bodyPr/>
                    <a:lstStyle/>
                    <a:p>
                      <a:pPr marL="0" marR="0" lvl="0" indent="0" algn="l" defTabSz="914400" rtl="0" eaLnBrk="1" fontAlgn="base" latinLnBrk="0" hangingPunct="1">
                        <a:lnSpc>
                          <a:spcPct val="100000"/>
                        </a:lnSpc>
                        <a:spcBef>
                          <a:spcPct val="50000"/>
                        </a:spcBef>
                        <a:spcAft>
                          <a:spcPct val="0"/>
                        </a:spcAft>
                        <a:buClr>
                          <a:srgbClr val="006600"/>
                        </a:buClr>
                        <a:buSzPct val="80000"/>
                        <a:buFont typeface="Arial" charset="0"/>
                        <a:buNone/>
                        <a:tabLst/>
                      </a:pPr>
                      <a:r>
                        <a:rPr kumimoji="0" lang="en-US" sz="2400" b="0" i="0" u="none" strike="noStrike" cap="none" normalizeH="0" baseline="0" dirty="0" smtClean="0">
                          <a:ln>
                            <a:noFill/>
                          </a:ln>
                          <a:solidFill>
                            <a:srgbClr val="000000"/>
                          </a:solidFill>
                          <a:effectLst/>
                          <a:latin typeface="Arial" charset="0"/>
                        </a:rPr>
                        <a:t>US Bank ECR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
                          <a:srgbClr val="006600"/>
                        </a:buClr>
                        <a:buSzPct val="80000"/>
                        <a:buFont typeface="Arial" charset="0"/>
                        <a:buNone/>
                        <a:tabLst/>
                      </a:pPr>
                      <a:r>
                        <a:rPr kumimoji="0" lang="en-US" sz="2400" b="0" i="0" u="none" strike="noStrike" cap="none" normalizeH="0" baseline="0" dirty="0" smtClean="0">
                          <a:ln>
                            <a:noFill/>
                          </a:ln>
                          <a:solidFill>
                            <a:srgbClr val="000000"/>
                          </a:solidFill>
                          <a:effectLst/>
                          <a:latin typeface="Arial" charset="0"/>
                        </a:rPr>
                        <a:t>0.22% </a:t>
                      </a:r>
                      <a:br>
                        <a:rPr kumimoji="0" lang="en-US" sz="2400" b="0" i="0" u="none" strike="noStrike" cap="none" normalizeH="0" baseline="0" dirty="0" smtClean="0">
                          <a:ln>
                            <a:noFill/>
                          </a:ln>
                          <a:solidFill>
                            <a:srgbClr val="000000"/>
                          </a:solidFill>
                          <a:effectLst/>
                          <a:latin typeface="Arial" charset="0"/>
                        </a:rPr>
                      </a:br>
                      <a:endParaRPr kumimoji="0" lang="en-US" sz="2400" b="0" i="0" u="none" strike="noStrike" cap="none" normalizeH="0" baseline="0" dirty="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
                          <a:srgbClr val="006600"/>
                        </a:buClr>
                        <a:buSzPct val="80000"/>
                        <a:buFont typeface="Arial" charset="0"/>
                        <a:buNone/>
                        <a:tabLst/>
                      </a:pPr>
                      <a:r>
                        <a:rPr kumimoji="0" lang="en-US" sz="2400" b="0" i="0" u="none" strike="noStrike" cap="none" normalizeH="0" baseline="0" dirty="0" smtClean="0">
                          <a:ln>
                            <a:noFill/>
                          </a:ln>
                          <a:solidFill>
                            <a:srgbClr val="000000"/>
                          </a:solidFill>
                          <a:effectLst/>
                          <a:latin typeface="Arial" charset="0"/>
                        </a:rPr>
                        <a:t>0.22%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TextBox 3"/>
          <p:cNvSpPr txBox="1"/>
          <p:nvPr/>
        </p:nvSpPr>
        <p:spPr>
          <a:xfrm>
            <a:off x="1905000" y="6248400"/>
            <a:ext cx="4648200" cy="276999"/>
          </a:xfrm>
          <a:prstGeom prst="rect">
            <a:avLst/>
          </a:prstGeom>
          <a:noFill/>
        </p:spPr>
        <p:txBody>
          <a:bodyPr wrap="square" rtlCol="0">
            <a:spAutoFit/>
          </a:bodyPr>
          <a:lstStyle/>
          <a:p>
            <a:r>
              <a:rPr lang="en-US" sz="1200" i="1" dirty="0" smtClean="0"/>
              <a:t>Source:  Metropolitan Council, Goldman Sachs MMF Portal</a:t>
            </a:r>
            <a:endParaRPr lang="en-US" sz="1200" i="1"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Expectations: ST Port</a:t>
            </a:r>
            <a:endParaRPr lang="en-US" dirty="0"/>
          </a:p>
        </p:txBody>
      </p:sp>
      <p:sp>
        <p:nvSpPr>
          <p:cNvPr id="3" name="Content Placeholder 2"/>
          <p:cNvSpPr>
            <a:spLocks noGrp="1"/>
          </p:cNvSpPr>
          <p:nvPr>
            <p:ph idx="1"/>
          </p:nvPr>
        </p:nvSpPr>
        <p:spPr>
          <a:xfrm>
            <a:off x="2286000" y="1600200"/>
            <a:ext cx="6880860" cy="4724399"/>
          </a:xfrm>
        </p:spPr>
        <p:txBody>
          <a:bodyPr>
            <a:normAutofit/>
          </a:bodyPr>
          <a:lstStyle/>
          <a:p>
            <a:r>
              <a:rPr lang="en-US" dirty="0" smtClean="0"/>
              <a:t>Short rates stay low until FRB reverses course. </a:t>
            </a:r>
          </a:p>
          <a:p>
            <a:r>
              <a:rPr lang="en-US" dirty="0" smtClean="0"/>
              <a:t>Search for alternative investments to replace Prime MMF asset class</a:t>
            </a:r>
          </a:p>
          <a:p>
            <a:r>
              <a:rPr lang="en-US" dirty="0" smtClean="0"/>
              <a:t>Continue to invest in short </a:t>
            </a:r>
            <a:r>
              <a:rPr lang="en-US" dirty="0" err="1" smtClean="0"/>
              <a:t>munis</a:t>
            </a:r>
            <a:r>
              <a:rPr lang="en-US" dirty="0" smtClean="0"/>
              <a:t>, commercial paper and Government MMFs.</a:t>
            </a:r>
            <a:br>
              <a:rPr lang="en-US" dirty="0" smtClean="0"/>
            </a:br>
            <a:endParaRPr lang="en-US" dirty="0" smtClean="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rgbClr val="E8E0DD"/>
        </a:solidFill>
        <a:effectLst/>
      </p:bgPr>
    </p:bg>
    <p:spTree>
      <p:nvGrpSpPr>
        <p:cNvPr id="1" name=""/>
        <p:cNvGrpSpPr/>
        <p:nvPr/>
      </p:nvGrpSpPr>
      <p:grpSpPr>
        <a:xfrm>
          <a:off x="0" y="0"/>
          <a:ext cx="0" cy="0"/>
          <a:chOff x="0" y="0"/>
          <a:chExt cx="0" cy="0"/>
        </a:xfrm>
      </p:grpSpPr>
      <p:sp>
        <p:nvSpPr>
          <p:cNvPr id="200706" name="Rectangle 2"/>
          <p:cNvSpPr>
            <a:spLocks noGrp="1" noRot="1" noChangeArrowheads="1"/>
          </p:cNvSpPr>
          <p:nvPr>
            <p:ph type="title"/>
          </p:nvPr>
        </p:nvSpPr>
        <p:spPr>
          <a:xfrm>
            <a:off x="685800" y="274638"/>
            <a:ext cx="8435340" cy="1143000"/>
          </a:xfrm>
        </p:spPr>
        <p:txBody>
          <a:bodyPr>
            <a:normAutofit fontScale="90000"/>
          </a:bodyPr>
          <a:lstStyle/>
          <a:p>
            <a:pPr algn="ctr"/>
            <a:r>
              <a:rPr lang="en-US" dirty="0"/>
              <a:t>Total Return, </a:t>
            </a:r>
            <a:r>
              <a:rPr lang="en-US" dirty="0" smtClean="0"/>
              <a:t>LT Port</a:t>
            </a:r>
            <a:br>
              <a:rPr lang="en-US" dirty="0" smtClean="0"/>
            </a:br>
            <a:r>
              <a:rPr lang="en-US" dirty="0" smtClean="0"/>
              <a:t> </a:t>
            </a:r>
            <a:r>
              <a:rPr lang="en-US" sz="3100" dirty="0" smtClean="0"/>
              <a:t>1Q13 </a:t>
            </a:r>
            <a:endParaRPr lang="en-US" sz="3100" dirty="0"/>
          </a:p>
        </p:txBody>
      </p:sp>
      <p:sp>
        <p:nvSpPr>
          <p:cNvPr id="5" name="Content Placeholder 4"/>
          <p:cNvSpPr>
            <a:spLocks noGrp="1"/>
          </p:cNvSpPr>
          <p:nvPr>
            <p:ph sz="half" idx="2"/>
          </p:nvPr>
        </p:nvSpPr>
        <p:spPr>
          <a:xfrm>
            <a:off x="6705600" y="1524000"/>
            <a:ext cx="2895600" cy="5334000"/>
          </a:xfrm>
        </p:spPr>
        <p:txBody>
          <a:bodyPr>
            <a:normAutofit/>
          </a:bodyPr>
          <a:lstStyle/>
          <a:p>
            <a:r>
              <a:rPr lang="en-US" dirty="0" smtClean="0"/>
              <a:t>+25 bps above index</a:t>
            </a:r>
          </a:p>
          <a:p>
            <a:endParaRPr lang="en-US" dirty="0" smtClean="0"/>
          </a:p>
          <a:p>
            <a:r>
              <a:rPr lang="en-US" dirty="0" smtClean="0"/>
              <a:t>+23 bps/yr </a:t>
            </a:r>
            <a:r>
              <a:rPr lang="en-US" dirty="0" err="1" smtClean="0"/>
              <a:t>ave</a:t>
            </a:r>
            <a:r>
              <a:rPr lang="en-US" dirty="0" smtClean="0"/>
              <a:t> over index for last 14.25 yrs</a:t>
            </a:r>
          </a:p>
          <a:p>
            <a:pPr lvl="1"/>
            <a:endParaRPr lang="en-US" dirty="0" smtClean="0"/>
          </a:p>
          <a:p>
            <a:endParaRPr lang="en-US" dirty="0" smtClean="0"/>
          </a:p>
          <a:p>
            <a:pPr>
              <a:buNone/>
            </a:pPr>
            <a:endParaRPr lang="en-US" dirty="0" smtClean="0"/>
          </a:p>
        </p:txBody>
      </p:sp>
      <p:sp>
        <p:nvSpPr>
          <p:cNvPr id="9" name="Rectangle 8"/>
          <p:cNvSpPr/>
          <p:nvPr/>
        </p:nvSpPr>
        <p:spPr>
          <a:xfrm>
            <a:off x="152400" y="6581001"/>
            <a:ext cx="2980303" cy="276999"/>
          </a:xfrm>
          <a:prstGeom prst="rect">
            <a:avLst/>
          </a:prstGeom>
        </p:spPr>
        <p:txBody>
          <a:bodyPr wrap="none">
            <a:spAutoFit/>
          </a:bodyPr>
          <a:lstStyle/>
          <a:p>
            <a:r>
              <a:rPr lang="en-US" sz="1200" i="1" dirty="0" smtClean="0">
                <a:latin typeface="Arial" pitchFamily="34" charset="0"/>
              </a:rPr>
              <a:t>Source: Metropolitan Council, Bloomberg</a:t>
            </a:r>
            <a:endParaRPr lang="en-US" sz="1200" i="1" dirty="0">
              <a:latin typeface="Arial" pitchFamily="34" charset="0"/>
            </a:endParaRPr>
          </a:p>
        </p:txBody>
      </p:sp>
      <p:graphicFrame>
        <p:nvGraphicFramePr>
          <p:cNvPr id="8" name="Content Placeholder 7"/>
          <p:cNvGraphicFramePr>
            <a:graphicFrameLocks noGrp="1"/>
          </p:cNvGraphicFramePr>
          <p:nvPr>
            <p:ph sz="half" idx="1"/>
          </p:nvPr>
        </p:nvGraphicFramePr>
        <p:xfrm>
          <a:off x="228600" y="1600200"/>
          <a:ext cx="6400800" cy="4953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0706" name="Rectangle 2"/>
          <p:cNvSpPr>
            <a:spLocks noGrp="1" noRot="1" noChangeArrowheads="1"/>
          </p:cNvSpPr>
          <p:nvPr>
            <p:ph type="title"/>
          </p:nvPr>
        </p:nvSpPr>
        <p:spPr/>
        <p:txBody>
          <a:bodyPr>
            <a:normAutofit/>
          </a:bodyPr>
          <a:lstStyle/>
          <a:p>
            <a:pPr algn="ctr"/>
            <a:r>
              <a:rPr lang="en-US" sz="3600" dirty="0" smtClean="0"/>
              <a:t>L-T Port Asset Allocation</a:t>
            </a:r>
            <a:br>
              <a:rPr lang="en-US" sz="3600" dirty="0" smtClean="0"/>
            </a:br>
            <a:r>
              <a:rPr lang="en-US" sz="2600" dirty="0" smtClean="0"/>
              <a:t>1Q13 vs. 4Q12</a:t>
            </a:r>
            <a:endParaRPr lang="en-US" sz="2600" dirty="0"/>
          </a:p>
        </p:txBody>
      </p:sp>
      <p:sp>
        <p:nvSpPr>
          <p:cNvPr id="5" name="Content Placeholder 4"/>
          <p:cNvSpPr>
            <a:spLocks noGrp="1"/>
          </p:cNvSpPr>
          <p:nvPr>
            <p:ph sz="half" idx="2"/>
          </p:nvPr>
        </p:nvSpPr>
        <p:spPr>
          <a:xfrm>
            <a:off x="1981200" y="1600200"/>
            <a:ext cx="3621167" cy="4953000"/>
          </a:xfrm>
        </p:spPr>
        <p:txBody>
          <a:bodyPr>
            <a:normAutofit/>
          </a:bodyPr>
          <a:lstStyle/>
          <a:p>
            <a:endParaRPr lang="en-US" dirty="0" smtClean="0"/>
          </a:p>
          <a:p>
            <a:pPr lvl="1"/>
            <a:endParaRPr lang="en-US" dirty="0" smtClean="0"/>
          </a:p>
          <a:p>
            <a:endParaRPr lang="en-US" dirty="0" smtClean="0"/>
          </a:p>
          <a:p>
            <a:pPr>
              <a:buNone/>
            </a:pPr>
            <a:endParaRPr lang="en-US" dirty="0" smtClean="0"/>
          </a:p>
        </p:txBody>
      </p:sp>
      <p:sp>
        <p:nvSpPr>
          <p:cNvPr id="9" name="Rectangle 8"/>
          <p:cNvSpPr/>
          <p:nvPr/>
        </p:nvSpPr>
        <p:spPr>
          <a:xfrm>
            <a:off x="565974" y="6581001"/>
            <a:ext cx="2153154" cy="276999"/>
          </a:xfrm>
          <a:prstGeom prst="rect">
            <a:avLst/>
          </a:prstGeom>
        </p:spPr>
        <p:txBody>
          <a:bodyPr wrap="none">
            <a:spAutoFit/>
          </a:bodyPr>
          <a:lstStyle/>
          <a:p>
            <a:r>
              <a:rPr lang="en-US" sz="1200" i="1" dirty="0" smtClean="0">
                <a:latin typeface="Arial" pitchFamily="34" charset="0"/>
              </a:rPr>
              <a:t>Source: Metropolitan Council</a:t>
            </a:r>
            <a:endParaRPr lang="en-US" sz="1200" i="1" dirty="0">
              <a:latin typeface="Arial" pitchFamily="34" charset="0"/>
            </a:endParaRPr>
          </a:p>
        </p:txBody>
      </p:sp>
      <p:graphicFrame>
        <p:nvGraphicFramePr>
          <p:cNvPr id="10" name="Content Placeholder 9"/>
          <p:cNvGraphicFramePr>
            <a:graphicFrameLocks noGrp="1"/>
          </p:cNvGraphicFramePr>
          <p:nvPr>
            <p:ph sz="quarter" idx="4"/>
          </p:nvPr>
        </p:nvGraphicFramePr>
        <p:xfrm>
          <a:off x="5867400" y="1524000"/>
          <a:ext cx="3581400" cy="5029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nvGraphicFramePr>
        <p:xfrm>
          <a:off x="1981200" y="1524000"/>
          <a:ext cx="3733800" cy="51054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investment template (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investment template (3)</Template>
  <TotalTime>17452</TotalTime>
  <Words>401</Words>
  <Application>Microsoft Office PowerPoint</Application>
  <PresentationFormat>Custom</PresentationFormat>
  <Paragraphs>134</Paragraphs>
  <Slides>19</Slides>
  <Notes>9</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investment template (3)</vt:lpstr>
      <vt:lpstr>Custom Design</vt:lpstr>
      <vt:lpstr>1Q13   Investment Results for the Management Committee, 05-22-13</vt:lpstr>
      <vt:lpstr>Gross Domestic Product</vt:lpstr>
      <vt:lpstr>US Equity Market and Housing Recovery</vt:lpstr>
      <vt:lpstr>Inflation Expectations </vt:lpstr>
      <vt:lpstr>Total Return, ST Port 1Q13</vt:lpstr>
      <vt:lpstr>Short Term Yields</vt:lpstr>
      <vt:lpstr>Expectations: ST Port</vt:lpstr>
      <vt:lpstr>Total Return, LT Port  1Q13 </vt:lpstr>
      <vt:lpstr>L-T Port Asset Allocation 1Q13 vs. 4Q12</vt:lpstr>
      <vt:lpstr>Future Economic Environment</vt:lpstr>
      <vt:lpstr>Investment Plans for Long-term Portfolio</vt:lpstr>
      <vt:lpstr>S&amp;P 500 Index </vt:lpstr>
      <vt:lpstr>OPEB 1Q13 Port Results </vt:lpstr>
      <vt:lpstr>Expectations: OPEB</vt:lpstr>
      <vt:lpstr>Heating Oil Forward Pricing Curve</vt:lpstr>
      <vt:lpstr>Monthly Hedged Ratios, Heating Oil Fut. Contracts</vt:lpstr>
      <vt:lpstr>Diesel Hedging-- Budget vs. Actual</vt:lpstr>
      <vt:lpstr>Expectations: HO (diesel)</vt:lpstr>
      <vt:lpstr>QUESTIONS?</vt:lpstr>
    </vt:vector>
  </TitlesOfParts>
  <Company>Bloomberg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IRC-3Q02</dc:title>
  <dc:creator>Hoppeae</dc:creator>
  <cp:lastModifiedBy>Pat Curtiss</cp:lastModifiedBy>
  <cp:revision>1886</cp:revision>
  <cp:lastPrinted>2004-08-10T16:14:56Z</cp:lastPrinted>
  <dcterms:created xsi:type="dcterms:W3CDTF">2002-12-09T15:37:18Z</dcterms:created>
  <dcterms:modified xsi:type="dcterms:W3CDTF">2013-05-21T17:04:04Z</dcterms:modified>
</cp:coreProperties>
</file>