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31"/>
  </p:notesMasterIdLst>
  <p:handoutMasterIdLst>
    <p:handoutMasterId r:id="rId32"/>
  </p:handoutMasterIdLst>
  <p:sldIdLst>
    <p:sldId id="256" r:id="rId2"/>
    <p:sldId id="271" r:id="rId3"/>
    <p:sldId id="258" r:id="rId4"/>
    <p:sldId id="259" r:id="rId5"/>
    <p:sldId id="260" r:id="rId6"/>
    <p:sldId id="261" r:id="rId7"/>
    <p:sldId id="263" r:id="rId8"/>
    <p:sldId id="264" r:id="rId9"/>
    <p:sldId id="265" r:id="rId10"/>
    <p:sldId id="299" r:id="rId11"/>
    <p:sldId id="300" r:id="rId12"/>
    <p:sldId id="301" r:id="rId13"/>
    <p:sldId id="305" r:id="rId14"/>
    <p:sldId id="266" r:id="rId15"/>
    <p:sldId id="267" r:id="rId16"/>
    <p:sldId id="268" r:id="rId17"/>
    <p:sldId id="302" r:id="rId18"/>
    <p:sldId id="280" r:id="rId19"/>
    <p:sldId id="293" r:id="rId20"/>
    <p:sldId id="306" r:id="rId21"/>
    <p:sldId id="283" r:id="rId22"/>
    <p:sldId id="284" r:id="rId23"/>
    <p:sldId id="285" r:id="rId24"/>
    <p:sldId id="286" r:id="rId25"/>
    <p:sldId id="287" r:id="rId26"/>
    <p:sldId id="296" r:id="rId27"/>
    <p:sldId id="289" r:id="rId28"/>
    <p:sldId id="307" r:id="rId29"/>
    <p:sldId id="290"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4513" autoAdjust="0"/>
  </p:normalViewPr>
  <p:slideViewPr>
    <p:cSldViewPr>
      <p:cViewPr varScale="1">
        <p:scale>
          <a:sx n="50" d="100"/>
          <a:sy n="50" d="100"/>
        </p:scale>
        <p:origin x="996" y="36"/>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D21A1E8C-011D-4676-AAB4-A056FED1EB6C}" type="datetimeFigureOut">
              <a:rPr lang="en-US" smtClean="0"/>
              <a:pPr/>
              <a:t>9/14/2017</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FDD5F07-A014-490F-AA7E-34ED984FF8F7}" type="slidenum">
              <a:rPr lang="en-US" smtClean="0"/>
              <a:pPr/>
              <a:t>‹#›</a:t>
            </a:fld>
            <a:endParaRPr lang="en-US"/>
          </a:p>
        </p:txBody>
      </p:sp>
    </p:spTree>
    <p:extLst>
      <p:ext uri="{BB962C8B-B14F-4D97-AF65-F5344CB8AC3E}">
        <p14:creationId xmlns:p14="http://schemas.microsoft.com/office/powerpoint/2010/main" val="8564317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86D526B-83E5-464F-A5B6-043948C06A48}" type="datetimeFigureOut">
              <a:rPr lang="en-US" smtClean="0"/>
              <a:pPr/>
              <a:t>9/14/2017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F3DB27E-B87E-450A-AAF2-FF32D3B6C839}" type="slidenum">
              <a:rPr lang="en-US" smtClean="0"/>
              <a:pPr/>
              <a:t>‹#›</a:t>
            </a:fld>
            <a:endParaRPr lang="en-US"/>
          </a:p>
        </p:txBody>
      </p:sp>
    </p:spTree>
    <p:extLst>
      <p:ext uri="{BB962C8B-B14F-4D97-AF65-F5344CB8AC3E}">
        <p14:creationId xmlns:p14="http://schemas.microsoft.com/office/powerpoint/2010/main" val="536833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The ADA of 1990 is</a:t>
            </a:r>
            <a:r>
              <a:rPr lang="en-US" baseline="0" dirty="0"/>
              <a:t> federal civil rights legislation. Violations are subject </a:t>
            </a:r>
            <a:r>
              <a:rPr lang="en-US" baseline="0"/>
              <a:t>to DOJ, DOT </a:t>
            </a:r>
            <a:r>
              <a:rPr lang="en-US" baseline="0" dirty="0"/>
              <a:t>and FTA prosecution.</a:t>
            </a:r>
            <a:endParaRPr lang="en-US" dirty="0"/>
          </a:p>
        </p:txBody>
      </p:sp>
      <p:sp>
        <p:nvSpPr>
          <p:cNvPr id="4" name="Slide Number Placeholder 3"/>
          <p:cNvSpPr>
            <a:spLocks noGrp="1"/>
          </p:cNvSpPr>
          <p:nvPr>
            <p:ph type="sldNum" sz="quarter" idx="10"/>
          </p:nvPr>
        </p:nvSpPr>
        <p:spPr/>
        <p:txBody>
          <a:bodyPr/>
          <a:lstStyle/>
          <a:p>
            <a:fld id="{1F3DB27E-B87E-450A-AAF2-FF32D3B6C839}" type="slidenum">
              <a:rPr lang="en-US" smtClean="0"/>
              <a:pPr/>
              <a:t>1</a:t>
            </a:fld>
            <a:endParaRPr lang="en-US"/>
          </a:p>
        </p:txBody>
      </p:sp>
    </p:spTree>
    <p:extLst>
      <p:ext uri="{BB962C8B-B14F-4D97-AF65-F5344CB8AC3E}">
        <p14:creationId xmlns:p14="http://schemas.microsoft.com/office/powerpoint/2010/main" val="40984724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Note that danger to </a:t>
            </a:r>
            <a:r>
              <a:rPr lang="en-US" i="1" dirty="0"/>
              <a:t>self</a:t>
            </a:r>
            <a:r>
              <a:rPr lang="en-US" i="0" dirty="0"/>
              <a:t> is</a:t>
            </a:r>
            <a:r>
              <a:rPr lang="en-US" i="0" baseline="0" dirty="0"/>
              <a:t> not adequate reason to require a PCA.</a:t>
            </a:r>
          </a:p>
          <a:p>
            <a:endParaRPr lang="en-US" i="0" baseline="0" dirty="0"/>
          </a:p>
          <a:p>
            <a:r>
              <a:rPr lang="en-US" i="0" baseline="0" dirty="0"/>
              <a:t>PCAs must be allowed on transit at any time.</a:t>
            </a:r>
          </a:p>
          <a:p>
            <a:endParaRPr lang="en-US" i="0" baseline="0" dirty="0"/>
          </a:p>
          <a:p>
            <a:r>
              <a:rPr lang="en-US" dirty="0"/>
              <a:t>*With the one exception</a:t>
            </a:r>
            <a:r>
              <a:rPr lang="en-US" baseline="0" dirty="0"/>
              <a:t> of assisting with the securement of mobility devices.</a:t>
            </a:r>
            <a:endParaRPr lang="en-US" dirty="0"/>
          </a:p>
        </p:txBody>
      </p:sp>
      <p:sp>
        <p:nvSpPr>
          <p:cNvPr id="4" name="Slide Number Placeholder 3"/>
          <p:cNvSpPr>
            <a:spLocks noGrp="1"/>
          </p:cNvSpPr>
          <p:nvPr>
            <p:ph type="sldNum" sz="quarter" idx="10"/>
          </p:nvPr>
        </p:nvSpPr>
        <p:spPr/>
        <p:txBody>
          <a:bodyPr/>
          <a:lstStyle/>
          <a:p>
            <a:fld id="{1F3DB27E-B87E-450A-AAF2-FF32D3B6C839}" type="slidenum">
              <a:rPr lang="en-US" smtClean="0"/>
              <a:pPr/>
              <a:t>14</a:t>
            </a:fld>
            <a:endParaRPr lang="en-US"/>
          </a:p>
        </p:txBody>
      </p:sp>
    </p:spTree>
    <p:extLst>
      <p:ext uri="{BB962C8B-B14F-4D97-AF65-F5344CB8AC3E}">
        <p14:creationId xmlns:p14="http://schemas.microsoft.com/office/powerpoint/2010/main" val="426524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3DB27E-B87E-450A-AAF2-FF32D3B6C839}" type="slidenum">
              <a:rPr lang="en-US" smtClean="0"/>
              <a:pPr/>
              <a:t>15</a:t>
            </a:fld>
            <a:endParaRPr lang="en-US"/>
          </a:p>
        </p:txBody>
      </p:sp>
    </p:spTree>
    <p:extLst>
      <p:ext uri="{BB962C8B-B14F-4D97-AF65-F5344CB8AC3E}">
        <p14:creationId xmlns:p14="http://schemas.microsoft.com/office/powerpoint/2010/main" val="21757253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Operators</a:t>
            </a:r>
            <a:r>
              <a:rPr lang="en-US" baseline="0" dirty="0"/>
              <a:t> can encourage a transfer based on the design of a mobility device.</a:t>
            </a:r>
          </a:p>
          <a:p>
            <a:r>
              <a:rPr lang="en-US" baseline="0" dirty="0"/>
              <a:t>The Met Council would frown upon operators assisting with transfers.</a:t>
            </a:r>
            <a:endParaRPr lang="en-US" dirty="0"/>
          </a:p>
        </p:txBody>
      </p:sp>
      <p:sp>
        <p:nvSpPr>
          <p:cNvPr id="4" name="Slide Number Placeholder 3"/>
          <p:cNvSpPr>
            <a:spLocks noGrp="1"/>
          </p:cNvSpPr>
          <p:nvPr>
            <p:ph type="sldNum" sz="quarter" idx="10"/>
          </p:nvPr>
        </p:nvSpPr>
        <p:spPr/>
        <p:txBody>
          <a:bodyPr/>
          <a:lstStyle/>
          <a:p>
            <a:fld id="{1F3DB27E-B87E-450A-AAF2-FF32D3B6C839}" type="slidenum">
              <a:rPr lang="en-US" smtClean="0"/>
              <a:pPr/>
              <a:t>16</a:t>
            </a:fld>
            <a:endParaRPr lang="en-US"/>
          </a:p>
        </p:txBody>
      </p:sp>
    </p:spTree>
    <p:extLst>
      <p:ext uri="{BB962C8B-B14F-4D97-AF65-F5344CB8AC3E}">
        <p14:creationId xmlns:p14="http://schemas.microsoft.com/office/powerpoint/2010/main" val="30228135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FTA</a:t>
            </a:r>
            <a:r>
              <a:rPr lang="en-US" baseline="0" dirty="0"/>
              <a:t> has historically interpreted federal law to say that ADA paratransit </a:t>
            </a:r>
            <a:r>
              <a:rPr lang="en-US" i="1" baseline="0" dirty="0"/>
              <a:t>is</a:t>
            </a:r>
            <a:r>
              <a:rPr lang="en-US" i="0" baseline="0" dirty="0"/>
              <a:t> the reasonable modification of public transit systems and therefore ADA paratransit systems are not required to make further modifications to ensure accessibility.  THIS IS NO LONGER THE CASE WITH THE DECLARATION OF THIS RULE.</a:t>
            </a:r>
          </a:p>
          <a:p>
            <a:endParaRPr lang="en-US" i="0" baseline="0" dirty="0"/>
          </a:p>
          <a:p>
            <a:r>
              <a:rPr lang="en-US" i="0" baseline="0" dirty="0"/>
              <a:t>pp. 13262-3 for examples.</a:t>
            </a:r>
            <a:endParaRPr lang="en-US" dirty="0"/>
          </a:p>
        </p:txBody>
      </p:sp>
      <p:sp>
        <p:nvSpPr>
          <p:cNvPr id="4" name="Slide Number Placeholder 3"/>
          <p:cNvSpPr>
            <a:spLocks noGrp="1"/>
          </p:cNvSpPr>
          <p:nvPr>
            <p:ph type="sldNum" sz="quarter" idx="10"/>
          </p:nvPr>
        </p:nvSpPr>
        <p:spPr/>
        <p:txBody>
          <a:bodyPr/>
          <a:lstStyle/>
          <a:p>
            <a:fld id="{1F3DB27E-B87E-450A-AAF2-FF32D3B6C839}" type="slidenum">
              <a:rPr lang="en-US" smtClean="0"/>
              <a:pPr/>
              <a:t>17</a:t>
            </a:fld>
            <a:endParaRPr lang="en-US"/>
          </a:p>
        </p:txBody>
      </p:sp>
    </p:spTree>
    <p:extLst>
      <p:ext uri="{BB962C8B-B14F-4D97-AF65-F5344CB8AC3E}">
        <p14:creationId xmlns:p14="http://schemas.microsoft.com/office/powerpoint/2010/main" val="37537835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Verbally define ADA paratransit</a:t>
            </a:r>
          </a:p>
        </p:txBody>
      </p:sp>
      <p:sp>
        <p:nvSpPr>
          <p:cNvPr id="4" name="Slide Number Placeholder 3"/>
          <p:cNvSpPr>
            <a:spLocks noGrp="1"/>
          </p:cNvSpPr>
          <p:nvPr>
            <p:ph type="sldNum" sz="quarter" idx="10"/>
          </p:nvPr>
        </p:nvSpPr>
        <p:spPr/>
        <p:txBody>
          <a:bodyPr/>
          <a:lstStyle/>
          <a:p>
            <a:fld id="{1F3DB27E-B87E-450A-AAF2-FF32D3B6C839}" type="slidenum">
              <a:rPr lang="en-US" smtClean="0"/>
              <a:pPr/>
              <a:t>18</a:t>
            </a:fld>
            <a:endParaRPr lang="en-US"/>
          </a:p>
        </p:txBody>
      </p:sp>
    </p:spTree>
    <p:extLst>
      <p:ext uri="{BB962C8B-B14F-4D97-AF65-F5344CB8AC3E}">
        <p14:creationId xmlns:p14="http://schemas.microsoft.com/office/powerpoint/2010/main" val="5888967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Sec.  37.131  Service criteria for complementary paratransit.</a:t>
            </a:r>
            <a:endParaRPr lang="en-US" dirty="0"/>
          </a:p>
        </p:txBody>
      </p:sp>
      <p:sp>
        <p:nvSpPr>
          <p:cNvPr id="4" name="Slide Number Placeholder 3"/>
          <p:cNvSpPr>
            <a:spLocks noGrp="1"/>
          </p:cNvSpPr>
          <p:nvPr>
            <p:ph type="sldNum" sz="quarter" idx="10"/>
          </p:nvPr>
        </p:nvSpPr>
        <p:spPr/>
        <p:txBody>
          <a:bodyPr/>
          <a:lstStyle/>
          <a:p>
            <a:fld id="{1F3DB27E-B87E-450A-AAF2-FF32D3B6C839}" type="slidenum">
              <a:rPr lang="en-US" smtClean="0"/>
              <a:pPr/>
              <a:t>21</a:t>
            </a:fld>
            <a:endParaRPr lang="en-US"/>
          </a:p>
        </p:txBody>
      </p:sp>
    </p:spTree>
    <p:extLst>
      <p:ext uri="{BB962C8B-B14F-4D97-AF65-F5344CB8AC3E}">
        <p14:creationId xmlns:p14="http://schemas.microsoft.com/office/powerpoint/2010/main" val="7297593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EXAMPLE:</a:t>
            </a:r>
            <a:r>
              <a:rPr lang="en-US" baseline="0" dirty="0"/>
              <a:t> Centerville, Chanhassen, Circle Pines, etc do not have non-commuter transit access and are therefore not federal entitled to any ADA paratransit access.  Metro Mobility provides service anyway in these communities from 5:15AM-6:45PM weekdays and 8:00AM to 4:00PM on weekends and holidays.</a:t>
            </a:r>
          </a:p>
          <a:p>
            <a:endParaRPr lang="en-US" baseline="0" dirty="0"/>
          </a:p>
          <a:p>
            <a:r>
              <a:rPr lang="en-US" baseline="0" dirty="0"/>
              <a:t>Most MT express (including </a:t>
            </a:r>
            <a:r>
              <a:rPr lang="en-US" baseline="0" dirty="0" err="1"/>
              <a:t>Northstar</a:t>
            </a:r>
            <a:r>
              <a:rPr lang="en-US" baseline="0" dirty="0"/>
              <a:t>) is peak only.</a:t>
            </a:r>
            <a:endParaRPr lang="en-US" dirty="0"/>
          </a:p>
        </p:txBody>
      </p:sp>
      <p:sp>
        <p:nvSpPr>
          <p:cNvPr id="4" name="Slide Number Placeholder 3"/>
          <p:cNvSpPr>
            <a:spLocks noGrp="1"/>
          </p:cNvSpPr>
          <p:nvPr>
            <p:ph type="sldNum" sz="quarter" idx="10"/>
          </p:nvPr>
        </p:nvSpPr>
        <p:spPr/>
        <p:txBody>
          <a:bodyPr/>
          <a:lstStyle/>
          <a:p>
            <a:fld id="{1F3DB27E-B87E-450A-AAF2-FF32D3B6C839}" type="slidenum">
              <a:rPr lang="en-US" smtClean="0"/>
              <a:pPr/>
              <a:t>22</a:t>
            </a:fld>
            <a:endParaRPr lang="en-US"/>
          </a:p>
        </p:txBody>
      </p:sp>
    </p:spTree>
    <p:extLst>
      <p:ext uri="{BB962C8B-B14F-4D97-AF65-F5344CB8AC3E}">
        <p14:creationId xmlns:p14="http://schemas.microsoft.com/office/powerpoint/2010/main" val="21620940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Capacity constraints may include but</a:t>
            </a:r>
            <a:r>
              <a:rPr lang="en-US" baseline="0" dirty="0"/>
              <a:t> are not limited to:</a:t>
            </a:r>
          </a:p>
          <a:p>
            <a:r>
              <a:rPr lang="en-US" baseline="0" dirty="0"/>
              <a:t>	- Vehicle shortages</a:t>
            </a:r>
          </a:p>
          <a:p>
            <a:r>
              <a:rPr lang="en-US" baseline="0" dirty="0"/>
              <a:t>	-Driver shortages </a:t>
            </a:r>
          </a:p>
          <a:p>
            <a:r>
              <a:rPr lang="en-US" baseline="0" dirty="0"/>
              <a:t>	-Excessive hold times</a:t>
            </a:r>
          </a:p>
          <a:p>
            <a:r>
              <a:rPr lang="en-US" baseline="0" dirty="0"/>
              <a:t>	-Excessive trip lengths</a:t>
            </a:r>
          </a:p>
          <a:p>
            <a:r>
              <a:rPr lang="en-US" baseline="0" dirty="0"/>
              <a:t>	-Poor on-time performance</a:t>
            </a:r>
          </a:p>
          <a:p>
            <a:r>
              <a:rPr lang="en-US" baseline="0" dirty="0"/>
              <a:t>	-Poor appointment time performance</a:t>
            </a:r>
          </a:p>
          <a:p>
            <a:endParaRPr lang="en-US" dirty="0"/>
          </a:p>
        </p:txBody>
      </p:sp>
      <p:sp>
        <p:nvSpPr>
          <p:cNvPr id="4" name="Slide Number Placeholder 3"/>
          <p:cNvSpPr>
            <a:spLocks noGrp="1"/>
          </p:cNvSpPr>
          <p:nvPr>
            <p:ph type="sldNum" sz="quarter" idx="10"/>
          </p:nvPr>
        </p:nvSpPr>
        <p:spPr/>
        <p:txBody>
          <a:bodyPr/>
          <a:lstStyle/>
          <a:p>
            <a:fld id="{1F3DB27E-B87E-450A-AAF2-FF32D3B6C839}" type="slidenum">
              <a:rPr lang="en-US" smtClean="0"/>
              <a:pPr/>
              <a:t>23</a:t>
            </a:fld>
            <a:endParaRPr lang="en-US"/>
          </a:p>
        </p:txBody>
      </p:sp>
    </p:spTree>
    <p:extLst>
      <p:ext uri="{BB962C8B-B14F-4D97-AF65-F5344CB8AC3E}">
        <p14:creationId xmlns:p14="http://schemas.microsoft.com/office/powerpoint/2010/main" val="39926785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3DB27E-B87E-450A-AAF2-FF32D3B6C839}" type="slidenum">
              <a:rPr lang="en-US" smtClean="0"/>
              <a:pPr/>
              <a:t>25</a:t>
            </a:fld>
            <a:endParaRPr lang="en-US"/>
          </a:p>
        </p:txBody>
      </p:sp>
    </p:spTree>
    <p:extLst>
      <p:ext uri="{BB962C8B-B14F-4D97-AF65-F5344CB8AC3E}">
        <p14:creationId xmlns:p14="http://schemas.microsoft.com/office/powerpoint/2010/main" val="27713223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Examples of additional requirements:</a:t>
            </a:r>
          </a:p>
          <a:p>
            <a:endParaRPr lang="en-US" dirty="0"/>
          </a:p>
          <a:p>
            <a:r>
              <a:rPr lang="en-US" dirty="0"/>
              <a:t>25 years-of-age</a:t>
            </a:r>
            <a:br>
              <a:rPr lang="en-US" dirty="0"/>
            </a:br>
            <a:r>
              <a:rPr lang="en-US" dirty="0"/>
              <a:t>5 years of documented driving history</a:t>
            </a:r>
          </a:p>
        </p:txBody>
      </p:sp>
      <p:sp>
        <p:nvSpPr>
          <p:cNvPr id="4" name="Slide Number Placeholder 3"/>
          <p:cNvSpPr>
            <a:spLocks noGrp="1"/>
          </p:cNvSpPr>
          <p:nvPr>
            <p:ph type="sldNum" sz="quarter" idx="10"/>
          </p:nvPr>
        </p:nvSpPr>
        <p:spPr/>
        <p:txBody>
          <a:bodyPr/>
          <a:lstStyle/>
          <a:p>
            <a:fld id="{1F3DB27E-B87E-450A-AAF2-FF32D3B6C839}" type="slidenum">
              <a:rPr lang="en-US" smtClean="0"/>
              <a:pPr/>
              <a:t>28</a:t>
            </a:fld>
            <a:endParaRPr lang="en-US"/>
          </a:p>
        </p:txBody>
      </p:sp>
    </p:spTree>
    <p:extLst>
      <p:ext uri="{BB962C8B-B14F-4D97-AF65-F5344CB8AC3E}">
        <p14:creationId xmlns:p14="http://schemas.microsoft.com/office/powerpoint/2010/main" val="1127663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F3DB27E-B87E-450A-AAF2-FF32D3B6C839}" type="slidenum">
              <a:rPr lang="en-US" smtClean="0"/>
              <a:pPr/>
              <a:t>2</a:t>
            </a:fld>
            <a:endParaRPr lang="en-US"/>
          </a:p>
        </p:txBody>
      </p:sp>
    </p:spTree>
    <p:extLst>
      <p:ext uri="{BB962C8B-B14F-4D97-AF65-F5344CB8AC3E}">
        <p14:creationId xmlns:p14="http://schemas.microsoft.com/office/powerpoint/2010/main" val="853352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What, exactly, constitutes “equally</a:t>
            </a:r>
            <a:r>
              <a:rPr lang="en-US" baseline="0" dirty="0"/>
              <a:t> effective” varies from customer to customer.  For example, if a particular customer does not have a CD player it is not acceptable to send a CD recording of materials, and if a particular customer does not read Braille it is not acceptable to provide materials in that format.</a:t>
            </a:r>
            <a:endParaRPr lang="en-US" dirty="0"/>
          </a:p>
        </p:txBody>
      </p:sp>
      <p:sp>
        <p:nvSpPr>
          <p:cNvPr id="4" name="Slide Number Placeholder 3"/>
          <p:cNvSpPr>
            <a:spLocks noGrp="1"/>
          </p:cNvSpPr>
          <p:nvPr>
            <p:ph type="sldNum" sz="quarter" idx="10"/>
          </p:nvPr>
        </p:nvSpPr>
        <p:spPr/>
        <p:txBody>
          <a:bodyPr/>
          <a:lstStyle/>
          <a:p>
            <a:fld id="{1F3DB27E-B87E-450A-AAF2-FF32D3B6C839}" type="slidenum">
              <a:rPr lang="en-US" smtClean="0"/>
              <a:pPr/>
              <a:t>3</a:t>
            </a:fld>
            <a:endParaRPr lang="en-US"/>
          </a:p>
        </p:txBody>
      </p:sp>
    </p:spTree>
    <p:extLst>
      <p:ext uri="{BB962C8B-B14F-4D97-AF65-F5344CB8AC3E}">
        <p14:creationId xmlns:p14="http://schemas.microsoft.com/office/powerpoint/2010/main" val="14203614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Service animals must be allowed on transit at all times.  2010’s</a:t>
            </a:r>
            <a:r>
              <a:rPr lang="en-US" baseline="0" dirty="0"/>
              <a:t> </a:t>
            </a:r>
            <a:r>
              <a:rPr lang="en-US" dirty="0"/>
              <a:t>DOJ</a:t>
            </a:r>
            <a:r>
              <a:rPr lang="en-US" baseline="0" dirty="0"/>
              <a:t> interpretations limiting service animals to dogs and miniature horses do not apply to transit because they have not been adopted by the FTA.</a:t>
            </a:r>
          </a:p>
          <a:p>
            <a:endParaRPr lang="en-US" baseline="0" dirty="0"/>
          </a:p>
          <a:p>
            <a:r>
              <a:rPr lang="en-US" baseline="0" dirty="0"/>
              <a:t>While an Animal can be banned for instances of disruptive behavior, the customer cannot unless (s)he failed to control the animal.</a:t>
            </a:r>
            <a:endParaRPr lang="en-US" dirty="0"/>
          </a:p>
        </p:txBody>
      </p:sp>
      <p:sp>
        <p:nvSpPr>
          <p:cNvPr id="4" name="Slide Number Placeholder 3"/>
          <p:cNvSpPr>
            <a:spLocks noGrp="1"/>
          </p:cNvSpPr>
          <p:nvPr>
            <p:ph type="sldNum" sz="quarter" idx="10"/>
          </p:nvPr>
        </p:nvSpPr>
        <p:spPr/>
        <p:txBody>
          <a:bodyPr/>
          <a:lstStyle/>
          <a:p>
            <a:fld id="{1F3DB27E-B87E-450A-AAF2-FF32D3B6C839}" type="slidenum">
              <a:rPr lang="en-US" smtClean="0"/>
              <a:pPr/>
              <a:t>4</a:t>
            </a:fld>
            <a:endParaRPr lang="en-US"/>
          </a:p>
        </p:txBody>
      </p:sp>
    </p:spTree>
    <p:extLst>
      <p:ext uri="{BB962C8B-B14F-4D97-AF65-F5344CB8AC3E}">
        <p14:creationId xmlns:p14="http://schemas.microsoft.com/office/powerpoint/2010/main" val="1951709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For operators, being in the presence of service animals is an essential job function.</a:t>
            </a:r>
          </a:p>
        </p:txBody>
      </p:sp>
      <p:sp>
        <p:nvSpPr>
          <p:cNvPr id="4" name="Slide Number Placeholder 3"/>
          <p:cNvSpPr>
            <a:spLocks noGrp="1"/>
          </p:cNvSpPr>
          <p:nvPr>
            <p:ph type="sldNum" sz="quarter" idx="10"/>
          </p:nvPr>
        </p:nvSpPr>
        <p:spPr/>
        <p:txBody>
          <a:bodyPr/>
          <a:lstStyle/>
          <a:p>
            <a:fld id="{1F3DB27E-B87E-450A-AAF2-FF32D3B6C839}" type="slidenum">
              <a:rPr lang="en-US" smtClean="0"/>
              <a:pPr/>
              <a:t>5</a:t>
            </a:fld>
            <a:endParaRPr lang="en-US"/>
          </a:p>
        </p:txBody>
      </p:sp>
    </p:spTree>
    <p:extLst>
      <p:ext uri="{BB962C8B-B14F-4D97-AF65-F5344CB8AC3E}">
        <p14:creationId xmlns:p14="http://schemas.microsoft.com/office/powerpoint/2010/main" val="2964511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Dimensional</a:t>
            </a:r>
            <a:r>
              <a:rPr lang="en-US" baseline="0" dirty="0"/>
              <a:t> concerns related to direct threat still apply.</a:t>
            </a:r>
            <a:endParaRPr lang="en-US" dirty="0"/>
          </a:p>
        </p:txBody>
      </p:sp>
      <p:sp>
        <p:nvSpPr>
          <p:cNvPr id="4" name="Slide Number Placeholder 3"/>
          <p:cNvSpPr>
            <a:spLocks noGrp="1"/>
          </p:cNvSpPr>
          <p:nvPr>
            <p:ph type="sldNum" sz="quarter" idx="10"/>
          </p:nvPr>
        </p:nvSpPr>
        <p:spPr/>
        <p:txBody>
          <a:bodyPr/>
          <a:lstStyle/>
          <a:p>
            <a:fld id="{1F3DB27E-B87E-450A-AAF2-FF32D3B6C839}" type="slidenum">
              <a:rPr lang="en-US" smtClean="0"/>
              <a:pPr/>
              <a:t>7</a:t>
            </a:fld>
            <a:endParaRPr lang="en-US"/>
          </a:p>
        </p:txBody>
      </p:sp>
    </p:spTree>
    <p:extLst>
      <p:ext uri="{BB962C8B-B14F-4D97-AF65-F5344CB8AC3E}">
        <p14:creationId xmlns:p14="http://schemas.microsoft.com/office/powerpoint/2010/main" val="2876610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All public transit buses purchased after</a:t>
            </a:r>
            <a:r>
              <a:rPr lang="en-US" baseline="0" dirty="0"/>
              <a:t> </a:t>
            </a:r>
            <a:r>
              <a:rPr lang="en-US" dirty="0"/>
              <a:t>Aug 25</a:t>
            </a:r>
            <a:r>
              <a:rPr lang="en-US" baseline="30000" dirty="0"/>
              <a:t>th</a:t>
            </a:r>
            <a:r>
              <a:rPr lang="en-US" dirty="0"/>
              <a:t> 1990 need ramps/lifts.</a:t>
            </a:r>
          </a:p>
        </p:txBody>
      </p:sp>
      <p:sp>
        <p:nvSpPr>
          <p:cNvPr id="4" name="Slide Number Placeholder 3"/>
          <p:cNvSpPr>
            <a:spLocks noGrp="1"/>
          </p:cNvSpPr>
          <p:nvPr>
            <p:ph type="sldNum" sz="quarter" idx="10"/>
          </p:nvPr>
        </p:nvSpPr>
        <p:spPr/>
        <p:txBody>
          <a:bodyPr/>
          <a:lstStyle/>
          <a:p>
            <a:fld id="{1F3DB27E-B87E-450A-AAF2-FF32D3B6C839}" type="slidenum">
              <a:rPr lang="en-US" smtClean="0"/>
              <a:pPr/>
              <a:t>8</a:t>
            </a:fld>
            <a:endParaRPr lang="en-US"/>
          </a:p>
        </p:txBody>
      </p:sp>
    </p:spTree>
    <p:extLst>
      <p:ext uri="{BB962C8B-B14F-4D97-AF65-F5344CB8AC3E}">
        <p14:creationId xmlns:p14="http://schemas.microsoft.com/office/powerpoint/2010/main" val="36482393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“Legitimate safety requirements” must be based on actual risks, not on mere speculation, stereotypes, or generalizations about individuals with disabilities or about the devices they use for mobility purposes.</a:t>
            </a:r>
          </a:p>
          <a:p>
            <a:pPr marL="0" marR="0" lvl="2"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latin typeface="+mn-lt"/>
              <a:ea typeface="+mn-ea"/>
              <a:cs typeface="+mn-cs"/>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latin typeface="+mn-lt"/>
                <a:ea typeface="+mn-ea"/>
                <a:cs typeface="+mn-cs"/>
              </a:rPr>
              <a:t>Example:</a:t>
            </a:r>
            <a:r>
              <a:rPr lang="en-US" sz="1200" kern="1200" baseline="0" dirty="0">
                <a:solidFill>
                  <a:schemeClr val="tx1"/>
                </a:solidFill>
                <a:latin typeface="+mn-lt"/>
                <a:ea typeface="+mn-ea"/>
                <a:cs typeface="+mn-cs"/>
              </a:rPr>
              <a:t> since all lifts used by Council vehicles are tested at 800 lbs, the old 600 lb limit no longer applies.  That said, if a customer in a mobility device is over 600 lbs </a:t>
            </a:r>
            <a:r>
              <a:rPr lang="en-US" sz="1200" i="1" kern="1200" baseline="0" dirty="0">
                <a:solidFill>
                  <a:schemeClr val="tx1"/>
                </a:solidFill>
                <a:latin typeface="+mn-lt"/>
                <a:ea typeface="+mn-ea"/>
                <a:cs typeface="+mn-cs"/>
              </a:rPr>
              <a:t>and</a:t>
            </a:r>
            <a:r>
              <a:rPr lang="en-US" sz="1200" i="0" kern="1200" baseline="0" dirty="0">
                <a:solidFill>
                  <a:schemeClr val="tx1"/>
                </a:solidFill>
                <a:latin typeface="+mn-lt"/>
                <a:ea typeface="+mn-ea"/>
                <a:cs typeface="+mn-cs"/>
              </a:rPr>
              <a:t> attempts to transport the person have resulted in repeated and documented lift failures, transportation could be denied until a lower combined weight is achieved.</a:t>
            </a:r>
          </a:p>
          <a:p>
            <a:pPr marL="0" marR="0" lvl="2" indent="0" algn="l" defTabSz="914400" rtl="0" eaLnBrk="1" fontAlgn="auto" latinLnBrk="0" hangingPunct="1">
              <a:lnSpc>
                <a:spcPct val="100000"/>
              </a:lnSpc>
              <a:spcBef>
                <a:spcPts val="0"/>
              </a:spcBef>
              <a:spcAft>
                <a:spcPts val="0"/>
              </a:spcAft>
              <a:buClrTx/>
              <a:buSzTx/>
              <a:buFontTx/>
              <a:buNone/>
              <a:tabLst/>
              <a:defRPr/>
            </a:pPr>
            <a:endParaRPr lang="en-US" sz="1200" i="0" kern="1200" baseline="0" dirty="0">
              <a:solidFill>
                <a:schemeClr val="tx1"/>
              </a:solidFill>
              <a:latin typeface="+mn-lt"/>
              <a:ea typeface="+mn-ea"/>
              <a:cs typeface="+mn-cs"/>
            </a:endParaRPr>
          </a:p>
          <a:p>
            <a:pPr marL="0" marR="0" lvl="2" indent="0" algn="l" defTabSz="914400" rtl="0" eaLnBrk="1" fontAlgn="auto" latinLnBrk="0" hangingPunct="1">
              <a:lnSpc>
                <a:spcPct val="100000"/>
              </a:lnSpc>
              <a:spcBef>
                <a:spcPts val="0"/>
              </a:spcBef>
              <a:spcAft>
                <a:spcPts val="0"/>
              </a:spcAft>
              <a:buClrTx/>
              <a:buSzTx/>
              <a:buFontTx/>
              <a:buNone/>
              <a:tabLst/>
              <a:defRPr/>
            </a:pPr>
            <a:r>
              <a:rPr lang="en-US" sz="1200" i="0" kern="1200" baseline="0" dirty="0">
                <a:solidFill>
                  <a:schemeClr val="tx1"/>
                </a:solidFill>
                <a:latin typeface="+mn-lt"/>
                <a:ea typeface="+mn-ea"/>
                <a:cs typeface="+mn-cs"/>
              </a:rPr>
              <a:t>In particular cases individuals may be required to board in a specific fashion if a direct threat associated with one kind of boarding can be documented.  It is NOT permissible to generally require passengers to board in a particular fashion.</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1F3DB27E-B87E-450A-AAF2-FF32D3B6C839}" type="slidenum">
              <a:rPr lang="en-US" smtClean="0"/>
              <a:pPr/>
              <a:t>11</a:t>
            </a:fld>
            <a:endParaRPr lang="en-US"/>
          </a:p>
        </p:txBody>
      </p:sp>
    </p:spTree>
    <p:extLst>
      <p:ext uri="{BB962C8B-B14F-4D97-AF65-F5344CB8AC3E}">
        <p14:creationId xmlns:p14="http://schemas.microsoft.com/office/powerpoint/2010/main" val="7103490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3DB27E-B87E-450A-AAF2-FF32D3B6C839}" type="slidenum">
              <a:rPr lang="en-US" smtClean="0"/>
              <a:pPr/>
              <a:t>12</a:t>
            </a:fld>
            <a:endParaRPr lang="en-US"/>
          </a:p>
        </p:txBody>
      </p:sp>
    </p:spTree>
    <p:extLst>
      <p:ext uri="{BB962C8B-B14F-4D97-AF65-F5344CB8AC3E}">
        <p14:creationId xmlns:p14="http://schemas.microsoft.com/office/powerpoint/2010/main" val="15490744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7" descr="Topstripe-full-PPT-150dpi"/>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685800" y="2130427"/>
            <a:ext cx="7772400" cy="1470025"/>
          </a:xfrm>
        </p:spPr>
        <p:txBody>
          <a:bodyPr/>
          <a:lstStyle>
            <a:lvl1pPr algn="ctr">
              <a:defRPr/>
            </a:lvl1pPr>
          </a:lstStyle>
          <a:p>
            <a:r>
              <a:rPr lang="en-US"/>
              <a:t>Click to edit Master title style</a:t>
            </a:r>
            <a:endParaRPr lang="en-US" dirty="0"/>
          </a:p>
        </p:txBody>
      </p:sp>
      <p:sp>
        <p:nvSpPr>
          <p:cNvPr id="3" name="Subtitle 2"/>
          <p:cNvSpPr>
            <a:spLocks noGrp="1"/>
          </p:cNvSpPr>
          <p:nvPr>
            <p:ph type="subTitle" idx="1"/>
          </p:nvPr>
        </p:nvSpPr>
        <p:spPr>
          <a:xfrm>
            <a:off x="1371600" y="3886201"/>
            <a:ext cx="6400800" cy="1752600"/>
          </a:xfrm>
        </p:spPr>
        <p:txBody>
          <a:bodyPr/>
          <a:lstStyle>
            <a:lvl1pPr marL="0" indent="0" algn="ctr">
              <a:buNone/>
              <a:defRPr/>
            </a:lvl1pPr>
            <a:lvl2pPr marL="457119" indent="0" algn="ctr">
              <a:buNone/>
              <a:defRPr/>
            </a:lvl2pPr>
            <a:lvl3pPr marL="914239" indent="0" algn="ctr">
              <a:buNone/>
              <a:defRPr/>
            </a:lvl3pPr>
            <a:lvl4pPr marL="1371359" indent="0" algn="ctr">
              <a:buNone/>
              <a:defRPr/>
            </a:lvl4pPr>
            <a:lvl5pPr marL="1828478" indent="0" algn="ctr">
              <a:buNone/>
              <a:defRPr/>
            </a:lvl5pPr>
            <a:lvl6pPr marL="2285597" indent="0" algn="ctr">
              <a:buNone/>
              <a:defRPr/>
            </a:lvl6pPr>
            <a:lvl7pPr marL="2742717" indent="0" algn="ctr">
              <a:buNone/>
              <a:defRPr/>
            </a:lvl7pPr>
            <a:lvl8pPr marL="3199836" indent="0" algn="ctr">
              <a:buNone/>
              <a:defRPr/>
            </a:lvl8pPr>
            <a:lvl9pPr marL="3656956" indent="0" algn="ctr">
              <a:buNone/>
              <a:defRPr/>
            </a:lvl9pPr>
          </a:lstStyle>
          <a:p>
            <a:r>
              <a:rPr lang="en-US"/>
              <a:t>Click to edit Master subtitle style</a:t>
            </a:r>
            <a:endParaRPr lang="en-US" dirty="0"/>
          </a:p>
        </p:txBody>
      </p:sp>
      <p:pic>
        <p:nvPicPr>
          <p:cNvPr id="13" name="Picture 12" descr="829.jpg"/>
          <p:cNvPicPr>
            <a:picLocks noChangeAspect="1"/>
          </p:cNvPicPr>
          <p:nvPr/>
        </p:nvPicPr>
        <p:blipFill>
          <a:blip r:embed="rId3" cstate="print"/>
          <a:stretch>
            <a:fillRect/>
          </a:stretch>
        </p:blipFill>
        <p:spPr>
          <a:xfrm>
            <a:off x="6629400" y="6019800"/>
            <a:ext cx="2221462" cy="609600"/>
          </a:xfrm>
          <a:prstGeom prst="rect">
            <a:avLst/>
          </a:prstGeom>
        </p:spPr>
      </p:pic>
      <p:pic>
        <p:nvPicPr>
          <p:cNvPr id="8" name="Picture 7" descr="mlogo.png"/>
          <p:cNvPicPr>
            <a:picLocks noChangeAspect="1"/>
          </p:cNvPicPr>
          <p:nvPr/>
        </p:nvPicPr>
        <p:blipFill>
          <a:blip r:embed="rId4" cstate="print"/>
          <a:stretch>
            <a:fillRect/>
          </a:stretch>
        </p:blipFill>
        <p:spPr>
          <a:xfrm>
            <a:off x="7958312" y="136188"/>
            <a:ext cx="381000" cy="381000"/>
          </a:xfrm>
          <a:prstGeom prst="rect">
            <a:avLst/>
          </a:prstGeom>
        </p:spPr>
      </p:pic>
    </p:spTree>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600202"/>
            <a:ext cx="7666075" cy="370544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1"/>
          <p:cNvSpPr>
            <a:spLocks noGrp="1"/>
          </p:cNvSpPr>
          <p:nvPr>
            <p:ph type="title"/>
          </p:nvPr>
        </p:nvSpPr>
        <p:spPr>
          <a:xfrm>
            <a:off x="457201" y="625537"/>
            <a:ext cx="8229600" cy="792101"/>
          </a:xfrm>
          <a:prstGeom prst="rect">
            <a:avLst/>
          </a:prstGeom>
        </p:spPr>
        <p:txBody>
          <a:bodyPr/>
          <a:lstStyle>
            <a:lvl1pPr>
              <a:defRPr/>
            </a:lvl1pPr>
          </a:lstStyle>
          <a:p>
            <a:r>
              <a:rPr lang="en-US"/>
              <a:t>Click to edit Master title style</a:t>
            </a:r>
          </a:p>
        </p:txBody>
      </p:sp>
    </p:spTree>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5" name="Title 1"/>
          <p:cNvSpPr>
            <a:spLocks noGrp="1"/>
          </p:cNvSpPr>
          <p:nvPr>
            <p:ph type="title"/>
          </p:nvPr>
        </p:nvSpPr>
        <p:spPr>
          <a:xfrm>
            <a:off x="457201" y="625537"/>
            <a:ext cx="8229600" cy="792101"/>
          </a:xfrm>
          <a:prstGeom prst="rect">
            <a:avLst/>
          </a:prstGeom>
        </p:spPr>
        <p:txBody>
          <a:bodyPr/>
          <a:lstStyle>
            <a:lvl1pPr>
              <a:defRPr/>
            </a:lvl1pPr>
          </a:lstStyle>
          <a:p>
            <a:r>
              <a:rPr lang="en-US"/>
              <a:t>Click to edit Master title style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457201" y="1600202"/>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itle 1"/>
          <p:cNvSpPr>
            <a:spLocks noGrp="1"/>
          </p:cNvSpPr>
          <p:nvPr>
            <p:ph type="title"/>
          </p:nvPr>
        </p:nvSpPr>
        <p:spPr>
          <a:xfrm>
            <a:off x="457201" y="625537"/>
            <a:ext cx="8229600" cy="792101"/>
          </a:xfrm>
          <a:prstGeom prst="rect">
            <a:avLst/>
          </a:prstGeom>
        </p:spPr>
        <p:txBody>
          <a:bodyPr/>
          <a:lstStyle>
            <a:lvl1pPr>
              <a:defRPr/>
            </a:lvl1p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600202"/>
            <a:ext cx="7666075" cy="37054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1"/>
          <p:cNvSpPr>
            <a:spLocks noGrp="1"/>
          </p:cNvSpPr>
          <p:nvPr>
            <p:ph type="title"/>
          </p:nvPr>
        </p:nvSpPr>
        <p:spPr>
          <a:xfrm>
            <a:off x="457201" y="625537"/>
            <a:ext cx="8229600" cy="792101"/>
          </a:xfrm>
        </p:spPr>
        <p:txBody>
          <a:bodyPr/>
          <a:lstStyle>
            <a:lvl1pPr>
              <a:defRPr/>
            </a:lvl1pPr>
          </a:lstStyle>
          <a:p>
            <a:r>
              <a:rPr lang="en-US"/>
              <a:t>Click to edit Master title style</a:t>
            </a:r>
          </a:p>
        </p:txBody>
      </p:sp>
    </p:spTree>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76977"/>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1876791"/>
            <a:ext cx="7772400" cy="1500187"/>
          </a:xfrm>
        </p:spPr>
        <p:txBody>
          <a:bodyPr anchor="b"/>
          <a:lstStyle>
            <a:lvl1pPr marL="0" indent="0">
              <a:buNone/>
              <a:defRPr sz="2000"/>
            </a:lvl1pPr>
            <a:lvl2pPr marL="457119" indent="0">
              <a:buNone/>
              <a:defRPr sz="1800"/>
            </a:lvl2pPr>
            <a:lvl3pPr marL="914239" indent="0">
              <a:buNone/>
              <a:defRPr sz="1600"/>
            </a:lvl3pPr>
            <a:lvl4pPr marL="1371359" indent="0">
              <a:buNone/>
              <a:defRPr sz="1400"/>
            </a:lvl4pPr>
            <a:lvl5pPr marL="1828478" indent="0">
              <a:buNone/>
              <a:defRPr sz="1400"/>
            </a:lvl5pPr>
            <a:lvl6pPr marL="2285597" indent="0">
              <a:buNone/>
              <a:defRPr sz="1400"/>
            </a:lvl6pPr>
            <a:lvl7pPr marL="2742717" indent="0">
              <a:buNone/>
              <a:defRPr sz="1400"/>
            </a:lvl7pPr>
            <a:lvl8pPr marL="3199836" indent="0">
              <a:buNone/>
              <a:defRPr sz="1400"/>
            </a:lvl8pPr>
            <a:lvl9pPr marL="3656956" indent="0">
              <a:buNone/>
              <a:defRPr sz="1400"/>
            </a:lvl9pPr>
          </a:lstStyle>
          <a:p>
            <a:pPr lvl="0"/>
            <a:r>
              <a:rPr lang="en-US"/>
              <a:t>Click to edit Master text styles</a:t>
            </a:r>
          </a:p>
        </p:txBody>
      </p:sp>
    </p:spTree>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1" y="625537"/>
            <a:ext cx="8229600" cy="792101"/>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119" indent="0">
              <a:buNone/>
              <a:defRPr sz="2000" b="1"/>
            </a:lvl2pPr>
            <a:lvl3pPr marL="914239" indent="0">
              <a:buNone/>
              <a:defRPr sz="1800" b="1"/>
            </a:lvl3pPr>
            <a:lvl4pPr marL="1371359" indent="0">
              <a:buNone/>
              <a:defRPr sz="1600" b="1"/>
            </a:lvl4pPr>
            <a:lvl5pPr marL="1828478" indent="0">
              <a:buNone/>
              <a:defRPr sz="1600" b="1"/>
            </a:lvl5pPr>
            <a:lvl6pPr marL="2285597" indent="0">
              <a:buNone/>
              <a:defRPr sz="1600" b="1"/>
            </a:lvl6pPr>
            <a:lvl7pPr marL="2742717" indent="0">
              <a:buNone/>
              <a:defRPr sz="1600" b="1"/>
            </a:lvl7pPr>
            <a:lvl8pPr marL="3199836" indent="0">
              <a:buNone/>
              <a:defRPr sz="1600" b="1"/>
            </a:lvl8pPr>
            <a:lvl9pPr marL="3656956"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19" indent="0">
              <a:buNone/>
              <a:defRPr sz="2000" b="1"/>
            </a:lvl2pPr>
            <a:lvl3pPr marL="914239" indent="0">
              <a:buNone/>
              <a:defRPr sz="1800" b="1"/>
            </a:lvl3pPr>
            <a:lvl4pPr marL="1371359" indent="0">
              <a:buNone/>
              <a:defRPr sz="1600" b="1"/>
            </a:lvl4pPr>
            <a:lvl5pPr marL="1828478" indent="0">
              <a:buNone/>
              <a:defRPr sz="1600" b="1"/>
            </a:lvl5pPr>
            <a:lvl6pPr marL="2285597" indent="0">
              <a:buNone/>
              <a:defRPr sz="1600" b="1"/>
            </a:lvl6pPr>
            <a:lvl7pPr marL="2742717" indent="0">
              <a:buNone/>
              <a:defRPr sz="1600" b="1"/>
            </a:lvl7pPr>
            <a:lvl8pPr marL="3199836" indent="0">
              <a:buNone/>
              <a:defRPr sz="1600" b="1"/>
            </a:lvl8pPr>
            <a:lvl9pPr marL="3656956"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457201" y="625537"/>
            <a:ext cx="8229600" cy="792101"/>
          </a:xfrm>
        </p:spPr>
        <p:txBody>
          <a:bodyPr/>
          <a:lstStyle>
            <a:lvl1pPr>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751908"/>
            <a:ext cx="5486400" cy="3975667"/>
          </a:xfrm>
        </p:spPr>
        <p:txBody>
          <a:bodyPr/>
          <a:lstStyle>
            <a:lvl1pPr marL="0" indent="0">
              <a:buNone/>
              <a:defRPr sz="3200"/>
            </a:lvl1pPr>
            <a:lvl2pPr marL="457119" indent="0">
              <a:buNone/>
              <a:defRPr sz="2800"/>
            </a:lvl2pPr>
            <a:lvl3pPr marL="914239" indent="0">
              <a:buNone/>
              <a:defRPr sz="2400"/>
            </a:lvl3pPr>
            <a:lvl4pPr marL="1371359" indent="0">
              <a:buNone/>
              <a:defRPr sz="2000"/>
            </a:lvl4pPr>
            <a:lvl5pPr marL="1828478" indent="0">
              <a:buNone/>
              <a:defRPr sz="2000"/>
            </a:lvl5pPr>
            <a:lvl6pPr marL="2285597" indent="0">
              <a:buNone/>
              <a:defRPr sz="2000"/>
            </a:lvl6pPr>
            <a:lvl7pPr marL="2742717" indent="0">
              <a:buNone/>
              <a:defRPr sz="2000"/>
            </a:lvl7pPr>
            <a:lvl8pPr marL="3199836" indent="0">
              <a:buNone/>
              <a:defRPr sz="2000"/>
            </a:lvl8pPr>
            <a:lvl9pPr marL="3656956"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119" indent="0">
              <a:buNone/>
              <a:defRPr sz="1200"/>
            </a:lvl2pPr>
            <a:lvl3pPr marL="914239" indent="0">
              <a:buNone/>
              <a:defRPr sz="1000"/>
            </a:lvl3pPr>
            <a:lvl4pPr marL="1371359" indent="0">
              <a:buNone/>
              <a:defRPr sz="900"/>
            </a:lvl4pPr>
            <a:lvl5pPr marL="1828478" indent="0">
              <a:buNone/>
              <a:defRPr sz="900"/>
            </a:lvl5pPr>
            <a:lvl6pPr marL="2285597" indent="0">
              <a:buNone/>
              <a:defRPr sz="900"/>
            </a:lvl6pPr>
            <a:lvl7pPr marL="2742717" indent="0">
              <a:buNone/>
              <a:defRPr sz="900"/>
            </a:lvl7pPr>
            <a:lvl8pPr marL="3199836" indent="0">
              <a:buNone/>
              <a:defRPr sz="900"/>
            </a:lvl8pPr>
            <a:lvl9pPr marL="3656956"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Title 1"/>
          <p:cNvSpPr>
            <a:spLocks noGrp="1"/>
          </p:cNvSpPr>
          <p:nvPr>
            <p:ph type="title"/>
          </p:nvPr>
        </p:nvSpPr>
        <p:spPr>
          <a:xfrm>
            <a:off x="457201" y="625537"/>
            <a:ext cx="8229600" cy="792101"/>
          </a:xfrm>
        </p:spPr>
        <p:txBody>
          <a:bodyPr/>
          <a:lstStyle>
            <a:lvl1pPr>
              <a:defRPr/>
            </a:lvl1pPr>
          </a:lstStyle>
          <a:p>
            <a:r>
              <a:rPr lang="en-US"/>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7" descr="Topstripe-full-PPT-150dpi"/>
          <p:cNvPicPr>
            <a:picLocks noChangeAspect="1" noChangeArrowheads="1"/>
          </p:cNvPicPr>
          <p:nvPr/>
        </p:nvPicPr>
        <p:blipFill>
          <a:blip r:embed="rId14" cstate="print"/>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44501" y="604838"/>
            <a:ext cx="8229600" cy="1143000"/>
          </a:xfrm>
          <a:prstGeom prst="rect">
            <a:avLst/>
          </a:prstGeom>
          <a:noFill/>
          <a:ln w="9525">
            <a:noFill/>
            <a:miter lim="800000"/>
            <a:headEnd/>
            <a:tailEnd/>
          </a:ln>
        </p:spPr>
        <p:txBody>
          <a:bodyPr vert="horz" wrap="square" lIns="91424" tIns="45712" rIns="91424" bIns="45712" numCol="1" anchor="ctr" anchorCtr="0" compatLnSpc="1">
            <a:prstTxWarp prst="textNoShape">
              <a:avLst/>
            </a:prstTxWarp>
          </a:bodyPr>
          <a:lstStyle/>
          <a:p>
            <a:pPr lvl="0"/>
            <a:r>
              <a:rPr lang="en-US"/>
              <a:t>Click to edit Master title style</a:t>
            </a:r>
            <a:endParaRPr lang="en-US" dirty="0"/>
          </a:p>
        </p:txBody>
      </p:sp>
      <p:sp>
        <p:nvSpPr>
          <p:cNvPr id="1028" name="Rectangle 3"/>
          <p:cNvSpPr>
            <a:spLocks noGrp="1" noChangeArrowheads="1"/>
          </p:cNvSpPr>
          <p:nvPr>
            <p:ph type="body" idx="1"/>
          </p:nvPr>
        </p:nvSpPr>
        <p:spPr bwMode="auto">
          <a:xfrm>
            <a:off x="457201" y="1600202"/>
            <a:ext cx="8229600" cy="4525963"/>
          </a:xfrm>
          <a:prstGeom prst="rect">
            <a:avLst/>
          </a:prstGeom>
          <a:noFill/>
          <a:ln w="9525">
            <a:noFill/>
            <a:miter lim="800000"/>
            <a:headEnd/>
            <a:tailEnd/>
          </a:ln>
        </p:spPr>
        <p:txBody>
          <a:bodyPr vert="horz" wrap="square" lIns="91424" tIns="45712" rIns="91424" bIns="4571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30" name="Rectangle 6"/>
          <p:cNvSpPr>
            <a:spLocks noGrp="1" noChangeArrowheads="1"/>
          </p:cNvSpPr>
          <p:nvPr>
            <p:ph type="sldNum" sz="quarter" idx="4"/>
          </p:nvPr>
        </p:nvSpPr>
        <p:spPr bwMode="auto">
          <a:xfrm>
            <a:off x="6553201" y="6534600"/>
            <a:ext cx="2133600" cy="476250"/>
          </a:xfrm>
          <a:prstGeom prst="rect">
            <a:avLst/>
          </a:prstGeom>
          <a:noFill/>
          <a:ln w="9525">
            <a:noFill/>
            <a:miter lim="800000"/>
            <a:headEnd/>
            <a:tailEnd/>
          </a:ln>
          <a:effectLst/>
        </p:spPr>
        <p:txBody>
          <a:bodyPr vert="horz" wrap="square" lIns="91424" tIns="45712" rIns="91424" bIns="45712" numCol="1" anchor="t" anchorCtr="0" compatLnSpc="1">
            <a:prstTxWarp prst="textNoShape">
              <a:avLst/>
            </a:prstTxWarp>
          </a:bodyPr>
          <a:lstStyle>
            <a:lvl1pPr algn="r">
              <a:defRPr sz="1400"/>
            </a:lvl1pPr>
          </a:lstStyle>
          <a:p>
            <a:fld id="{7BA0A6AB-AE58-4F6F-8038-CF83270563F5}" type="slidenum">
              <a:rPr lang="en-US" smtClean="0"/>
              <a:pPr/>
              <a:t>‹#›</a:t>
            </a:fld>
            <a:endParaRPr lang="en-US"/>
          </a:p>
        </p:txBody>
      </p:sp>
      <p:pic>
        <p:nvPicPr>
          <p:cNvPr id="6" name="Picture 7" descr="Topstripe-full-PPT-150dpi"/>
          <p:cNvPicPr>
            <a:picLocks noChangeAspect="1" noChangeArrowheads="1"/>
          </p:cNvPicPr>
          <p:nvPr/>
        </p:nvPicPr>
        <p:blipFill>
          <a:blip r:embed="rId14" cstate="print"/>
          <a:srcRect/>
          <a:stretch>
            <a:fillRect/>
          </a:stretch>
        </p:blipFill>
        <p:spPr bwMode="auto">
          <a:xfrm>
            <a:off x="0" y="0"/>
            <a:ext cx="9144000" cy="6858000"/>
          </a:xfrm>
          <a:prstGeom prst="rect">
            <a:avLst/>
          </a:prstGeom>
          <a:noFill/>
          <a:ln w="9525">
            <a:noFill/>
            <a:miter lim="800000"/>
            <a:headEnd/>
            <a:tailEnd/>
          </a:ln>
        </p:spPr>
      </p:pic>
      <p:pic>
        <p:nvPicPr>
          <p:cNvPr id="7" name="Picture 6" descr="829.jpg"/>
          <p:cNvPicPr>
            <a:picLocks noChangeAspect="1"/>
          </p:cNvPicPr>
          <p:nvPr/>
        </p:nvPicPr>
        <p:blipFill>
          <a:blip r:embed="rId15" cstate="print"/>
          <a:stretch>
            <a:fillRect/>
          </a:stretch>
        </p:blipFill>
        <p:spPr>
          <a:xfrm>
            <a:off x="6629400" y="6019800"/>
            <a:ext cx="2221462" cy="609600"/>
          </a:xfrm>
          <a:prstGeom prst="rect">
            <a:avLst/>
          </a:prstGeom>
        </p:spPr>
      </p:pic>
      <p:pic>
        <p:nvPicPr>
          <p:cNvPr id="9" name="Picture 8" descr="mlogo.png"/>
          <p:cNvPicPr>
            <a:picLocks noChangeAspect="1"/>
          </p:cNvPicPr>
          <p:nvPr/>
        </p:nvPicPr>
        <p:blipFill>
          <a:blip r:embed="rId16" cstate="print"/>
          <a:stretch>
            <a:fillRect/>
          </a:stretch>
        </p:blipFill>
        <p:spPr>
          <a:xfrm>
            <a:off x="7958312" y="136188"/>
            <a:ext cx="381000" cy="381000"/>
          </a:xfrm>
          <a:prstGeom prst="rect">
            <a:avLst/>
          </a:prstGeom>
        </p:spPr>
      </p:pic>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Lst>
  <p:transition spd="med">
    <p:wipe dir="d"/>
  </p:transition>
  <p:hf hdr="0" ftr="0" dt="0"/>
  <p:txStyles>
    <p:titleStyle>
      <a:lvl1pPr algn="l" rtl="0" eaLnBrk="1" fontAlgn="base" hangingPunct="1">
        <a:spcBef>
          <a:spcPct val="0"/>
        </a:spcBef>
        <a:spcAft>
          <a:spcPct val="0"/>
        </a:spcAft>
        <a:defRPr sz="2800" b="1">
          <a:solidFill>
            <a:srgbClr val="105594"/>
          </a:solidFill>
          <a:latin typeface="+mj-lt"/>
          <a:ea typeface="+mj-ea"/>
          <a:cs typeface="+mj-cs"/>
        </a:defRPr>
      </a:lvl1pPr>
      <a:lvl2pPr algn="l" rtl="0" eaLnBrk="1" fontAlgn="base" hangingPunct="1">
        <a:spcBef>
          <a:spcPct val="0"/>
        </a:spcBef>
        <a:spcAft>
          <a:spcPct val="0"/>
        </a:spcAft>
        <a:defRPr sz="2800" b="1">
          <a:solidFill>
            <a:srgbClr val="105594"/>
          </a:solidFill>
          <a:latin typeface="Arial" charset="0"/>
        </a:defRPr>
      </a:lvl2pPr>
      <a:lvl3pPr algn="l" rtl="0" eaLnBrk="1" fontAlgn="base" hangingPunct="1">
        <a:spcBef>
          <a:spcPct val="0"/>
        </a:spcBef>
        <a:spcAft>
          <a:spcPct val="0"/>
        </a:spcAft>
        <a:defRPr sz="2800" b="1">
          <a:solidFill>
            <a:srgbClr val="105594"/>
          </a:solidFill>
          <a:latin typeface="Arial" charset="0"/>
        </a:defRPr>
      </a:lvl3pPr>
      <a:lvl4pPr algn="l" rtl="0" eaLnBrk="1" fontAlgn="base" hangingPunct="1">
        <a:spcBef>
          <a:spcPct val="0"/>
        </a:spcBef>
        <a:spcAft>
          <a:spcPct val="0"/>
        </a:spcAft>
        <a:defRPr sz="2800" b="1">
          <a:solidFill>
            <a:srgbClr val="105594"/>
          </a:solidFill>
          <a:latin typeface="Arial" charset="0"/>
        </a:defRPr>
      </a:lvl4pPr>
      <a:lvl5pPr algn="l" rtl="0" eaLnBrk="1" fontAlgn="base" hangingPunct="1">
        <a:spcBef>
          <a:spcPct val="0"/>
        </a:spcBef>
        <a:spcAft>
          <a:spcPct val="0"/>
        </a:spcAft>
        <a:defRPr sz="2800" b="1">
          <a:solidFill>
            <a:srgbClr val="105594"/>
          </a:solidFill>
          <a:latin typeface="Arial" charset="0"/>
        </a:defRPr>
      </a:lvl5pPr>
      <a:lvl6pPr marL="457119" algn="l" rtl="0" eaLnBrk="1" fontAlgn="base" hangingPunct="1">
        <a:spcBef>
          <a:spcPct val="0"/>
        </a:spcBef>
        <a:spcAft>
          <a:spcPct val="0"/>
        </a:spcAft>
        <a:defRPr sz="2800" b="1">
          <a:solidFill>
            <a:srgbClr val="105594"/>
          </a:solidFill>
          <a:latin typeface="Arial" charset="0"/>
        </a:defRPr>
      </a:lvl6pPr>
      <a:lvl7pPr marL="914239" algn="l" rtl="0" eaLnBrk="1" fontAlgn="base" hangingPunct="1">
        <a:spcBef>
          <a:spcPct val="0"/>
        </a:spcBef>
        <a:spcAft>
          <a:spcPct val="0"/>
        </a:spcAft>
        <a:defRPr sz="2800" b="1">
          <a:solidFill>
            <a:srgbClr val="105594"/>
          </a:solidFill>
          <a:latin typeface="Arial" charset="0"/>
        </a:defRPr>
      </a:lvl7pPr>
      <a:lvl8pPr marL="1371359" algn="l" rtl="0" eaLnBrk="1" fontAlgn="base" hangingPunct="1">
        <a:spcBef>
          <a:spcPct val="0"/>
        </a:spcBef>
        <a:spcAft>
          <a:spcPct val="0"/>
        </a:spcAft>
        <a:defRPr sz="2800" b="1">
          <a:solidFill>
            <a:srgbClr val="105594"/>
          </a:solidFill>
          <a:latin typeface="Arial" charset="0"/>
        </a:defRPr>
      </a:lvl8pPr>
      <a:lvl9pPr marL="1828478" algn="l" rtl="0" eaLnBrk="1" fontAlgn="base" hangingPunct="1">
        <a:spcBef>
          <a:spcPct val="0"/>
        </a:spcBef>
        <a:spcAft>
          <a:spcPct val="0"/>
        </a:spcAft>
        <a:defRPr sz="2800" b="1">
          <a:solidFill>
            <a:srgbClr val="105594"/>
          </a:solidFill>
          <a:latin typeface="Arial" charset="0"/>
        </a:defRPr>
      </a:lvl9pPr>
    </p:titleStyle>
    <p:bodyStyle>
      <a:lvl1pPr marL="342840" indent="-342840" algn="l" rtl="0" eaLnBrk="1" fontAlgn="base" hangingPunct="1">
        <a:spcBef>
          <a:spcPct val="20000"/>
        </a:spcBef>
        <a:spcAft>
          <a:spcPct val="0"/>
        </a:spcAft>
        <a:buClr>
          <a:srgbClr val="FC0128"/>
        </a:buClr>
        <a:buSzPct val="125000"/>
        <a:buChar char="•"/>
        <a:defRPr sz="2400">
          <a:solidFill>
            <a:srgbClr val="105594"/>
          </a:solidFill>
          <a:latin typeface="+mn-lt"/>
          <a:ea typeface="+mn-ea"/>
          <a:cs typeface="+mn-cs"/>
        </a:defRPr>
      </a:lvl1pPr>
      <a:lvl2pPr marL="742819" indent="-285700" algn="l" rtl="0" eaLnBrk="1" fontAlgn="base" hangingPunct="1">
        <a:spcBef>
          <a:spcPct val="20000"/>
        </a:spcBef>
        <a:spcAft>
          <a:spcPct val="0"/>
        </a:spcAft>
        <a:buChar char="–"/>
        <a:defRPr sz="2000">
          <a:solidFill>
            <a:srgbClr val="105594"/>
          </a:solidFill>
          <a:latin typeface="+mn-lt"/>
        </a:defRPr>
      </a:lvl2pPr>
      <a:lvl3pPr marL="1142799" indent="-228560" algn="l" rtl="0" eaLnBrk="1" fontAlgn="base" hangingPunct="1">
        <a:spcBef>
          <a:spcPct val="20000"/>
        </a:spcBef>
        <a:spcAft>
          <a:spcPct val="0"/>
        </a:spcAft>
        <a:buChar char="•"/>
        <a:defRPr sz="2400">
          <a:solidFill>
            <a:schemeClr val="tx1"/>
          </a:solidFill>
          <a:latin typeface="+mn-lt"/>
        </a:defRPr>
      </a:lvl3pPr>
      <a:lvl4pPr marL="1599918" indent="-228560" algn="l" rtl="0" eaLnBrk="1" fontAlgn="base" hangingPunct="1">
        <a:spcBef>
          <a:spcPct val="20000"/>
        </a:spcBef>
        <a:spcAft>
          <a:spcPct val="0"/>
        </a:spcAft>
        <a:buChar char="–"/>
        <a:defRPr sz="2000">
          <a:solidFill>
            <a:schemeClr val="tx1"/>
          </a:solidFill>
          <a:latin typeface="+mn-lt"/>
        </a:defRPr>
      </a:lvl4pPr>
      <a:lvl5pPr marL="2057038" indent="-228560" algn="l" rtl="0" eaLnBrk="1" fontAlgn="base" hangingPunct="1">
        <a:spcBef>
          <a:spcPct val="20000"/>
        </a:spcBef>
        <a:spcAft>
          <a:spcPct val="0"/>
        </a:spcAft>
        <a:buChar char="»"/>
        <a:defRPr sz="2000">
          <a:solidFill>
            <a:schemeClr val="tx1"/>
          </a:solidFill>
          <a:latin typeface="+mn-lt"/>
        </a:defRPr>
      </a:lvl5pPr>
      <a:lvl6pPr marL="2514157" indent="-228560" algn="l" rtl="0" eaLnBrk="1" fontAlgn="base" hangingPunct="1">
        <a:spcBef>
          <a:spcPct val="20000"/>
        </a:spcBef>
        <a:spcAft>
          <a:spcPct val="0"/>
        </a:spcAft>
        <a:buChar char="»"/>
        <a:defRPr sz="2000">
          <a:solidFill>
            <a:schemeClr val="tx1"/>
          </a:solidFill>
          <a:latin typeface="+mn-lt"/>
        </a:defRPr>
      </a:lvl6pPr>
      <a:lvl7pPr marL="2971276" indent="-228560" algn="l" rtl="0" eaLnBrk="1" fontAlgn="base" hangingPunct="1">
        <a:spcBef>
          <a:spcPct val="20000"/>
        </a:spcBef>
        <a:spcAft>
          <a:spcPct val="0"/>
        </a:spcAft>
        <a:buChar char="»"/>
        <a:defRPr sz="2000">
          <a:solidFill>
            <a:schemeClr val="tx1"/>
          </a:solidFill>
          <a:latin typeface="+mn-lt"/>
        </a:defRPr>
      </a:lvl7pPr>
      <a:lvl8pPr marL="3428396" indent="-228560" algn="l" rtl="0" eaLnBrk="1" fontAlgn="base" hangingPunct="1">
        <a:spcBef>
          <a:spcPct val="20000"/>
        </a:spcBef>
        <a:spcAft>
          <a:spcPct val="0"/>
        </a:spcAft>
        <a:buChar char="»"/>
        <a:defRPr sz="2000">
          <a:solidFill>
            <a:schemeClr val="tx1"/>
          </a:solidFill>
          <a:latin typeface="+mn-lt"/>
        </a:defRPr>
      </a:lvl8pPr>
      <a:lvl9pPr marL="3885515" indent="-22856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239" rtl="0" eaLnBrk="1" latinLnBrk="0" hangingPunct="1">
        <a:defRPr sz="1800" kern="1200">
          <a:solidFill>
            <a:schemeClr val="tx1"/>
          </a:solidFill>
          <a:latin typeface="+mn-lt"/>
          <a:ea typeface="+mn-ea"/>
          <a:cs typeface="+mn-cs"/>
        </a:defRPr>
      </a:lvl1pPr>
      <a:lvl2pPr marL="457119" algn="l" defTabSz="914239" rtl="0" eaLnBrk="1" latinLnBrk="0" hangingPunct="1">
        <a:defRPr sz="1800" kern="1200">
          <a:solidFill>
            <a:schemeClr val="tx1"/>
          </a:solidFill>
          <a:latin typeface="+mn-lt"/>
          <a:ea typeface="+mn-ea"/>
          <a:cs typeface="+mn-cs"/>
        </a:defRPr>
      </a:lvl2pPr>
      <a:lvl3pPr marL="914239" algn="l" defTabSz="914239" rtl="0" eaLnBrk="1" latinLnBrk="0" hangingPunct="1">
        <a:defRPr sz="1800" kern="1200">
          <a:solidFill>
            <a:schemeClr val="tx1"/>
          </a:solidFill>
          <a:latin typeface="+mn-lt"/>
          <a:ea typeface="+mn-ea"/>
          <a:cs typeface="+mn-cs"/>
        </a:defRPr>
      </a:lvl3pPr>
      <a:lvl4pPr marL="1371359" algn="l" defTabSz="914239" rtl="0" eaLnBrk="1" latinLnBrk="0" hangingPunct="1">
        <a:defRPr sz="1800" kern="1200">
          <a:solidFill>
            <a:schemeClr val="tx1"/>
          </a:solidFill>
          <a:latin typeface="+mn-lt"/>
          <a:ea typeface="+mn-ea"/>
          <a:cs typeface="+mn-cs"/>
        </a:defRPr>
      </a:lvl4pPr>
      <a:lvl5pPr marL="1828478" algn="l" defTabSz="914239" rtl="0" eaLnBrk="1" latinLnBrk="0" hangingPunct="1">
        <a:defRPr sz="1800" kern="1200">
          <a:solidFill>
            <a:schemeClr val="tx1"/>
          </a:solidFill>
          <a:latin typeface="+mn-lt"/>
          <a:ea typeface="+mn-ea"/>
          <a:cs typeface="+mn-cs"/>
        </a:defRPr>
      </a:lvl5pPr>
      <a:lvl6pPr marL="2285597" algn="l" defTabSz="914239" rtl="0" eaLnBrk="1" latinLnBrk="0" hangingPunct="1">
        <a:defRPr sz="1800" kern="1200">
          <a:solidFill>
            <a:schemeClr val="tx1"/>
          </a:solidFill>
          <a:latin typeface="+mn-lt"/>
          <a:ea typeface="+mn-ea"/>
          <a:cs typeface="+mn-cs"/>
        </a:defRPr>
      </a:lvl6pPr>
      <a:lvl7pPr marL="2742717" algn="l" defTabSz="914239" rtl="0" eaLnBrk="1" latinLnBrk="0" hangingPunct="1">
        <a:defRPr sz="1800" kern="1200">
          <a:solidFill>
            <a:schemeClr val="tx1"/>
          </a:solidFill>
          <a:latin typeface="+mn-lt"/>
          <a:ea typeface="+mn-ea"/>
          <a:cs typeface="+mn-cs"/>
        </a:defRPr>
      </a:lvl7pPr>
      <a:lvl8pPr marL="3199836" algn="l" defTabSz="914239" rtl="0" eaLnBrk="1" latinLnBrk="0" hangingPunct="1">
        <a:defRPr sz="1800" kern="1200">
          <a:solidFill>
            <a:schemeClr val="tx1"/>
          </a:solidFill>
          <a:latin typeface="+mn-lt"/>
          <a:ea typeface="+mn-ea"/>
          <a:cs typeface="+mn-cs"/>
        </a:defRPr>
      </a:lvl8pPr>
      <a:lvl9pPr marL="3656956" algn="l" defTabSz="91423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gpo.gov/fdsys/pkg/FR-2015-03-13/pdf/2015-05646.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mailto:andy.streasick@metc.state.mn.u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Transit Obligations Under the Americans with Disabilities Act, Regional Policy and Minnesota Law</a:t>
            </a:r>
          </a:p>
        </p:txBody>
      </p:sp>
      <p:sp>
        <p:nvSpPr>
          <p:cNvPr id="3" name="Subtitle 2"/>
          <p:cNvSpPr>
            <a:spLocks noGrp="1"/>
          </p:cNvSpPr>
          <p:nvPr>
            <p:ph type="subTitle" idx="1"/>
          </p:nvPr>
        </p:nvSpPr>
        <p:spPr>
          <a:xfrm>
            <a:off x="1371600" y="3886200"/>
            <a:ext cx="6400800" cy="3124200"/>
          </a:xfrm>
        </p:spPr>
        <p:txBody>
          <a:bodyPr/>
          <a:lstStyle/>
          <a:p>
            <a:r>
              <a:rPr lang="en-US" dirty="0"/>
              <a:t>Governor’s Task Force on Metro Mobility</a:t>
            </a:r>
          </a:p>
          <a:p>
            <a:endParaRPr lang="en-US" dirty="0"/>
          </a:p>
          <a:p>
            <a:endParaRPr lang="en-US" dirty="0"/>
          </a:p>
          <a:p>
            <a:endParaRPr lang="en-US" dirty="0"/>
          </a:p>
          <a:p>
            <a:endParaRPr lang="en-US" dirty="0"/>
          </a:p>
        </p:txBody>
      </p:sp>
    </p:spTree>
  </p:cSld>
  <p:clrMapOvr>
    <a:masterClrMapping/>
  </p:clrMapOvr>
  <p:transition spd="med">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Old regulations defined common mobility devices as:</a:t>
            </a:r>
          </a:p>
          <a:p>
            <a:pPr>
              <a:buNone/>
            </a:pPr>
            <a:r>
              <a:rPr lang="en-US" dirty="0"/>
              <a:t>	a.) Having 3 or 4 wheels;</a:t>
            </a:r>
          </a:p>
          <a:p>
            <a:pPr>
              <a:buNone/>
            </a:pPr>
            <a:r>
              <a:rPr lang="en-US" dirty="0"/>
              <a:t>	b.)Being designed for and used by individuals with mobility impairments;</a:t>
            </a:r>
          </a:p>
          <a:p>
            <a:pPr>
              <a:buNone/>
            </a:pPr>
            <a:r>
              <a:rPr lang="en-US" dirty="0"/>
              <a:t>	c.)Being usable indoors;</a:t>
            </a:r>
          </a:p>
          <a:p>
            <a:pPr>
              <a:buNone/>
            </a:pPr>
            <a:r>
              <a:rPr lang="en-US" dirty="0"/>
              <a:t>	d.)Not exceeding 30 inches in width;</a:t>
            </a:r>
          </a:p>
          <a:p>
            <a:pPr>
              <a:buNone/>
            </a:pPr>
            <a:r>
              <a:rPr lang="en-US" dirty="0"/>
              <a:t>	e.)Not exceeding 48 inches in length (measured from 2 inches above the ground); and</a:t>
            </a:r>
          </a:p>
          <a:p>
            <a:pPr>
              <a:buNone/>
            </a:pPr>
            <a:r>
              <a:rPr lang="en-US" dirty="0"/>
              <a:t>	f.)Not weighing more than 600 pounds, occupied.</a:t>
            </a:r>
          </a:p>
          <a:p>
            <a:pPr>
              <a:buNone/>
            </a:pPr>
            <a:endParaRPr lang="en-US" dirty="0"/>
          </a:p>
        </p:txBody>
      </p:sp>
      <p:sp>
        <p:nvSpPr>
          <p:cNvPr id="3" name="Title 2"/>
          <p:cNvSpPr>
            <a:spLocks noGrp="1"/>
          </p:cNvSpPr>
          <p:nvPr>
            <p:ph type="title"/>
          </p:nvPr>
        </p:nvSpPr>
        <p:spPr/>
        <p:txBody>
          <a:bodyPr/>
          <a:lstStyle/>
          <a:p>
            <a:r>
              <a:rPr lang="en-US" sz="3600" dirty="0"/>
              <a:t>LIFTS/RAMPS (CONTINUED)</a:t>
            </a:r>
          </a:p>
        </p:txBody>
      </p:sp>
    </p:spTree>
  </p:cSld>
  <p:clrMapOvr>
    <a:masterClrMapping/>
  </p:clrMapOvr>
  <p:transition spd="med">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Current ADA regulations state that transit providers must carry a wheelchair and occupant if the lift and vehicle can physically accommodate them, unless doing so is inconsistent with legitimate safety requirements.</a:t>
            </a:r>
          </a:p>
          <a:p>
            <a:r>
              <a:rPr lang="en-US" dirty="0"/>
              <a:t>Legitimate safety requirements have been determined by the USDOT to include the blocking of aisles or vestibules, interfering with door closure or preventing safe evacuation.</a:t>
            </a:r>
          </a:p>
          <a:p>
            <a:r>
              <a:rPr lang="en-US" dirty="0"/>
              <a:t>This does not apply to securement; mobility devices cannot be denied access to transit based on limitations of securement systems.</a:t>
            </a:r>
          </a:p>
        </p:txBody>
      </p:sp>
      <p:sp>
        <p:nvSpPr>
          <p:cNvPr id="3" name="Title 2"/>
          <p:cNvSpPr>
            <a:spLocks noGrp="1"/>
          </p:cNvSpPr>
          <p:nvPr>
            <p:ph type="title"/>
          </p:nvPr>
        </p:nvSpPr>
        <p:spPr/>
        <p:txBody>
          <a:bodyPr/>
          <a:lstStyle/>
          <a:p>
            <a:r>
              <a:rPr lang="en-US" sz="3600" dirty="0"/>
              <a:t>LIFTS/RAMPS (CONTINUED)</a:t>
            </a:r>
          </a:p>
        </p:txBody>
      </p:sp>
    </p:spTree>
  </p:cSld>
  <p:clrMapOvr>
    <a:masterClrMapping/>
  </p:clrMapOvr>
  <p:transition spd="med">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Whenever possible, customers have the right to board front- or rear-facing upon request.</a:t>
            </a:r>
          </a:p>
          <a:p>
            <a:r>
              <a:rPr lang="en-US" dirty="0"/>
              <a:t>Providers have the right to adopt general practices and adhere to them unless otherwise requested.</a:t>
            </a:r>
          </a:p>
          <a:p>
            <a:r>
              <a:rPr lang="en-US" dirty="0"/>
              <a:t>Specific customers may be required to board in a particular fashion if the provider documents a direct threat associated with that customer boarding differently. </a:t>
            </a:r>
          </a:p>
        </p:txBody>
      </p:sp>
      <p:sp>
        <p:nvSpPr>
          <p:cNvPr id="3" name="Title 2"/>
          <p:cNvSpPr>
            <a:spLocks noGrp="1"/>
          </p:cNvSpPr>
          <p:nvPr>
            <p:ph type="title"/>
          </p:nvPr>
        </p:nvSpPr>
        <p:spPr/>
        <p:txBody>
          <a:bodyPr/>
          <a:lstStyle/>
          <a:p>
            <a:r>
              <a:rPr lang="en-US" dirty="0"/>
              <a:t>LIFTS/RAMPS (CONTINUED)</a:t>
            </a:r>
          </a:p>
        </p:txBody>
      </p:sp>
    </p:spTree>
  </p:cSld>
  <p:clrMapOvr>
    <a:masterClrMapping/>
  </p:clrMapOvr>
  <p:transition spd="med">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35CD3DC-0383-4899-818A-C84B517C61B1}"/>
              </a:ext>
            </a:extLst>
          </p:cNvPr>
          <p:cNvSpPr>
            <a:spLocks noGrp="1"/>
          </p:cNvSpPr>
          <p:nvPr>
            <p:ph idx="1"/>
          </p:nvPr>
        </p:nvSpPr>
        <p:spPr>
          <a:xfrm>
            <a:off x="457201" y="1600202"/>
            <a:ext cx="7666075" cy="4648198"/>
          </a:xfrm>
        </p:spPr>
        <p:txBody>
          <a:bodyPr/>
          <a:lstStyle/>
          <a:p>
            <a:r>
              <a:rPr lang="en-US" dirty="0"/>
              <a:t>A pattern and/or practice of denying rides for lack of available accessible vehicle is a capacity constraint under the ADA.</a:t>
            </a:r>
          </a:p>
          <a:p>
            <a:r>
              <a:rPr lang="en-US" dirty="0"/>
              <a:t>A pattern and/or practice of customers waiting unreasonable lengths of time for accessible vehicles is a capacity constraint under the ADA.</a:t>
            </a:r>
          </a:p>
          <a:p>
            <a:r>
              <a:rPr lang="en-US" dirty="0"/>
              <a:t>Any one occurrence of denying a ride for lack of an available accessible vehicle is a civil rights violation under the ADA.</a:t>
            </a:r>
          </a:p>
          <a:p>
            <a:r>
              <a:rPr lang="en-US" dirty="0"/>
              <a:t>More than a quarter of Metro Mobility’s rides are taken by individuals who require use of a </a:t>
            </a:r>
            <a:r>
              <a:rPr lang="en-US"/>
              <a:t>lift (29.1% </a:t>
            </a:r>
            <a:r>
              <a:rPr lang="en-US" dirty="0"/>
              <a:t>in August, 2017). </a:t>
            </a:r>
          </a:p>
        </p:txBody>
      </p:sp>
      <p:sp>
        <p:nvSpPr>
          <p:cNvPr id="3" name="Title 2">
            <a:extLst>
              <a:ext uri="{FF2B5EF4-FFF2-40B4-BE49-F238E27FC236}">
                <a16:creationId xmlns:a16="http://schemas.microsoft.com/office/drawing/2014/main" id="{11167FD0-3C6E-4B3F-ACCB-0D0FF023F32E}"/>
              </a:ext>
            </a:extLst>
          </p:cNvPr>
          <p:cNvSpPr>
            <a:spLocks noGrp="1"/>
          </p:cNvSpPr>
          <p:nvPr>
            <p:ph type="title"/>
          </p:nvPr>
        </p:nvSpPr>
        <p:spPr/>
        <p:txBody>
          <a:bodyPr/>
          <a:lstStyle/>
          <a:p>
            <a:r>
              <a:rPr lang="en-US" dirty="0"/>
              <a:t>LIFTS/RAMPS (CONTINUED)</a:t>
            </a:r>
          </a:p>
        </p:txBody>
      </p:sp>
    </p:spTree>
    <p:extLst>
      <p:ext uri="{BB962C8B-B14F-4D97-AF65-F5344CB8AC3E}">
        <p14:creationId xmlns:p14="http://schemas.microsoft.com/office/powerpoint/2010/main" val="1205262283"/>
      </p:ext>
    </p:extLst>
  </p:cSld>
  <p:clrMapOvr>
    <a:masterClrMapping/>
  </p:clrMapOvr>
  <p:transition spd="med">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600202"/>
            <a:ext cx="7666075" cy="4419598"/>
          </a:xfrm>
        </p:spPr>
        <p:txBody>
          <a:bodyPr/>
          <a:lstStyle/>
          <a:p>
            <a:r>
              <a:rPr lang="en-US" sz="2400" dirty="0"/>
              <a:t>PCAs cannot be required by a transportation provider except in cases where an individual has a pattern and practice of:</a:t>
            </a:r>
          </a:p>
          <a:p>
            <a:pPr>
              <a:buNone/>
            </a:pPr>
            <a:r>
              <a:rPr lang="en-US" sz="2400" dirty="0"/>
              <a:t>	a.) Endangering other passengers; or</a:t>
            </a:r>
          </a:p>
          <a:p>
            <a:pPr>
              <a:buNone/>
            </a:pPr>
            <a:r>
              <a:rPr lang="en-US" sz="2400" dirty="0"/>
              <a:t>	b.) Disrupting operation of transit service.</a:t>
            </a:r>
          </a:p>
          <a:p>
            <a:r>
              <a:rPr lang="en-US" sz="2400" dirty="0"/>
              <a:t>While Federal Law does not require that PCAs ride free of charge, Council policy waives fares for PCAs.</a:t>
            </a:r>
          </a:p>
          <a:p>
            <a:r>
              <a:rPr lang="en-US" sz="2400" dirty="0"/>
              <a:t>Vehicle operators are never required to assist passengers with personal needs.*</a:t>
            </a:r>
          </a:p>
          <a:p>
            <a:r>
              <a:rPr lang="en-US" dirty="0"/>
              <a:t>PCAs cannot be required to show documentation identifying them as attendants.</a:t>
            </a:r>
            <a:endParaRPr lang="en-US" sz="2400" dirty="0"/>
          </a:p>
        </p:txBody>
      </p:sp>
      <p:sp>
        <p:nvSpPr>
          <p:cNvPr id="2" name="Title 1"/>
          <p:cNvSpPr>
            <a:spLocks noGrp="1"/>
          </p:cNvSpPr>
          <p:nvPr>
            <p:ph type="title"/>
          </p:nvPr>
        </p:nvSpPr>
        <p:spPr/>
        <p:txBody>
          <a:bodyPr/>
          <a:lstStyle/>
          <a:p>
            <a:r>
              <a:rPr lang="en-US" sz="3600" dirty="0"/>
              <a:t>PERSONAL CARE ASSISTANTS </a:t>
            </a:r>
          </a:p>
        </p:txBody>
      </p:sp>
    </p:spTree>
  </p:cSld>
  <p:clrMapOvr>
    <a:masterClrMapping/>
  </p:clrMapOvr>
  <p:transition spd="med">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98638"/>
            <a:ext cx="8229600" cy="4906962"/>
          </a:xfrm>
        </p:spPr>
        <p:txBody>
          <a:bodyPr/>
          <a:lstStyle/>
          <a:p>
            <a:r>
              <a:rPr lang="en-US" sz="2400" dirty="0"/>
              <a:t>Securement systems that prevent an occupied common mobility device (under old parameters) from moving more than 2 inches in any direction during normal operation must be available on all public transit buses.</a:t>
            </a:r>
          </a:p>
          <a:p>
            <a:r>
              <a:rPr lang="en-US" sz="2400" dirty="0"/>
              <a:t>Seatbelts w/ shoulder harnesses need to be available for use at every securement location, but cannot be required unless </a:t>
            </a:r>
            <a:r>
              <a:rPr lang="en-US" sz="2400" i="1" dirty="0"/>
              <a:t>all</a:t>
            </a:r>
            <a:r>
              <a:rPr lang="en-US" sz="2400" dirty="0"/>
              <a:t> passengers are required to use them.</a:t>
            </a:r>
          </a:p>
          <a:p>
            <a:r>
              <a:rPr lang="en-US" dirty="0"/>
              <a:t>The Met Council requires </a:t>
            </a:r>
            <a:r>
              <a:rPr lang="en-US" sz="2400" dirty="0"/>
              <a:t>that mobility devices be secured as a condition of service.</a:t>
            </a:r>
          </a:p>
          <a:p>
            <a:r>
              <a:rPr lang="en-US" sz="2400" dirty="0"/>
              <a:t>In addition, Metro Mobility requires that all passengers use seat belts.</a:t>
            </a:r>
          </a:p>
          <a:p>
            <a:endParaRPr lang="en-US" sz="2400" dirty="0"/>
          </a:p>
        </p:txBody>
      </p:sp>
      <p:sp>
        <p:nvSpPr>
          <p:cNvPr id="2" name="Title 1"/>
          <p:cNvSpPr>
            <a:spLocks noGrp="1"/>
          </p:cNvSpPr>
          <p:nvPr>
            <p:ph type="title"/>
          </p:nvPr>
        </p:nvSpPr>
        <p:spPr/>
        <p:txBody>
          <a:bodyPr/>
          <a:lstStyle/>
          <a:p>
            <a:r>
              <a:rPr lang="en-US" sz="3600" dirty="0"/>
              <a:t>TIE-DOWNS/SEATBELTS</a:t>
            </a:r>
          </a:p>
        </p:txBody>
      </p:sp>
    </p:spTree>
  </p:cSld>
  <p:clrMapOvr>
    <a:masterClrMapping/>
  </p:clrMapOvr>
  <p:transition spd="med">
    <p:wipe dir="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2057400"/>
            <a:ext cx="7666075" cy="3248249"/>
          </a:xfrm>
        </p:spPr>
        <p:txBody>
          <a:bodyPr/>
          <a:lstStyle/>
          <a:p>
            <a:r>
              <a:rPr lang="en-US" dirty="0"/>
              <a:t>Operators must be trained to utilize securement systems and must offer assistance upon request.</a:t>
            </a:r>
          </a:p>
          <a:p>
            <a:r>
              <a:rPr lang="en-US" dirty="0"/>
              <a:t>Met Council policy states that ultimate responsibility for ensuring proper securement lies with Operators, so Operators </a:t>
            </a:r>
            <a:r>
              <a:rPr lang="en-US" i="1" dirty="0"/>
              <a:t>must</a:t>
            </a:r>
            <a:r>
              <a:rPr lang="en-US" dirty="0"/>
              <a:t> assist with securement.</a:t>
            </a:r>
          </a:p>
          <a:p>
            <a:r>
              <a:rPr lang="en-US" dirty="0"/>
              <a:t>Customers cannot be denied trips because their mobility devices cannot be adequately secured.</a:t>
            </a:r>
          </a:p>
          <a:p>
            <a:r>
              <a:rPr lang="en-US" dirty="0"/>
              <a:t>Customers must be allowed to transfer from a mobility device to a conventional seat upon request, but cannot be required to do so.  Operators needn’t assist with transferring.</a:t>
            </a:r>
          </a:p>
        </p:txBody>
      </p:sp>
      <p:sp>
        <p:nvSpPr>
          <p:cNvPr id="2" name="Title 1"/>
          <p:cNvSpPr>
            <a:spLocks noGrp="1"/>
          </p:cNvSpPr>
          <p:nvPr>
            <p:ph type="title"/>
          </p:nvPr>
        </p:nvSpPr>
        <p:spPr>
          <a:xfrm>
            <a:off x="457201" y="762000"/>
            <a:ext cx="8229600" cy="655638"/>
          </a:xfrm>
        </p:spPr>
        <p:txBody>
          <a:bodyPr/>
          <a:lstStyle/>
          <a:p>
            <a:r>
              <a:rPr lang="en-US" sz="3600" dirty="0"/>
              <a:t>TIE-DOWNS/SEATBELTS (CONTINUED)</a:t>
            </a:r>
            <a:endParaRPr lang="en-US" dirty="0"/>
          </a:p>
        </p:txBody>
      </p:sp>
    </p:spTree>
  </p:cSld>
  <p:clrMapOvr>
    <a:masterClrMapping/>
  </p:clrMapOvr>
  <p:transition spd="med">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1" y="1600202"/>
            <a:ext cx="7666075" cy="4648198"/>
          </a:xfrm>
        </p:spPr>
        <p:txBody>
          <a:bodyPr/>
          <a:lstStyle/>
          <a:p>
            <a:r>
              <a:rPr lang="en-US" dirty="0"/>
              <a:t>In March of 2015, USDOT issued a final rule clarifying reasonable modification requirements for regular-route service and fundamentally altering them for paratransit service.</a:t>
            </a:r>
          </a:p>
          <a:p>
            <a:r>
              <a:rPr lang="en-US" dirty="0"/>
              <a:t>Essentially, transportation providers are required to assure access through reasonable modifications as long as doing so does not violate law, constitute a fundamental alteration of service or create a direct threat to health and safety.</a:t>
            </a:r>
          </a:p>
          <a:p>
            <a:r>
              <a:rPr lang="en-US" dirty="0"/>
              <a:t>See attached Federal Register for details and examples: </a:t>
            </a:r>
            <a:r>
              <a:rPr lang="en-US" dirty="0">
                <a:hlinkClick r:id="rId3"/>
              </a:rPr>
              <a:t>http://www.gpo.gov/fdsys/pkg/FR-2015-03-13/pdf/2015-05646.pdf</a:t>
            </a:r>
            <a:r>
              <a:rPr lang="en-US" dirty="0"/>
              <a:t> </a:t>
            </a:r>
          </a:p>
          <a:p>
            <a:endParaRPr lang="en-US" dirty="0"/>
          </a:p>
        </p:txBody>
      </p:sp>
      <p:sp>
        <p:nvSpPr>
          <p:cNvPr id="3" name="Title 2"/>
          <p:cNvSpPr>
            <a:spLocks noGrp="1"/>
          </p:cNvSpPr>
          <p:nvPr>
            <p:ph type="title"/>
          </p:nvPr>
        </p:nvSpPr>
        <p:spPr/>
        <p:txBody>
          <a:bodyPr/>
          <a:lstStyle/>
          <a:p>
            <a:r>
              <a:rPr lang="en-US" sz="3600" dirty="0"/>
              <a:t>Reasonable Modifications	</a:t>
            </a:r>
          </a:p>
        </p:txBody>
      </p:sp>
    </p:spTree>
    <p:extLst>
      <p:ext uri="{BB962C8B-B14F-4D97-AF65-F5344CB8AC3E}">
        <p14:creationId xmlns:p14="http://schemas.microsoft.com/office/powerpoint/2010/main" val="4237250789"/>
      </p:ext>
    </p:extLst>
  </p:cSld>
  <p:clrMapOvr>
    <a:masterClrMapping/>
  </p:clrMapOvr>
  <p:transition spd="med">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8BEA9-F410-4DD0-9B4F-F8769F58B7F3}"/>
              </a:ext>
            </a:extLst>
          </p:cNvPr>
          <p:cNvSpPr>
            <a:spLocks noGrp="1"/>
          </p:cNvSpPr>
          <p:nvPr>
            <p:ph type="ctrTitle"/>
          </p:nvPr>
        </p:nvSpPr>
        <p:spPr>
          <a:xfrm>
            <a:off x="685800" y="1981200"/>
            <a:ext cx="7924800" cy="2819400"/>
          </a:xfrm>
        </p:spPr>
        <p:txBody>
          <a:bodyPr/>
          <a:lstStyle/>
          <a:p>
            <a:r>
              <a:rPr lang="en-US" sz="4000" dirty="0"/>
              <a:t>ADA REQUIREMENTS APPLICABLE TO ONLY ADA PARATRANSIT PROVIDERS</a:t>
            </a:r>
            <a:br>
              <a:rPr lang="en-US" sz="4000" dirty="0"/>
            </a:br>
            <a:endParaRPr lang="en-US" sz="4000" dirty="0"/>
          </a:p>
        </p:txBody>
      </p:sp>
    </p:spTree>
  </p:cSld>
  <p:clrMapOvr>
    <a:masterClrMapping/>
  </p:clrMapOvr>
  <p:transition spd="med">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a:t>ADA paratransit providers must include a minimum of curb-to-curb service per federal law.</a:t>
            </a:r>
          </a:p>
          <a:p>
            <a:r>
              <a:rPr lang="en-US" sz="2400" dirty="0"/>
              <a:t>ADA paratransit providers must include first-door through first-door service (physical escorts from operators) upon request per federal law.</a:t>
            </a:r>
          </a:p>
          <a:p>
            <a:r>
              <a:rPr lang="en-US" sz="2400" dirty="0"/>
              <a:t>Metropolitan Council policy requires that all ADA paratransit trips include first-door through first-door service unless a notarized waiver expressly requesting otherwise has been signed by a customer or his/her legal guardian or an outdoor drop was requested at the time of booking.</a:t>
            </a:r>
          </a:p>
        </p:txBody>
      </p:sp>
      <p:sp>
        <p:nvSpPr>
          <p:cNvPr id="2" name="Title 1"/>
          <p:cNvSpPr>
            <a:spLocks noGrp="1"/>
          </p:cNvSpPr>
          <p:nvPr>
            <p:ph type="title"/>
          </p:nvPr>
        </p:nvSpPr>
        <p:spPr/>
        <p:txBody>
          <a:bodyPr/>
          <a:lstStyle/>
          <a:p>
            <a:r>
              <a:rPr lang="en-US" sz="3600" dirty="0"/>
              <a:t>Escort Policy</a:t>
            </a:r>
          </a:p>
        </p:txBody>
      </p:sp>
    </p:spTree>
  </p:cSld>
  <p:clrMapOvr>
    <a:masterClrMapping/>
  </p:clrMapOvr>
  <p:transition spd="med">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13" y="1905000"/>
            <a:ext cx="7772400" cy="3863975"/>
          </a:xfrm>
        </p:spPr>
        <p:txBody>
          <a:bodyPr/>
          <a:lstStyle/>
          <a:p>
            <a:pPr algn="ctr"/>
            <a:r>
              <a:rPr lang="en-US" dirty="0"/>
              <a:t>Requirements Applicable to ALL PUBLIC Transit	</a:t>
            </a:r>
          </a:p>
        </p:txBody>
      </p:sp>
    </p:spTree>
  </p:cSld>
  <p:clrMapOvr>
    <a:masterClrMapping/>
  </p:clrMapOvr>
  <p:transition spd="med">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1BC9272-517E-4746-A1CC-6FE1F228A608}"/>
              </a:ext>
            </a:extLst>
          </p:cNvPr>
          <p:cNvSpPr>
            <a:spLocks noGrp="1"/>
          </p:cNvSpPr>
          <p:nvPr>
            <p:ph idx="1"/>
          </p:nvPr>
        </p:nvSpPr>
        <p:spPr>
          <a:xfrm>
            <a:off x="457201" y="1600202"/>
            <a:ext cx="8381999" cy="3705447"/>
          </a:xfrm>
        </p:spPr>
        <p:txBody>
          <a:bodyPr/>
          <a:lstStyle/>
          <a:p>
            <a:r>
              <a:rPr lang="en-US" dirty="0"/>
              <a:t>While federal law does not require that Operators assist with packages, regional policy does require that Operators carry the following-sized items on and off of buses:</a:t>
            </a:r>
          </a:p>
          <a:p>
            <a:pPr marL="0" indent="0">
              <a:buNone/>
            </a:pPr>
            <a:endParaRPr lang="en-US" dirty="0"/>
          </a:p>
          <a:p>
            <a:pPr marL="0" indent="0">
              <a:buNone/>
            </a:pPr>
            <a:r>
              <a:rPr lang="en-US" dirty="0"/>
              <a:t>    a.) Up to 4 grocery-sized bags of reasonable weight, or</a:t>
            </a:r>
          </a:p>
          <a:p>
            <a:pPr marL="0" indent="0">
              <a:buNone/>
            </a:pPr>
            <a:endParaRPr lang="en-US" dirty="0"/>
          </a:p>
          <a:p>
            <a:pPr marL="0" indent="0">
              <a:buNone/>
            </a:pPr>
            <a:r>
              <a:rPr lang="en-US" dirty="0"/>
              <a:t>    b.) Up to 2 small luggage items of reasonable weight.</a:t>
            </a:r>
          </a:p>
        </p:txBody>
      </p:sp>
      <p:sp>
        <p:nvSpPr>
          <p:cNvPr id="3" name="Title 2">
            <a:extLst>
              <a:ext uri="{FF2B5EF4-FFF2-40B4-BE49-F238E27FC236}">
                <a16:creationId xmlns:a16="http://schemas.microsoft.com/office/drawing/2014/main" id="{B573D329-3CCB-4564-8171-C13F630179B9}"/>
              </a:ext>
            </a:extLst>
          </p:cNvPr>
          <p:cNvSpPr>
            <a:spLocks noGrp="1"/>
          </p:cNvSpPr>
          <p:nvPr>
            <p:ph type="title"/>
          </p:nvPr>
        </p:nvSpPr>
        <p:spPr/>
        <p:txBody>
          <a:bodyPr/>
          <a:lstStyle/>
          <a:p>
            <a:r>
              <a:rPr lang="en-US" dirty="0"/>
              <a:t>PACKAGES</a:t>
            </a:r>
          </a:p>
        </p:txBody>
      </p:sp>
    </p:spTree>
    <p:extLst>
      <p:ext uri="{BB962C8B-B14F-4D97-AF65-F5344CB8AC3E}">
        <p14:creationId xmlns:p14="http://schemas.microsoft.com/office/powerpoint/2010/main" val="1634504123"/>
      </p:ext>
    </p:extLst>
  </p:cSld>
  <p:clrMapOvr>
    <a:masterClrMapping/>
  </p:clrMapOvr>
  <p:transition spd="med">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Under Federal Law, “the fare for a trip charged to an ADA paratransit eligible user of the complementary paratransit service shall not exceed twice the fare that would be charged to an individual paying full fare  (i.e., without regard to discounts) for a trip of similar length, at a similar time of day, on the entity's fixed route system.”</a:t>
            </a:r>
          </a:p>
        </p:txBody>
      </p:sp>
      <p:sp>
        <p:nvSpPr>
          <p:cNvPr id="2" name="Title 1"/>
          <p:cNvSpPr>
            <a:spLocks noGrp="1"/>
          </p:cNvSpPr>
          <p:nvPr>
            <p:ph type="title"/>
          </p:nvPr>
        </p:nvSpPr>
        <p:spPr/>
        <p:txBody>
          <a:bodyPr/>
          <a:lstStyle/>
          <a:p>
            <a:r>
              <a:rPr lang="en-US" sz="3600" dirty="0"/>
              <a:t>FARES</a:t>
            </a:r>
          </a:p>
        </p:txBody>
      </p:sp>
    </p:spTree>
  </p:cSld>
  <p:clrMapOvr>
    <a:masterClrMapping/>
  </p:clrMapOvr>
  <p:transition spd="med">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ADA paratransit must serve at least the same area as regular-route transit at the same times.</a:t>
            </a:r>
          </a:p>
          <a:p>
            <a:r>
              <a:rPr lang="en-US" dirty="0"/>
              <a:t>Commuter regular-route service does not create an ADA paratransit obligation.</a:t>
            </a:r>
          </a:p>
          <a:p>
            <a:r>
              <a:rPr lang="en-US" dirty="0"/>
              <a:t>In cases of local regular-route bus service, ADA paratransit must serve a ¾-mile corridor along each bus route.</a:t>
            </a:r>
          </a:p>
          <a:p>
            <a:r>
              <a:rPr lang="en-US" dirty="0"/>
              <a:t>In cases of all-day express bus service and rail, ADA paratransit must serve the areas within a ¾-mile radius of each stop.</a:t>
            </a:r>
          </a:p>
          <a:p>
            <a:r>
              <a:rPr lang="en-US" dirty="0"/>
              <a:t>Metro Mobility exceeds both the service area and hours of service mandated by the ADA.</a:t>
            </a:r>
          </a:p>
        </p:txBody>
      </p:sp>
      <p:sp>
        <p:nvSpPr>
          <p:cNvPr id="2" name="Title 1"/>
          <p:cNvSpPr>
            <a:spLocks noGrp="1"/>
          </p:cNvSpPr>
          <p:nvPr>
            <p:ph type="title"/>
          </p:nvPr>
        </p:nvSpPr>
        <p:spPr/>
        <p:txBody>
          <a:bodyPr/>
          <a:lstStyle/>
          <a:p>
            <a:r>
              <a:rPr lang="en-US" sz="3600" dirty="0"/>
              <a:t>SERVICE AREAS &amp; HOURS</a:t>
            </a:r>
            <a:r>
              <a:rPr lang="en-US" sz="3200" dirty="0"/>
              <a:t>	</a:t>
            </a:r>
          </a:p>
        </p:txBody>
      </p:sp>
    </p:spTree>
  </p:cSld>
  <p:clrMapOvr>
    <a:masterClrMapping/>
  </p:clrMapOvr>
  <p:transition spd="med">
    <p:wipe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600202"/>
            <a:ext cx="7666075" cy="4267198"/>
          </a:xfrm>
        </p:spPr>
        <p:txBody>
          <a:bodyPr/>
          <a:lstStyle/>
          <a:p>
            <a:r>
              <a:rPr lang="en-US" sz="2400" dirty="0"/>
              <a:t>The ADA allows for zero trip denials, assuming that a valid trip was booked at least one day in advance.  Trip denials include:</a:t>
            </a:r>
          </a:p>
          <a:p>
            <a:pPr>
              <a:buNone/>
            </a:pPr>
            <a:r>
              <a:rPr lang="en-US" sz="2400" dirty="0"/>
              <a:t>	a.) Any refusal of service based on capacity 	constraints;</a:t>
            </a:r>
          </a:p>
          <a:p>
            <a:pPr>
              <a:buNone/>
            </a:pPr>
            <a:r>
              <a:rPr lang="en-US" sz="2400" dirty="0"/>
              <a:t>	b.) The offering of a pick-up time more than an hour 	different than the time requested;</a:t>
            </a:r>
          </a:p>
          <a:p>
            <a:pPr>
              <a:buNone/>
            </a:pPr>
            <a:r>
              <a:rPr lang="en-US" sz="2400" dirty="0"/>
              <a:t>	c.) Any waiting list for service; or</a:t>
            </a:r>
          </a:p>
          <a:p>
            <a:pPr>
              <a:buNone/>
            </a:pPr>
            <a:r>
              <a:rPr lang="en-US" sz="2400" dirty="0"/>
              <a:t>	d.) Any trip refused for lack of an available 	accessible vehicle.</a:t>
            </a:r>
          </a:p>
        </p:txBody>
      </p:sp>
      <p:sp>
        <p:nvSpPr>
          <p:cNvPr id="2" name="Title 1"/>
          <p:cNvSpPr>
            <a:spLocks noGrp="1"/>
          </p:cNvSpPr>
          <p:nvPr>
            <p:ph type="title"/>
          </p:nvPr>
        </p:nvSpPr>
        <p:spPr/>
        <p:txBody>
          <a:bodyPr/>
          <a:lstStyle/>
          <a:p>
            <a:r>
              <a:rPr lang="en-US" sz="3600" dirty="0"/>
              <a:t>TRIP DENIALS</a:t>
            </a:r>
          </a:p>
        </p:txBody>
      </p:sp>
    </p:spTree>
  </p:cSld>
  <p:clrMapOvr>
    <a:masterClrMapping/>
  </p:clrMapOvr>
  <p:transition spd="med">
    <p:wipe dir="d"/>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Customers</a:t>
            </a:r>
            <a:r>
              <a:rPr lang="en-US" sz="2400" dirty="0"/>
              <a:t> must call at least one day in advance to book rides.  </a:t>
            </a:r>
          </a:p>
          <a:p>
            <a:r>
              <a:rPr lang="en-US" sz="2400" dirty="0"/>
              <a:t>ADA paratransit providers can negotiate with customers over ride times, but must offer times within one hour of the original request.</a:t>
            </a:r>
          </a:p>
          <a:p>
            <a:r>
              <a:rPr lang="en-US" dirty="0"/>
              <a:t>Customers</a:t>
            </a:r>
            <a:r>
              <a:rPr lang="en-US" sz="2400" dirty="0"/>
              <a:t> may limit negotiations on one end of a trip (“arrive by” or “pick up no earlier than” times) but not both.</a:t>
            </a:r>
          </a:p>
        </p:txBody>
      </p:sp>
      <p:sp>
        <p:nvSpPr>
          <p:cNvPr id="2" name="Title 1"/>
          <p:cNvSpPr>
            <a:spLocks noGrp="1"/>
          </p:cNvSpPr>
          <p:nvPr>
            <p:ph type="title"/>
          </p:nvPr>
        </p:nvSpPr>
        <p:spPr/>
        <p:txBody>
          <a:bodyPr/>
          <a:lstStyle/>
          <a:p>
            <a:r>
              <a:rPr lang="en-US" sz="3600" dirty="0"/>
              <a:t>TRIP BOOKING</a:t>
            </a:r>
          </a:p>
        </p:txBody>
      </p:sp>
    </p:spTree>
  </p:cSld>
  <p:clrMapOvr>
    <a:masterClrMapping/>
  </p:clrMapOvr>
  <p:transition spd="med">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a:t>ADA paratransit provides a shared-ride service.</a:t>
            </a:r>
          </a:p>
          <a:p>
            <a:r>
              <a:rPr lang="en-US" sz="2400" dirty="0"/>
              <a:t>paratransit providers have a 30-minute window to arrive at a pick-up location and be considered on time.</a:t>
            </a:r>
          </a:p>
          <a:p>
            <a:r>
              <a:rPr lang="en-US" dirty="0"/>
              <a:t>Operators will wait</a:t>
            </a:r>
            <a:r>
              <a:rPr lang="en-US" sz="2400" dirty="0"/>
              <a:t> 5-minutes for customers to board a bus at the agreed upon pick-up location.</a:t>
            </a:r>
          </a:p>
          <a:p>
            <a:endParaRPr lang="en-US" sz="2400" dirty="0"/>
          </a:p>
        </p:txBody>
      </p:sp>
      <p:sp>
        <p:nvSpPr>
          <p:cNvPr id="2" name="Title 1"/>
          <p:cNvSpPr>
            <a:spLocks noGrp="1"/>
          </p:cNvSpPr>
          <p:nvPr>
            <p:ph type="title"/>
          </p:nvPr>
        </p:nvSpPr>
        <p:spPr/>
        <p:txBody>
          <a:bodyPr/>
          <a:lstStyle/>
          <a:p>
            <a:r>
              <a:rPr lang="en-US" sz="3600" dirty="0"/>
              <a:t>TRIP PERFORMANCE</a:t>
            </a:r>
          </a:p>
        </p:txBody>
      </p:sp>
    </p:spTree>
  </p:cSld>
  <p:clrMapOvr>
    <a:masterClrMapping/>
  </p:clrMapOvr>
  <p:transition spd="med">
    <p:wipe dir="d"/>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a:t>Paratransit Operators have the right to require picture IDs as proof of eligibility to ride.</a:t>
            </a:r>
          </a:p>
          <a:p>
            <a:r>
              <a:rPr lang="en-US" sz="2400" dirty="0"/>
              <a:t>If a potential customer fails to produce an ID it is allowable that they not be transported.</a:t>
            </a:r>
          </a:p>
          <a:p>
            <a:r>
              <a:rPr lang="en-US" sz="2400" dirty="0"/>
              <a:t>Council policy allows for two different forms of ID acceptable to ADA paratransit providers:</a:t>
            </a:r>
          </a:p>
          <a:p>
            <a:pPr>
              <a:buNone/>
            </a:pPr>
            <a:r>
              <a:rPr lang="en-US" sz="2400" dirty="0"/>
              <a:t>	a.) A valid Metro Mobility card; and</a:t>
            </a:r>
          </a:p>
          <a:p>
            <a:pPr>
              <a:buNone/>
            </a:pPr>
            <a:r>
              <a:rPr lang="en-US" sz="2400" dirty="0"/>
              <a:t>	b.) A valid MN State ID or Driver’s License (with or 	without an “A” indicator.)</a:t>
            </a:r>
          </a:p>
        </p:txBody>
      </p:sp>
      <p:sp>
        <p:nvSpPr>
          <p:cNvPr id="2" name="Title 1"/>
          <p:cNvSpPr>
            <a:spLocks noGrp="1"/>
          </p:cNvSpPr>
          <p:nvPr>
            <p:ph type="title"/>
          </p:nvPr>
        </p:nvSpPr>
        <p:spPr/>
        <p:txBody>
          <a:bodyPr/>
          <a:lstStyle/>
          <a:p>
            <a:r>
              <a:rPr lang="en-US" sz="3600" cap="all" dirty="0"/>
              <a:t>Identification</a:t>
            </a:r>
          </a:p>
        </p:txBody>
      </p:sp>
    </p:spTree>
  </p:cSld>
  <p:clrMapOvr>
    <a:masterClrMapping/>
  </p:clrMapOvr>
  <p:transition spd="med">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a:t>In addition to a PCA, every ADA paratransit customer is allowed one guest per trip.</a:t>
            </a:r>
          </a:p>
          <a:p>
            <a:r>
              <a:rPr lang="en-US" sz="2400" dirty="0"/>
              <a:t>Guests pay the same fare as customers.</a:t>
            </a:r>
          </a:p>
          <a:p>
            <a:r>
              <a:rPr lang="en-US" sz="2400" dirty="0"/>
              <a:t>In order to guarantee sufficient capacity for guests and PCAs, the ADA paratransit provider must be told that a guest and/or PCA will be accompanying a customer at the time that the trip is booked.</a:t>
            </a:r>
          </a:p>
        </p:txBody>
      </p:sp>
      <p:sp>
        <p:nvSpPr>
          <p:cNvPr id="2" name="Title 1"/>
          <p:cNvSpPr>
            <a:spLocks noGrp="1"/>
          </p:cNvSpPr>
          <p:nvPr>
            <p:ph type="title"/>
          </p:nvPr>
        </p:nvSpPr>
        <p:spPr/>
        <p:txBody>
          <a:bodyPr/>
          <a:lstStyle/>
          <a:p>
            <a:r>
              <a:rPr lang="en-US" sz="3600" dirty="0"/>
              <a:t>GUESTS</a:t>
            </a:r>
          </a:p>
        </p:txBody>
      </p:sp>
    </p:spTree>
  </p:cSld>
  <p:clrMapOvr>
    <a:masterClrMapping/>
  </p:clrMapOvr>
  <p:transition spd="med">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34FED61-D896-480D-810D-2C540E21BC50}"/>
              </a:ext>
            </a:extLst>
          </p:cNvPr>
          <p:cNvSpPr>
            <a:spLocks noGrp="1"/>
          </p:cNvSpPr>
          <p:nvPr>
            <p:ph idx="1"/>
          </p:nvPr>
        </p:nvSpPr>
        <p:spPr>
          <a:xfrm>
            <a:off x="457201" y="1417638"/>
            <a:ext cx="8000999" cy="5059362"/>
          </a:xfrm>
        </p:spPr>
        <p:txBody>
          <a:bodyPr/>
          <a:lstStyle/>
          <a:p>
            <a:r>
              <a:rPr lang="en-US" dirty="0"/>
              <a:t>Operators are required to complete Special Transportation Service (STS) training.  See attached handout.</a:t>
            </a:r>
          </a:p>
          <a:p>
            <a:r>
              <a:rPr lang="en-US" dirty="0"/>
              <a:t>Operators are considered “safety sensitive” under federal law and are therefore subject to random drug testing as well as reasonable suspicion and post-accident testing.</a:t>
            </a:r>
          </a:p>
          <a:p>
            <a:r>
              <a:rPr lang="en-US" dirty="0"/>
              <a:t>Contractors are free to impose additional requirements and qualifications on Operators.</a:t>
            </a:r>
          </a:p>
          <a:p>
            <a:pPr lvl="0"/>
            <a:r>
              <a:rPr lang="en-US" dirty="0"/>
              <a:t>Pre-employment criminal history and motor vehicle check must be conducted.</a:t>
            </a:r>
          </a:p>
          <a:p>
            <a:pPr lvl="0"/>
            <a:r>
              <a:rPr lang="en-US" dirty="0"/>
              <a:t>DOT physical completed</a:t>
            </a:r>
          </a:p>
          <a:p>
            <a:endParaRPr lang="en-US" dirty="0"/>
          </a:p>
        </p:txBody>
      </p:sp>
      <p:sp>
        <p:nvSpPr>
          <p:cNvPr id="3" name="Title 2">
            <a:extLst>
              <a:ext uri="{FF2B5EF4-FFF2-40B4-BE49-F238E27FC236}">
                <a16:creationId xmlns:a16="http://schemas.microsoft.com/office/drawing/2014/main" id="{427B1D4D-7538-41F7-8B67-606579C15937}"/>
              </a:ext>
            </a:extLst>
          </p:cNvPr>
          <p:cNvSpPr>
            <a:spLocks noGrp="1"/>
          </p:cNvSpPr>
          <p:nvPr>
            <p:ph type="title"/>
          </p:nvPr>
        </p:nvSpPr>
        <p:spPr/>
        <p:txBody>
          <a:bodyPr/>
          <a:lstStyle/>
          <a:p>
            <a:r>
              <a:rPr lang="en-US" dirty="0"/>
              <a:t>Operator Training Requirements and Minimum Qualifications</a:t>
            </a:r>
          </a:p>
        </p:txBody>
      </p:sp>
    </p:spTree>
    <p:extLst>
      <p:ext uri="{BB962C8B-B14F-4D97-AF65-F5344CB8AC3E}">
        <p14:creationId xmlns:p14="http://schemas.microsoft.com/office/powerpoint/2010/main" val="2386727821"/>
      </p:ext>
    </p:extLst>
  </p:cSld>
  <p:clrMapOvr>
    <a:masterClrMapping/>
  </p:clrMapOvr>
  <p:transition spd="med">
    <p:wipe dir="d"/>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sz="2400" dirty="0"/>
              <a:t>			</a:t>
            </a:r>
          </a:p>
          <a:p>
            <a:pPr>
              <a:buNone/>
            </a:pPr>
            <a:r>
              <a:rPr lang="en-US" sz="2400" dirty="0"/>
              <a:t>			</a:t>
            </a:r>
            <a:r>
              <a:rPr lang="en-US" sz="2400" dirty="0">
                <a:hlinkClick r:id="rId2"/>
              </a:rPr>
              <a:t>andy.streasick@metc.state.mn.us</a:t>
            </a:r>
            <a:endParaRPr lang="en-US" sz="2400" dirty="0"/>
          </a:p>
          <a:p>
            <a:pPr>
              <a:buNone/>
            </a:pPr>
            <a:r>
              <a:rPr lang="en-US" sz="2400" dirty="0"/>
              <a:t>			               651-602-1679</a:t>
            </a:r>
          </a:p>
        </p:txBody>
      </p:sp>
      <p:sp>
        <p:nvSpPr>
          <p:cNvPr id="2" name="Title 1"/>
          <p:cNvSpPr>
            <a:spLocks noGrp="1"/>
          </p:cNvSpPr>
          <p:nvPr>
            <p:ph type="title"/>
          </p:nvPr>
        </p:nvSpPr>
        <p:spPr/>
        <p:txBody>
          <a:bodyPr/>
          <a:lstStyle/>
          <a:p>
            <a:r>
              <a:rPr lang="en-US" sz="3600" dirty="0"/>
              <a:t>QUESTIONS?</a:t>
            </a:r>
          </a:p>
        </p:txBody>
      </p:sp>
    </p:spTree>
  </p:cSld>
  <p:clrMapOvr>
    <a:masterClrMapping/>
  </p:clrMapOvr>
  <p:transition spd="med">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sz="2400" dirty="0"/>
              <a:t>Any and all materials distributed by a transit provider relating to system usage must be made available in an alternative format upon request.</a:t>
            </a:r>
          </a:p>
          <a:p>
            <a:r>
              <a:rPr lang="en-US" sz="2400" dirty="0"/>
              <a:t>Transit providers must give primary consideration to a requestor’s format of choice, but needn’t necessarily provide the information in that format if:</a:t>
            </a:r>
          </a:p>
          <a:p>
            <a:pPr lvl="0">
              <a:buNone/>
            </a:pPr>
            <a:r>
              <a:rPr lang="en-US" sz="2400" dirty="0"/>
              <a:t>	a.) An equally effective format exists; or</a:t>
            </a:r>
          </a:p>
          <a:p>
            <a:pPr lvl="0">
              <a:buNone/>
            </a:pPr>
            <a:r>
              <a:rPr lang="en-US" sz="2400" dirty="0"/>
              <a:t>	b.) Delivery of information via the format requested 	would constitute “undue burden”.</a:t>
            </a:r>
          </a:p>
          <a:p>
            <a:pPr>
              <a:buNone/>
            </a:pPr>
            <a:endParaRPr lang="en-US" sz="2400" dirty="0"/>
          </a:p>
        </p:txBody>
      </p:sp>
      <p:sp>
        <p:nvSpPr>
          <p:cNvPr id="3" name="Title 2"/>
          <p:cNvSpPr>
            <a:spLocks noGrp="1"/>
          </p:cNvSpPr>
          <p:nvPr>
            <p:ph type="title"/>
          </p:nvPr>
        </p:nvSpPr>
        <p:spPr>
          <a:xfrm>
            <a:off x="304800" y="762000"/>
            <a:ext cx="8382000" cy="762000"/>
          </a:xfrm>
        </p:spPr>
        <p:txBody>
          <a:bodyPr/>
          <a:lstStyle/>
          <a:p>
            <a:pPr lvl="0"/>
            <a:r>
              <a:rPr lang="en-US" sz="3600" dirty="0"/>
              <a:t>MATERIALS/SCHEDULES</a:t>
            </a:r>
          </a:p>
        </p:txBody>
      </p:sp>
    </p:spTree>
  </p:cSld>
  <p:clrMapOvr>
    <a:masterClrMapping/>
  </p:clrMapOvr>
  <p:transition spd="med">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z="2400" dirty="0"/>
              <a:t>A “service animal” is defined as an animal that is individually trained to perform a specific task for a person with a disability.</a:t>
            </a:r>
          </a:p>
          <a:p>
            <a:pPr lvl="0"/>
            <a:r>
              <a:rPr lang="en-US" sz="2400" dirty="0"/>
              <a:t>A service animal always rides free of charge.</a:t>
            </a:r>
          </a:p>
          <a:p>
            <a:pPr lvl="0"/>
            <a:r>
              <a:rPr lang="en-US" sz="2400" dirty="0"/>
              <a:t>The animal must remain under control of the passenger at all times.</a:t>
            </a:r>
          </a:p>
          <a:p>
            <a:pPr lvl="0"/>
            <a:r>
              <a:rPr lang="en-US" sz="2400" dirty="0"/>
              <a:t>Animal species is irrelevant.</a:t>
            </a:r>
          </a:p>
          <a:p>
            <a:pPr lvl="0"/>
            <a:r>
              <a:rPr lang="en-US" sz="2400" dirty="0"/>
              <a:t>Aggressive/disruptive behavior on the part of a service animal can result in that animal being barred from a transit agency.</a:t>
            </a:r>
          </a:p>
        </p:txBody>
      </p:sp>
      <p:sp>
        <p:nvSpPr>
          <p:cNvPr id="2" name="Title 1"/>
          <p:cNvSpPr>
            <a:spLocks noGrp="1"/>
          </p:cNvSpPr>
          <p:nvPr>
            <p:ph type="title"/>
          </p:nvPr>
        </p:nvSpPr>
        <p:spPr/>
        <p:txBody>
          <a:bodyPr/>
          <a:lstStyle/>
          <a:p>
            <a:r>
              <a:rPr lang="en-US" sz="3600" dirty="0"/>
              <a:t>SERVICE ANIMALS</a:t>
            </a:r>
          </a:p>
        </p:txBody>
      </p:sp>
    </p:spTree>
  </p:cSld>
  <p:clrMapOvr>
    <a:masterClrMapping/>
  </p:clrMapOvr>
  <p:transition spd="med">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z="2400" dirty="0"/>
              <a:t>Identifying harnesses/vests cannot be required.</a:t>
            </a:r>
          </a:p>
          <a:p>
            <a:pPr lvl="0"/>
            <a:r>
              <a:rPr lang="en-US" sz="2400" dirty="0"/>
              <a:t>Proof of certification/identifying paperwork cannot be required.</a:t>
            </a:r>
          </a:p>
          <a:p>
            <a:pPr lvl="0"/>
            <a:r>
              <a:rPr lang="en-US" sz="2400" dirty="0"/>
              <a:t>Allergies/fear/religious considerations cannot be used to bar a service animal.</a:t>
            </a:r>
          </a:p>
        </p:txBody>
      </p:sp>
      <p:sp>
        <p:nvSpPr>
          <p:cNvPr id="2" name="Title 1"/>
          <p:cNvSpPr>
            <a:spLocks noGrp="1"/>
          </p:cNvSpPr>
          <p:nvPr>
            <p:ph type="title"/>
          </p:nvPr>
        </p:nvSpPr>
        <p:spPr/>
        <p:txBody>
          <a:bodyPr/>
          <a:lstStyle/>
          <a:p>
            <a:r>
              <a:rPr lang="en-US" sz="3600" cap="all" dirty="0"/>
              <a:t>Service Animals (Continued)</a:t>
            </a:r>
          </a:p>
        </p:txBody>
      </p:sp>
    </p:spTree>
  </p:cSld>
  <p:clrMapOvr>
    <a:masterClrMapping/>
  </p:clrMapOvr>
  <p:transition spd="med">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z="2400" dirty="0"/>
              <a:t>While therapy animals (which exclusively provide emotional support/stabilization) are not generally considered by the ADA to be service animals, Metropolitan Council policy allows for therapy animals to ride free of charge as long as they are not disruptive or aggressive and are under customer control at all times.</a:t>
            </a:r>
          </a:p>
        </p:txBody>
      </p:sp>
      <p:sp>
        <p:nvSpPr>
          <p:cNvPr id="2" name="Title 1"/>
          <p:cNvSpPr>
            <a:spLocks noGrp="1"/>
          </p:cNvSpPr>
          <p:nvPr>
            <p:ph type="title"/>
          </p:nvPr>
        </p:nvSpPr>
        <p:spPr>
          <a:solidFill>
            <a:schemeClr val="accent3"/>
          </a:solidFill>
        </p:spPr>
        <p:txBody>
          <a:bodyPr/>
          <a:lstStyle/>
          <a:p>
            <a:r>
              <a:rPr lang="en-US" sz="3600" cap="all" dirty="0"/>
              <a:t>Service Animals (Continued)</a:t>
            </a:r>
            <a:endParaRPr lang="en-US" sz="3600" cap="all" dirty="0">
              <a:solidFill>
                <a:schemeClr val="accent6">
                  <a:lumMod val="75000"/>
                </a:schemeClr>
              </a:solidFill>
            </a:endParaRPr>
          </a:p>
        </p:txBody>
      </p:sp>
    </p:spTree>
  </p:cSld>
  <p:clrMapOvr>
    <a:masterClrMapping/>
  </p:clrMapOvr>
  <p:transition spd="med">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2133600"/>
            <a:ext cx="7666075" cy="3657600"/>
          </a:xfrm>
        </p:spPr>
        <p:txBody>
          <a:bodyPr/>
          <a:lstStyle/>
          <a:p>
            <a:r>
              <a:rPr lang="en-US" sz="2400" dirty="0"/>
              <a:t>Portable oxygen tanks and respirators must be allowed on all public transit vehicles.  </a:t>
            </a:r>
          </a:p>
          <a:p>
            <a:r>
              <a:rPr lang="en-US" sz="2400" dirty="0"/>
              <a:t>DOT rules on the transport of hazardous materials explicitly allow for these devices.</a:t>
            </a:r>
          </a:p>
          <a:p>
            <a:endParaRPr lang="en-US" sz="2800" dirty="0"/>
          </a:p>
        </p:txBody>
      </p:sp>
      <p:sp>
        <p:nvSpPr>
          <p:cNvPr id="2" name="Title 1"/>
          <p:cNvSpPr>
            <a:spLocks noGrp="1"/>
          </p:cNvSpPr>
          <p:nvPr>
            <p:ph type="title"/>
          </p:nvPr>
        </p:nvSpPr>
        <p:spPr>
          <a:xfrm>
            <a:off x="533400" y="762000"/>
            <a:ext cx="8153400" cy="914400"/>
          </a:xfrm>
        </p:spPr>
        <p:txBody>
          <a:bodyPr/>
          <a:lstStyle/>
          <a:p>
            <a:r>
              <a:rPr lang="en-US" sz="3600" dirty="0"/>
              <a:t>OXYGEN TANKS AND RESPIRATORS</a:t>
            </a:r>
          </a:p>
        </p:txBody>
      </p:sp>
    </p:spTree>
  </p:cSld>
  <p:clrMapOvr>
    <a:masterClrMapping/>
  </p:clrMapOvr>
  <p:transition spd="med">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81200"/>
            <a:ext cx="8153400" cy="4495800"/>
          </a:xfrm>
        </p:spPr>
        <p:txBody>
          <a:bodyPr/>
          <a:lstStyle/>
          <a:p>
            <a:pPr lvl="0"/>
            <a:r>
              <a:rPr lang="en-US" dirty="0"/>
              <a:t>All public transit buses must be equipped with lifts or ramps . </a:t>
            </a:r>
          </a:p>
          <a:p>
            <a:pPr lvl="0"/>
            <a:r>
              <a:rPr lang="en-US" dirty="0"/>
              <a:t>Any passenger has the right to use a bus lift/ramp to board or alight the vehicle upon request.</a:t>
            </a:r>
          </a:p>
          <a:p>
            <a:pPr lvl="0"/>
            <a:r>
              <a:rPr lang="en-US" dirty="0"/>
              <a:t>The ADA requires regular maintenance and cycling of lifts/ramps on a regular basis.  Many Met Council vehicle operators cycle lifts/ramps as part of every pull-out procedure, all Council vehicles cycle lifts frequently enough to surpass ADA requirements. </a:t>
            </a:r>
          </a:p>
          <a:p>
            <a:r>
              <a:rPr lang="en-US" i="1" dirty="0"/>
              <a:t>Occasional</a:t>
            </a:r>
            <a:r>
              <a:rPr lang="en-US" dirty="0"/>
              <a:t> lift/ramp failures do not constitute ADA noncompliance.</a:t>
            </a:r>
          </a:p>
          <a:p>
            <a:pPr lvl="0"/>
            <a:endParaRPr lang="en-US" dirty="0"/>
          </a:p>
          <a:p>
            <a:pPr lvl="0">
              <a:buNone/>
            </a:pPr>
            <a:r>
              <a:rPr lang="en-US" sz="2000" dirty="0"/>
              <a:t>	</a:t>
            </a:r>
          </a:p>
        </p:txBody>
      </p:sp>
      <p:sp>
        <p:nvSpPr>
          <p:cNvPr id="2" name="Title 1"/>
          <p:cNvSpPr>
            <a:spLocks noGrp="1"/>
          </p:cNvSpPr>
          <p:nvPr>
            <p:ph type="title"/>
          </p:nvPr>
        </p:nvSpPr>
        <p:spPr>
          <a:xfrm>
            <a:off x="685800" y="838200"/>
            <a:ext cx="8001000" cy="1371600"/>
          </a:xfrm>
        </p:spPr>
        <p:txBody>
          <a:bodyPr/>
          <a:lstStyle/>
          <a:p>
            <a:pPr lvl="0"/>
            <a:r>
              <a:rPr lang="en-US" sz="3600" dirty="0"/>
              <a:t>LIFTS/RAMPS</a:t>
            </a:r>
            <a:br>
              <a:rPr lang="en-US" sz="2800" dirty="0"/>
            </a:br>
            <a:endParaRPr lang="en-US" sz="2800" dirty="0"/>
          </a:p>
        </p:txBody>
      </p:sp>
    </p:spTree>
  </p:cSld>
  <p:clrMapOvr>
    <a:masterClrMapping/>
  </p:clrMapOvr>
  <p:transition spd="med">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Until 2011, ADA regulations specified that lifts and ramps must be able to accommodate “common mobility devices”.  While the language around “common mobility devices” has been removed from regulations, the old specifications are still relevant as they establish the </a:t>
            </a:r>
            <a:r>
              <a:rPr lang="en-US" i="1" dirty="0"/>
              <a:t>basement</a:t>
            </a:r>
            <a:r>
              <a:rPr lang="en-US" dirty="0"/>
              <a:t> level of acceptable accessibility.</a:t>
            </a:r>
          </a:p>
        </p:txBody>
      </p:sp>
      <p:sp>
        <p:nvSpPr>
          <p:cNvPr id="2" name="Title 1"/>
          <p:cNvSpPr>
            <a:spLocks noGrp="1"/>
          </p:cNvSpPr>
          <p:nvPr>
            <p:ph type="title"/>
          </p:nvPr>
        </p:nvSpPr>
        <p:spPr/>
        <p:txBody>
          <a:bodyPr/>
          <a:lstStyle/>
          <a:p>
            <a:r>
              <a:rPr lang="en-US" sz="3600" dirty="0"/>
              <a:t>LIFTS/RAMPS (CONTINUED)</a:t>
            </a:r>
          </a:p>
        </p:txBody>
      </p:sp>
    </p:spTree>
  </p:cSld>
  <p:clrMapOvr>
    <a:masterClrMapping/>
  </p:clrMapOvr>
  <p:transition spd="med">
    <p:wipe dir="d"/>
  </p:transition>
</p:sld>
</file>

<file path=ppt/theme/theme1.xml><?xml version="1.0" encoding="utf-8"?>
<a:theme xmlns:a="http://schemas.openxmlformats.org/drawingml/2006/main" name="MetroMobility">
  <a:themeElements>
    <a:clrScheme name="NewM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ewM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wM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ewM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ewM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ewM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ewM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ewM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ewM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ewM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ewM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ewM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ewM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ewM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 Mobility Power Point Presentation Template</Template>
  <TotalTime>29635</TotalTime>
  <Words>2151</Words>
  <Application>Microsoft Office PowerPoint</Application>
  <PresentationFormat>On-screen Show (4:3)</PresentationFormat>
  <Paragraphs>186</Paragraphs>
  <Slides>29</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MetroMobility</vt:lpstr>
      <vt:lpstr>Transit Obligations Under the Americans with Disabilities Act, Regional Policy and Minnesota Law</vt:lpstr>
      <vt:lpstr>Requirements Applicable to ALL PUBLIC Transit </vt:lpstr>
      <vt:lpstr>MATERIALS/SCHEDULES</vt:lpstr>
      <vt:lpstr>SERVICE ANIMALS</vt:lpstr>
      <vt:lpstr>Service Animals (Continued)</vt:lpstr>
      <vt:lpstr>Service Animals (Continued)</vt:lpstr>
      <vt:lpstr>OXYGEN TANKS AND RESPIRATORS</vt:lpstr>
      <vt:lpstr>LIFTS/RAMPS </vt:lpstr>
      <vt:lpstr>LIFTS/RAMPS (CONTINUED)</vt:lpstr>
      <vt:lpstr>LIFTS/RAMPS (CONTINUED)</vt:lpstr>
      <vt:lpstr>LIFTS/RAMPS (CONTINUED)</vt:lpstr>
      <vt:lpstr>LIFTS/RAMPS (CONTINUED)</vt:lpstr>
      <vt:lpstr>LIFTS/RAMPS (CONTINUED)</vt:lpstr>
      <vt:lpstr>PERSONAL CARE ASSISTANTS </vt:lpstr>
      <vt:lpstr>TIE-DOWNS/SEATBELTS</vt:lpstr>
      <vt:lpstr>TIE-DOWNS/SEATBELTS (CONTINUED)</vt:lpstr>
      <vt:lpstr>Reasonable Modifications </vt:lpstr>
      <vt:lpstr>ADA REQUIREMENTS APPLICABLE TO ONLY ADA PARATRANSIT PROVIDERS </vt:lpstr>
      <vt:lpstr>Escort Policy</vt:lpstr>
      <vt:lpstr>PACKAGES</vt:lpstr>
      <vt:lpstr>FARES</vt:lpstr>
      <vt:lpstr>SERVICE AREAS &amp; HOURS </vt:lpstr>
      <vt:lpstr>TRIP DENIALS</vt:lpstr>
      <vt:lpstr>TRIP BOOKING</vt:lpstr>
      <vt:lpstr>TRIP PERFORMANCE</vt:lpstr>
      <vt:lpstr>Identification</vt:lpstr>
      <vt:lpstr>GUESTS</vt:lpstr>
      <vt:lpstr>Operator Training Requirements and Minimum Qualifications</vt:lpstr>
      <vt:lpstr>QUESTIONS?</vt:lpstr>
    </vt:vector>
  </TitlesOfParts>
  <Company>Metropolitan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Obligations Under the Americans with Disabilities Act</dc:title>
  <dc:creator>StreasAJ</dc:creator>
  <cp:lastModifiedBy>Mullendore, Zoe</cp:lastModifiedBy>
  <cp:revision>2587</cp:revision>
  <dcterms:created xsi:type="dcterms:W3CDTF">2011-06-08T18:07:43Z</dcterms:created>
  <dcterms:modified xsi:type="dcterms:W3CDTF">2017-09-14T15:45:08Z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