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>
      <p:cViewPr varScale="1">
        <p:scale>
          <a:sx n="79" d="100"/>
          <a:sy n="79" d="100"/>
        </p:scale>
        <p:origin x="1050" y="84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6286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US" dirty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lIns="96661" tIns="48331" rIns="96661" bIns="48331"/>
          <a:lstStyle/>
          <a:p>
            <a:fld id="{A849C5AD-4428-4E9C-9C84-11B72C9365FB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lIns="96661" tIns="48331" rIns="96661" bIns="48331"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68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lIns="96661" tIns="48331" rIns="96661" bIns="48331"/>
          <a:lstStyle/>
          <a:p>
            <a:fld id="{D7547E60-4BE7-4E4E-9AAA-5EE35AEC995C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lIns="96661" tIns="48331" rIns="96661" bIns="48331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U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lIns="96661" tIns="48331" rIns="96661" bIns="48331"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55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491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9/15/2017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/>
              <a:pPr/>
              <a:t>9/15/2017</a:t>
            </a:fld>
            <a:endParaRPr lang="en-U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 dirty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 Pint – President/CEO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Transportation Plus</a:t>
            </a:r>
          </a:p>
        </p:txBody>
      </p:sp>
      <p:pic>
        <p:nvPicPr>
          <p:cNvPr id="5" name="Picture 4" descr="Transportation Plus Logo in upper right hand corner of the page" title="T-Plus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36" y="228600"/>
            <a:ext cx="843464" cy="76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01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609725"/>
            <a:ext cx="8229600" cy="46386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500+ vehicle fleet providing a wide range of transportation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Standard Taxi and Car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Non-Emergency Medical Transportation (NEMT)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Special Transportation Services (STS)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Type III School Transportation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Business/Corporate Transportation</a:t>
            </a:r>
            <a:b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</a:br>
            <a:endParaRPr lang="en-US" sz="18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Prearranged, routed, and immediate services available for all Business Types</a:t>
            </a:r>
            <a:b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</a:br>
            <a:endParaRPr lang="en-US" sz="20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Our Trusted Brands</a:t>
            </a:r>
            <a:br>
              <a:rPr lang="en-US" sz="2200" dirty="0">
                <a:latin typeface="Calibri Light" panose="020F0302020204030204" pitchFamily="34" charset="0"/>
                <a:cs typeface="Arial" panose="020B0604020202020204" pitchFamily="34" charset="0"/>
              </a:rPr>
            </a:br>
            <a:endParaRPr lang="en-US" sz="2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Are</a:t>
            </a:r>
          </a:p>
        </p:txBody>
      </p:sp>
      <p:pic>
        <p:nvPicPr>
          <p:cNvPr id="11" name="Picture 10" descr="Transportation Plus Logo in upper right hand corner of the page" title="T-Plus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36" y="228600"/>
            <a:ext cx="843464" cy="766955"/>
          </a:xfrm>
          <a:prstGeom prst="rect">
            <a:avLst/>
          </a:prstGeom>
        </p:spPr>
      </p:pic>
      <p:pic>
        <p:nvPicPr>
          <p:cNvPr id="2053" name="Picture 5" descr="An image showing the 4 Transportation Plus Company logos" title="Airport Taxi, Yellow Cab, ihail, and Luxury Log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029200"/>
            <a:ext cx="6486524" cy="794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49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Corporate Headquarters in New Hope, MN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70 employees including 35 in our contact center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575 independent contractor drivers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20,000 square foot administrative and maintenance facility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Vehicle 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Sedans - 4 passenger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Minivans - 6 passenger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Wheelchair Accessible Vans – 5 passenger including 1 wheelchair</a:t>
            </a:r>
            <a:endParaRPr lang="en-US" sz="20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SUV’s – 7 passenger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latin typeface="Calibri Light" panose="020F0302020204030204" pitchFamily="34" charset="0"/>
                <a:cs typeface="Arial" panose="020B0604020202020204" pitchFamily="34" charset="0"/>
              </a:rPr>
              <a:t>Mini-bus - 18 passenger including 2 wheelchairs</a:t>
            </a:r>
          </a:p>
          <a:p>
            <a:pPr marL="457200" lvl="1" indent="0">
              <a:buNone/>
            </a:pPr>
            <a:endParaRPr lang="en-US" sz="18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State of the art technology allows customers to book and access rides via phone, text, email, online, and with our ihail app 24/7/365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Are </a:t>
            </a:r>
            <a:r>
              <a:rPr lang="en-US" sz="2400" dirty="0"/>
              <a:t>(continued)</a:t>
            </a:r>
            <a:endParaRPr lang="en-US" dirty="0"/>
          </a:p>
        </p:txBody>
      </p:sp>
      <p:pic>
        <p:nvPicPr>
          <p:cNvPr id="6" name="Picture 5" descr="Transportation Plus Logo in upper right hand corner of the page" title="T-Plus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36" y="228600"/>
            <a:ext cx="843464" cy="76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3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Two types of contracted drivers</a:t>
            </a:r>
          </a:p>
          <a:p>
            <a:pPr lvl="1"/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Company driver – vehicle is owned by the company</a:t>
            </a:r>
          </a:p>
          <a:p>
            <a:pPr lvl="1"/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Owner operator driver – vehicle is owned by the driver</a:t>
            </a:r>
            <a:b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</a:br>
            <a:endParaRPr lang="en-US" sz="20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Company provides</a:t>
            </a:r>
          </a:p>
          <a:p>
            <a:pPr lvl="1"/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Various business types</a:t>
            </a:r>
          </a:p>
          <a:p>
            <a:pPr lvl="1"/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Dispatch/communications technology</a:t>
            </a:r>
          </a:p>
          <a:p>
            <a:pPr lvl="1"/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Driver training, certifications and support</a:t>
            </a:r>
          </a:p>
          <a:p>
            <a:pPr lvl="1"/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Vehicle maintenance for company owned vehicles</a:t>
            </a:r>
          </a:p>
          <a:p>
            <a:pPr lvl="1"/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Vehicle inspections</a:t>
            </a:r>
          </a:p>
          <a:p>
            <a:pPr lvl="1"/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Fleet wide commercial insurance</a:t>
            </a:r>
          </a:p>
          <a:p>
            <a:pPr lvl="1"/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Company affiliations and licensing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model</a:t>
            </a:r>
          </a:p>
        </p:txBody>
      </p:sp>
      <p:pic>
        <p:nvPicPr>
          <p:cNvPr id="6" name="Picture 5" descr="Transportation Plus Logo in upper right hand corner of the page" title="T-Plus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36" y="228600"/>
            <a:ext cx="843464" cy="76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4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At least 25 years of age or older</a:t>
            </a:r>
          </a:p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At least 1 year commercial driving experience</a:t>
            </a:r>
          </a:p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Less than 2 moving violations on Motor Vehicle Record for past 5 years</a:t>
            </a:r>
          </a:p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No impaired driving (DUI/DWI) or implied consent markers in past 10 years</a:t>
            </a:r>
          </a:p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Minnesota Bureau of Criminal Apprehension (BCA) background check</a:t>
            </a:r>
          </a:p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Pass an English proficiency test</a:t>
            </a:r>
          </a:p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Pass a test drive with a qualified instructor</a:t>
            </a:r>
          </a:p>
          <a:p>
            <a:endParaRPr lang="en-US" sz="2400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Driver Requirements</a:t>
            </a:r>
          </a:p>
        </p:txBody>
      </p:sp>
      <p:pic>
        <p:nvPicPr>
          <p:cNvPr id="6" name="Picture 5" descr="Transportation Plus Logo in upper right hand corner of the page" title="T-Plus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36" y="228600"/>
            <a:ext cx="843464" cy="76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6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16 hour classroom training taught by National Safety Council certified instructor</a:t>
            </a:r>
            <a:b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</a:br>
            <a:endParaRPr lang="en-US" sz="24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NEMT/STS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Minnesota Department of Human Services (DHS) background check, fingerprints and photograph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20-hours training by Minnesota Department of Transportation (MNDOT) Special Transportation Services Certified Instructor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First Aid – 4 hours training every 3 years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Abuse Prevention  - 4 hours training every 3 years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Passenger Assistance - 8 hours training every 3 years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Arial" panose="020B0604020202020204" pitchFamily="34" charset="0"/>
              </a:rPr>
              <a:t>Defensive Driving – 4 hours training every 3 years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Driver Training and Additional Requirements</a:t>
            </a:r>
          </a:p>
        </p:txBody>
      </p:sp>
      <p:pic>
        <p:nvPicPr>
          <p:cNvPr id="6" name="Picture 5" descr="Transportation Plus Logo in upper right hand corner of the page" title="T-Plus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36" y="228600"/>
            <a:ext cx="843464" cy="76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452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Our open platform dispatch technology allows for 3</a:t>
            </a:r>
            <a:r>
              <a:rPr lang="en-US" sz="2400" baseline="30000" dirty="0">
                <a:latin typeface="Calibri Light" panose="020F0302020204030204" pitchFamily="34" charset="0"/>
                <a:cs typeface="Arial" panose="020B0604020202020204" pitchFamily="34" charset="0"/>
              </a:rPr>
              <a:t>rd</a:t>
            </a:r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 party integrations and data sharing</a:t>
            </a:r>
          </a:p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We have developed integrations with all of our NEMT/STS clients allowing for ride data to be uploading into our systems automatically</a:t>
            </a:r>
          </a:p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Real time ride data is made available through a web portal and includes vehicle tracking and trip log information</a:t>
            </a:r>
          </a:p>
          <a:p>
            <a:r>
              <a:rPr lang="en-US" sz="2400" dirty="0">
                <a:latin typeface="Calibri Light" panose="020F0302020204030204" pitchFamily="34" charset="0"/>
                <a:cs typeface="Arial" panose="020B0604020202020204" pitchFamily="34" charset="0"/>
              </a:rPr>
              <a:t>Premium Same Day (PSD) ride data is now uploaded into our systems automatically from Metro Mobility website.  </a:t>
            </a:r>
          </a:p>
          <a:p>
            <a:endParaRPr lang="en-US" sz="2400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Integrations and Data Sharing</a:t>
            </a:r>
          </a:p>
        </p:txBody>
      </p:sp>
      <p:pic>
        <p:nvPicPr>
          <p:cNvPr id="6" name="Picture 5" descr="Transportation Plus Logo in upper right hand corner of the page" title="T-Plus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36" y="228600"/>
            <a:ext cx="843464" cy="76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03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Calibri Light" panose="020F0302020204030204" pitchFamily="34" charset="0"/>
                <a:cs typeface="Arial" panose="020B0604020202020204" pitchFamily="34" charset="0"/>
              </a:rPr>
              <a:t>Adopt Nonemergency Medical Transportation Services model</a:t>
            </a:r>
          </a:p>
          <a:p>
            <a:r>
              <a:rPr lang="en-US" sz="2200" dirty="0">
                <a:latin typeface="Calibri Light" panose="020F0302020204030204" pitchFamily="34" charset="0"/>
                <a:cs typeface="Arial" panose="020B0604020202020204" pitchFamily="34" charset="0"/>
              </a:rPr>
              <a:t>Providers to meet the same requirements as set forth in Minnesota Statutes 174.29 and 174.30, and Minnesota Rules, Chapter 8840</a:t>
            </a:r>
          </a:p>
          <a:p>
            <a:r>
              <a:rPr lang="en-US" sz="2200" dirty="0">
                <a:latin typeface="Calibri Light" panose="020F0302020204030204" pitchFamily="34" charset="0"/>
                <a:cs typeface="Arial" panose="020B0604020202020204" pitchFamily="34" charset="0"/>
              </a:rPr>
              <a:t>Current network of transportation providers estimated at 1,500-2,000 vehicles but more capacity may be necessary especially for wheelchair accessible rides</a:t>
            </a:r>
          </a:p>
          <a:p>
            <a:r>
              <a:rPr lang="en-US" sz="2200" dirty="0">
                <a:latin typeface="Calibri Light" panose="020F0302020204030204" pitchFamily="34" charset="0"/>
                <a:cs typeface="Arial" panose="020B0604020202020204" pitchFamily="34" charset="0"/>
              </a:rPr>
              <a:t>Metro Mobility sets pricing and service levels (advanced, same day, ASAP, etc.)</a:t>
            </a:r>
          </a:p>
          <a:p>
            <a:r>
              <a:rPr lang="en-US" sz="2200" dirty="0">
                <a:latin typeface="Calibri Light" panose="020F0302020204030204" pitchFamily="34" charset="0"/>
                <a:cs typeface="Arial" panose="020B0604020202020204" pitchFamily="34" charset="0"/>
              </a:rPr>
              <a:t>Metro Mobility manages ride authorizations and shares the data  electronically with providers</a:t>
            </a:r>
          </a:p>
          <a:p>
            <a:r>
              <a:rPr lang="en-US" sz="2200" dirty="0">
                <a:latin typeface="Calibri Light" panose="020F0302020204030204" pitchFamily="34" charset="0"/>
                <a:cs typeface="Arial" panose="020B0604020202020204" pitchFamily="34" charset="0"/>
              </a:rPr>
              <a:t>Metro Mobility customers allowed to choose from list of contracted  transportation providers</a:t>
            </a:r>
          </a:p>
          <a:p>
            <a:endParaRPr lang="en-US" sz="2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Potential Service Level Approach</a:t>
            </a:r>
          </a:p>
        </p:txBody>
      </p:sp>
      <p:pic>
        <p:nvPicPr>
          <p:cNvPr id="6" name="Picture 5" descr="Transportation Plus Logo in upper right hand corner of the page" title="T-Plus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36" y="228600"/>
            <a:ext cx="843464" cy="76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7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Questions/Comments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idx="1"/>
          </p:nvPr>
        </p:nvSpPr>
        <p:spPr>
          <a:xfrm>
            <a:off x="762000" y="6896100"/>
            <a:ext cx="8229600" cy="121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  <a:p>
            <a:pPr marL="0" indent="0">
              <a:buNone/>
            </a:pPr>
            <a:endParaRPr lang="en-US" sz="2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Calibri Light" panose="020F030202020403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Calibri Light" panose="020F03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0" descr="An image with the Tplus logo on top of the company logos" title="Transportation Plus Company Logo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956424"/>
            <a:ext cx="6338324" cy="337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46196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0B57212-D278-4F09-9602-9B26806117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0</TotalTime>
  <Words>427</Words>
  <Application>Microsoft Office PowerPoint</Application>
  <PresentationFormat>On-screen Show (4:3)</PresentationFormat>
  <Paragraphs>72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PGothic</vt:lpstr>
      <vt:lpstr>Arial</vt:lpstr>
      <vt:lpstr>Calibri</vt:lpstr>
      <vt:lpstr>Calibri Light</vt:lpstr>
      <vt:lpstr>Corbel</vt:lpstr>
      <vt:lpstr>DesignTemplate</vt:lpstr>
      <vt:lpstr>Transportation Plus</vt:lpstr>
      <vt:lpstr>Who We Are</vt:lpstr>
      <vt:lpstr>Who We Are (continued)</vt:lpstr>
      <vt:lpstr>Our model</vt:lpstr>
      <vt:lpstr>Driver Requirements</vt:lpstr>
      <vt:lpstr>Driver Training and Additional Requirements</vt:lpstr>
      <vt:lpstr>System Integrations and Data Sharing</vt:lpstr>
      <vt:lpstr>Potential Service Level Approach</vt:lpstr>
      <vt:lpstr>Questions/Comments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2017-09-13T16:07:40Z</dcterms:created>
  <dcterms:modified xsi:type="dcterms:W3CDTF">2017-09-15T15:10:38Z</dcterms:modified>
  <cp:contentStatus>Final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  <property fmtid="{D5CDD505-2E9C-101B-9397-08002B2CF9AE}" pid="3" name="_MarkAsFinal">
    <vt:bool>true</vt:bool>
  </property>
</Properties>
</file>