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709" r:id="rId2"/>
    <p:sldMasterId id="2147483719" r:id="rId3"/>
  </p:sldMasterIdLst>
  <p:notesMasterIdLst>
    <p:notesMasterId r:id="rId39"/>
  </p:notesMasterIdLst>
  <p:handoutMasterIdLst>
    <p:handoutMasterId r:id="rId40"/>
  </p:handoutMasterIdLst>
  <p:sldIdLst>
    <p:sldId id="389" r:id="rId4"/>
    <p:sldId id="358" r:id="rId5"/>
    <p:sldId id="378" r:id="rId6"/>
    <p:sldId id="403" r:id="rId7"/>
    <p:sldId id="380" r:id="rId8"/>
    <p:sldId id="426" r:id="rId9"/>
    <p:sldId id="362" r:id="rId10"/>
    <p:sldId id="411" r:id="rId11"/>
    <p:sldId id="423" r:id="rId12"/>
    <p:sldId id="419" r:id="rId13"/>
    <p:sldId id="391" r:id="rId14"/>
    <p:sldId id="420" r:id="rId15"/>
    <p:sldId id="404" r:id="rId16"/>
    <p:sldId id="418" r:id="rId17"/>
    <p:sldId id="405" r:id="rId18"/>
    <p:sldId id="425" r:id="rId19"/>
    <p:sldId id="421" r:id="rId20"/>
    <p:sldId id="392" r:id="rId21"/>
    <p:sldId id="408" r:id="rId22"/>
    <p:sldId id="409" r:id="rId23"/>
    <p:sldId id="407" r:id="rId24"/>
    <p:sldId id="402" r:id="rId25"/>
    <p:sldId id="410" r:id="rId26"/>
    <p:sldId id="406" r:id="rId27"/>
    <p:sldId id="370" r:id="rId28"/>
    <p:sldId id="375" r:id="rId29"/>
    <p:sldId id="424" r:id="rId30"/>
    <p:sldId id="367" r:id="rId31"/>
    <p:sldId id="412" r:id="rId32"/>
    <p:sldId id="372" r:id="rId33"/>
    <p:sldId id="413" r:id="rId34"/>
    <p:sldId id="414" r:id="rId35"/>
    <p:sldId id="415" r:id="rId36"/>
    <p:sldId id="417" r:id="rId37"/>
    <p:sldId id="363" r:id="rId38"/>
  </p:sldIdLst>
  <p:sldSz cx="9144000" cy="6858000" type="screen4x3"/>
  <p:notesSz cx="7010400" cy="9296400"/>
  <p:defaultTex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3"/>
    <a:srgbClr val="77A22A"/>
    <a:srgbClr val="002E55"/>
    <a:srgbClr val="0053A1"/>
    <a:srgbClr val="B7DDFF"/>
    <a:srgbClr val="EF2F24"/>
    <a:srgbClr val="FFD200"/>
    <a:srgbClr val="B9B9B9"/>
    <a:srgbClr val="0053A0"/>
    <a:srgbClr val="1055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70566" autoAdjust="0"/>
  </p:normalViewPr>
  <p:slideViewPr>
    <p:cSldViewPr snapToGrid="0" snapToObjects="1" showGuides="1">
      <p:cViewPr varScale="1">
        <p:scale>
          <a:sx n="59" d="100"/>
          <a:sy n="59" d="100"/>
        </p:scale>
        <p:origin x="2034"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9" d="100"/>
          <a:sy n="69" d="100"/>
        </p:scale>
        <p:origin x="-246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50"/>
      <c:rAngAx val="0"/>
      <c:perspective val="0"/>
    </c:view3D>
    <c:floor>
      <c:thickness val="0"/>
    </c:floor>
    <c:sideWall>
      <c:thickness val="0"/>
    </c:sideWall>
    <c:backWall>
      <c:thickness val="0"/>
    </c:backWall>
    <c:plotArea>
      <c:layout>
        <c:manualLayout>
          <c:layoutTarget val="inner"/>
          <c:xMode val="edge"/>
          <c:yMode val="edge"/>
          <c:x val="8.4398976982098264E-2"/>
          <c:y val="0.18388689708920841"/>
          <c:w val="0.88617368665619511"/>
          <c:h val="0.5972767261051003"/>
        </c:manualLayout>
      </c:layout>
      <c:pie3DChart>
        <c:varyColors val="1"/>
        <c:ser>
          <c:idx val="0"/>
          <c:order val="0"/>
          <c:spPr>
            <a:solidFill>
              <a:schemeClr val="accent1"/>
            </a:solidFill>
            <a:ln w="13059">
              <a:solidFill>
                <a:schemeClr val="tx1"/>
              </a:solidFill>
              <a:prstDash val="solid"/>
            </a:ln>
          </c:spPr>
          <c:explosion val="6"/>
          <c:dPt>
            <c:idx val="0"/>
            <c:bubble3D val="0"/>
            <c:explosion val="0"/>
            <c:spPr>
              <a:solidFill>
                <a:srgbClr val="FF0000"/>
              </a:solidFill>
              <a:ln w="13059">
                <a:solidFill>
                  <a:schemeClr val="tx1"/>
                </a:solidFill>
                <a:prstDash val="solid"/>
              </a:ln>
            </c:spPr>
            <c:extLst>
              <c:ext xmlns:c16="http://schemas.microsoft.com/office/drawing/2014/chart" uri="{C3380CC4-5D6E-409C-BE32-E72D297353CC}">
                <c16:uniqueId val="{00000001-6B71-4D7F-B7BE-57D789BEEED7}"/>
              </c:ext>
            </c:extLst>
          </c:dPt>
          <c:dPt>
            <c:idx val="1"/>
            <c:bubble3D val="0"/>
            <c:spPr>
              <a:solidFill>
                <a:srgbClr val="99CC00"/>
              </a:solidFill>
              <a:ln w="13059">
                <a:solidFill>
                  <a:schemeClr val="tx1"/>
                </a:solidFill>
                <a:prstDash val="solid"/>
              </a:ln>
            </c:spPr>
            <c:extLst>
              <c:ext xmlns:c16="http://schemas.microsoft.com/office/drawing/2014/chart" uri="{C3380CC4-5D6E-409C-BE32-E72D297353CC}">
                <c16:uniqueId val="{00000003-6B71-4D7F-B7BE-57D789BEEED7}"/>
              </c:ext>
            </c:extLst>
          </c:dPt>
          <c:dPt>
            <c:idx val="2"/>
            <c:bubble3D val="0"/>
            <c:explosion val="0"/>
            <c:spPr>
              <a:solidFill>
                <a:srgbClr val="00B050"/>
              </a:solidFill>
              <a:ln w="13059">
                <a:solidFill>
                  <a:schemeClr val="tx1"/>
                </a:solidFill>
                <a:prstDash val="solid"/>
              </a:ln>
            </c:spPr>
            <c:extLst>
              <c:ext xmlns:c16="http://schemas.microsoft.com/office/drawing/2014/chart" uri="{C3380CC4-5D6E-409C-BE32-E72D297353CC}">
                <c16:uniqueId val="{00000005-6B71-4D7F-B7BE-57D789BEEED7}"/>
              </c:ext>
            </c:extLst>
          </c:dPt>
          <c:dPt>
            <c:idx val="3"/>
            <c:bubble3D val="0"/>
            <c:explosion val="0"/>
            <c:spPr>
              <a:solidFill>
                <a:srgbClr val="FFFF00"/>
              </a:solidFill>
              <a:ln w="13059">
                <a:solidFill>
                  <a:schemeClr val="tx1"/>
                </a:solidFill>
                <a:prstDash val="solid"/>
              </a:ln>
            </c:spPr>
            <c:extLst>
              <c:ext xmlns:c16="http://schemas.microsoft.com/office/drawing/2014/chart" uri="{C3380CC4-5D6E-409C-BE32-E72D297353CC}">
                <c16:uniqueId val="{00000007-6B71-4D7F-B7BE-57D789BEEED7}"/>
              </c:ext>
            </c:extLst>
          </c:dPt>
          <c:dPt>
            <c:idx val="4"/>
            <c:bubble3D val="0"/>
            <c:explosion val="0"/>
            <c:spPr>
              <a:solidFill>
                <a:srgbClr val="002060"/>
              </a:solidFill>
              <a:ln w="13059">
                <a:solidFill>
                  <a:schemeClr val="tx1"/>
                </a:solidFill>
                <a:prstDash val="solid"/>
              </a:ln>
            </c:spPr>
            <c:extLst>
              <c:ext xmlns:c16="http://schemas.microsoft.com/office/drawing/2014/chart" uri="{C3380CC4-5D6E-409C-BE32-E72D297353CC}">
                <c16:uniqueId val="{00000009-6B71-4D7F-B7BE-57D789BEEED7}"/>
              </c:ext>
            </c:extLst>
          </c:dPt>
          <c:dPt>
            <c:idx val="5"/>
            <c:bubble3D val="0"/>
            <c:explosion val="0"/>
            <c:spPr>
              <a:solidFill>
                <a:srgbClr val="92D050"/>
              </a:solidFill>
              <a:ln w="13059">
                <a:solidFill>
                  <a:schemeClr val="tx1"/>
                </a:solidFill>
                <a:prstDash val="solid"/>
              </a:ln>
            </c:spPr>
            <c:extLst>
              <c:ext xmlns:c16="http://schemas.microsoft.com/office/drawing/2014/chart" uri="{C3380CC4-5D6E-409C-BE32-E72D297353CC}">
                <c16:uniqueId val="{0000000B-6B71-4D7F-B7BE-57D789BEEED7}"/>
              </c:ext>
            </c:extLst>
          </c:dPt>
          <c:dPt>
            <c:idx val="6"/>
            <c:bubble3D val="0"/>
            <c:spPr>
              <a:solidFill>
                <a:srgbClr val="00B050"/>
              </a:solidFill>
              <a:ln w="13059">
                <a:solidFill>
                  <a:schemeClr val="tx1"/>
                </a:solidFill>
                <a:prstDash val="solid"/>
              </a:ln>
            </c:spPr>
            <c:extLst>
              <c:ext xmlns:c16="http://schemas.microsoft.com/office/drawing/2014/chart" uri="{C3380CC4-5D6E-409C-BE32-E72D297353CC}">
                <c16:uniqueId val="{0000000D-6B71-4D7F-B7BE-57D789BEEED7}"/>
              </c:ext>
            </c:extLst>
          </c:dPt>
          <c:dLbls>
            <c:dLbl>
              <c:idx val="0"/>
              <c:layout>
                <c:manualLayout>
                  <c:x val="0.38459750883063754"/>
                  <c:y val="3.0951465259636102E-2"/>
                </c:manualLayout>
              </c:layout>
              <c:tx>
                <c:rich>
                  <a:bodyPr/>
                  <a:lstStyle/>
                  <a:p>
                    <a:fld id="{F8EF2AFD-10E3-472D-8EE9-02E6F4247517}" type="CATEGORYNAME">
                      <a:rPr lang="en-US" sz="1000"/>
                      <a:pPr/>
                      <a:t>[CATEGORY NAME]</a:t>
                    </a:fld>
                    <a:r>
                      <a:rPr lang="en-US" sz="1000" baseline="0" dirty="0"/>
                      <a:t>
</a:t>
                    </a:r>
                    <a:fld id="{C6A83EAB-F32D-4989-8742-47177072A900}" type="VALUE">
                      <a:rPr lang="en-US" sz="1000" baseline="0"/>
                      <a:pPr/>
                      <a:t>[VALUE]</a:t>
                    </a:fld>
                    <a:r>
                      <a:rPr lang="en-US" sz="1000" baseline="0" dirty="0"/>
                      <a:t>
</a:t>
                    </a:r>
                    <a:fld id="{9B36B831-2EBC-4682-8C7F-914362E21852}"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B71-4D7F-B7BE-57D789BEEED7}"/>
                </c:ext>
              </c:extLst>
            </c:dLbl>
            <c:dLbl>
              <c:idx val="1"/>
              <c:layout>
                <c:manualLayout>
                  <c:x val="-0.10619093850177695"/>
                  <c:y val="-0.27188879341299621"/>
                </c:manualLayout>
              </c:layout>
              <c:tx>
                <c:rich>
                  <a:bodyPr/>
                  <a:lstStyle/>
                  <a:p>
                    <a:fld id="{15253AA7-8070-4F26-BA22-4C51DD689704}" type="CATEGORYNAME">
                      <a:rPr lang="en-US" sz="1000"/>
                      <a:pPr/>
                      <a:t>[CATEGORY NAME]</a:t>
                    </a:fld>
                    <a:r>
                      <a:rPr lang="en-US" sz="1000" baseline="0" dirty="0"/>
                      <a:t>
</a:t>
                    </a:r>
                    <a:fld id="{257D3632-D2A6-48AA-91C7-DAA754D7ACF9}" type="VALUE">
                      <a:rPr lang="en-US" sz="1000" baseline="0"/>
                      <a:pPr/>
                      <a:t>[VALUE]</a:t>
                    </a:fld>
                    <a:r>
                      <a:rPr lang="en-US" sz="1000" baseline="0" dirty="0"/>
                      <a:t>
</a:t>
                    </a:r>
                    <a:fld id="{D6D7A92F-9A6C-413F-AE65-36A951341A13}"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30334285497884678"/>
                      <c:h val="0.20421593546101346"/>
                    </c:manualLayout>
                  </c15:layout>
                  <c15:dlblFieldTable/>
                  <c15:showDataLabelsRange val="0"/>
                </c:ext>
                <c:ext xmlns:c16="http://schemas.microsoft.com/office/drawing/2014/chart" uri="{C3380CC4-5D6E-409C-BE32-E72D297353CC}">
                  <c16:uniqueId val="{00000003-6B71-4D7F-B7BE-57D789BEEED7}"/>
                </c:ext>
              </c:extLst>
            </c:dLbl>
            <c:dLbl>
              <c:idx val="2"/>
              <c:layout>
                <c:manualLayout>
                  <c:x val="-3.6361029714812948E-2"/>
                  <c:y val="2.8723123484526894E-2"/>
                </c:manualLayout>
              </c:layout>
              <c:tx>
                <c:rich>
                  <a:bodyPr/>
                  <a:lstStyle/>
                  <a:p>
                    <a:fld id="{8230DABA-8B00-44DD-A8E3-3D40CB74CDF2}" type="CATEGORYNAME">
                      <a:rPr lang="en-US" sz="1000"/>
                      <a:pPr/>
                      <a:t>[CATEGORY NAME]</a:t>
                    </a:fld>
                    <a:r>
                      <a:rPr lang="en-US" sz="1000" baseline="0" dirty="0"/>
                      <a:t>
</a:t>
                    </a:r>
                    <a:fld id="{14092575-8F24-4BB8-8D47-BC63BEBCFCF6}" type="VALUE">
                      <a:rPr lang="en-US" sz="1000" baseline="0"/>
                      <a:pPr/>
                      <a:t>[VALUE]</a:t>
                    </a:fld>
                    <a:r>
                      <a:rPr lang="en-US" sz="1000" baseline="0" dirty="0"/>
                      <a:t>
</a:t>
                    </a:r>
                    <a:fld id="{4170549B-E535-484B-88D0-4A86664030BB}"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6B71-4D7F-B7BE-57D789BEEED7}"/>
                </c:ext>
              </c:extLst>
            </c:dLbl>
            <c:dLbl>
              <c:idx val="3"/>
              <c:layout>
                <c:manualLayout>
                  <c:x val="-4.3179875490713934E-2"/>
                  <c:y val="-4.8864579598499804E-2"/>
                </c:manualLayout>
              </c:layout>
              <c:tx>
                <c:rich>
                  <a:bodyPr/>
                  <a:lstStyle/>
                  <a:p>
                    <a:fld id="{B836BB4C-6F3F-4259-B032-3A65D97A096F}" type="CATEGORYNAME">
                      <a:rPr lang="en-US" sz="1000"/>
                      <a:pPr/>
                      <a:t>[CATEGORY NAME]</a:t>
                    </a:fld>
                    <a:r>
                      <a:rPr lang="en-US" sz="1000" baseline="0" dirty="0"/>
                      <a:t>
</a:t>
                    </a:r>
                    <a:fld id="{0833D604-1E45-426D-8AE4-9F2C3413AB83}" type="VALUE">
                      <a:rPr lang="en-US" sz="1000" baseline="0"/>
                      <a:pPr/>
                      <a:t>[VALUE]</a:t>
                    </a:fld>
                    <a:r>
                      <a:rPr lang="en-US" sz="1000" baseline="0" dirty="0"/>
                      <a:t>
</a:t>
                    </a:r>
                    <a:fld id="{882A915E-7B54-4AE2-96D7-4261ACA1F1FA}"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6274307000278369"/>
                      <c:h val="0.1653980303733828"/>
                    </c:manualLayout>
                  </c15:layout>
                  <c15:dlblFieldTable/>
                  <c15:showDataLabelsRange val="0"/>
                </c:ext>
                <c:ext xmlns:c16="http://schemas.microsoft.com/office/drawing/2014/chart" uri="{C3380CC4-5D6E-409C-BE32-E72D297353CC}">
                  <c16:uniqueId val="{00000007-6B71-4D7F-B7BE-57D789BEEED7}"/>
                </c:ext>
              </c:extLst>
            </c:dLbl>
            <c:dLbl>
              <c:idx val="4"/>
              <c:layout>
                <c:manualLayout>
                  <c:x val="7.6012830614057628E-2"/>
                  <c:y val="-5.6584571869470843E-2"/>
                </c:manualLayout>
              </c:layout>
              <c:tx>
                <c:rich>
                  <a:bodyPr/>
                  <a:lstStyle/>
                  <a:p>
                    <a:fld id="{0BA44E0F-219B-44BF-8A64-3A00BD735F29}" type="CATEGORYNAME">
                      <a:rPr lang="en-US" sz="1000"/>
                      <a:pPr/>
                      <a:t>[CATEGORY NAME]</a:t>
                    </a:fld>
                    <a:r>
                      <a:rPr lang="en-US" sz="1000" baseline="0" dirty="0"/>
                      <a:t>
</a:t>
                    </a:r>
                    <a:fld id="{BF93CDC4-8785-4100-89C7-8FD75186D1FC}" type="VALUE">
                      <a:rPr lang="en-US" sz="1000" baseline="0"/>
                      <a:pPr/>
                      <a:t>[VALUE]</a:t>
                    </a:fld>
                    <a:r>
                      <a:rPr lang="en-US" sz="1000" baseline="0" dirty="0"/>
                      <a:t>
</a:t>
                    </a:r>
                    <a:fld id="{337AB729-82D7-41CB-92DF-948900F24086}"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946915842621364"/>
                      <c:h val="0.1653980303733828"/>
                    </c:manualLayout>
                  </c15:layout>
                  <c15:dlblFieldTable/>
                  <c15:showDataLabelsRange val="0"/>
                </c:ext>
                <c:ext xmlns:c16="http://schemas.microsoft.com/office/drawing/2014/chart" uri="{C3380CC4-5D6E-409C-BE32-E72D297353CC}">
                  <c16:uniqueId val="{00000009-6B71-4D7F-B7BE-57D789BEEED7}"/>
                </c:ext>
              </c:extLst>
            </c:dLbl>
            <c:dLbl>
              <c:idx val="5"/>
              <c:layout>
                <c:manualLayout>
                  <c:x val="0.36665245305327104"/>
                  <c:y val="-4.9657150587690588E-2"/>
                </c:manualLayout>
              </c:layout>
              <c:tx>
                <c:rich>
                  <a:bodyPr/>
                  <a:lstStyle/>
                  <a:p>
                    <a:fld id="{232845D0-76E2-47CA-BB45-A752CC543192}" type="CATEGORYNAME">
                      <a:rPr lang="en-US" sz="1000"/>
                      <a:pPr/>
                      <a:t>[CATEGORY NAME]</a:t>
                    </a:fld>
                    <a:r>
                      <a:rPr lang="en-US" sz="1000" baseline="0" dirty="0"/>
                      <a:t>
</a:t>
                    </a:r>
                    <a:fld id="{9CF51106-AD89-4515-9FAB-A8B2D15DC34F}" type="VALUE">
                      <a:rPr lang="en-US" sz="1000" baseline="0"/>
                      <a:pPr/>
                      <a:t>[VALUE]</a:t>
                    </a:fld>
                    <a:r>
                      <a:rPr lang="en-US" sz="1000" baseline="0" dirty="0"/>
                      <a:t>
</a:t>
                    </a:r>
                    <a:fld id="{6EA97DEB-8CA3-4FB7-8580-2462C7221F2C}"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32411120652429448"/>
                      <c:h val="0.1653980303733828"/>
                    </c:manualLayout>
                  </c15:layout>
                  <c15:dlblFieldTable/>
                  <c15:showDataLabelsRange val="0"/>
                </c:ext>
                <c:ext xmlns:c16="http://schemas.microsoft.com/office/drawing/2014/chart" uri="{C3380CC4-5D6E-409C-BE32-E72D297353CC}">
                  <c16:uniqueId val="{0000000B-6B71-4D7F-B7BE-57D789BEEED7}"/>
                </c:ext>
              </c:extLst>
            </c:dLbl>
            <c:spPr>
              <a:noFill/>
              <a:ln>
                <a:noFill/>
              </a:ln>
              <a:effectLst/>
            </c:spPr>
            <c:txPr>
              <a:bodyPr/>
              <a:lstStyle/>
              <a:p>
                <a:pPr>
                  <a:defRPr sz="800" baseline="0"/>
                </a:pPr>
                <a:endParaRPr lang="en-US"/>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Sheet1!$A$1:$F$1</c:f>
              <c:strCache>
                <c:ptCount val="6"/>
                <c:pt idx="0">
                  <c:v>Salaries &amp; Benefits</c:v>
                </c:pt>
                <c:pt idx="1">
                  <c:v>Transit Provider Expense</c:v>
                </c:pt>
                <c:pt idx="2">
                  <c:v>Fuel &amp; Materials</c:v>
                </c:pt>
                <c:pt idx="3">
                  <c:v>Other Expense</c:v>
                </c:pt>
                <c:pt idx="4">
                  <c:v>RA Allocation</c:v>
                </c:pt>
                <c:pt idx="5">
                  <c:v>Contracted Services</c:v>
                </c:pt>
              </c:strCache>
            </c:strRef>
          </c:cat>
          <c:val>
            <c:numRef>
              <c:f>Sheet1!$A$2:$F$2</c:f>
              <c:numCache>
                <c:formatCode>_("$"* #,##0.0_);_("$"* \(#,##0.0\);_("$"* "-"?_);_(@_)</c:formatCode>
                <c:ptCount val="6"/>
                <c:pt idx="0">
                  <c:v>1.74</c:v>
                </c:pt>
                <c:pt idx="1">
                  <c:v>57.39</c:v>
                </c:pt>
                <c:pt idx="2">
                  <c:v>6.88</c:v>
                </c:pt>
                <c:pt idx="3">
                  <c:v>2.1</c:v>
                </c:pt>
                <c:pt idx="4">
                  <c:v>1.9</c:v>
                </c:pt>
                <c:pt idx="5">
                  <c:v>0.75</c:v>
                </c:pt>
              </c:numCache>
            </c:numRef>
          </c:val>
          <c:extLst>
            <c:ext xmlns:c16="http://schemas.microsoft.com/office/drawing/2014/chart" uri="{C3380CC4-5D6E-409C-BE32-E72D297353CC}">
              <c16:uniqueId val="{0000000E-6B71-4D7F-B7BE-57D789BEEED7}"/>
            </c:ext>
          </c:extLst>
        </c:ser>
        <c:dLbls>
          <c:showLegendKey val="0"/>
          <c:showVal val="0"/>
          <c:showCatName val="0"/>
          <c:showSerName val="0"/>
          <c:showPercent val="0"/>
          <c:showBubbleSize val="0"/>
          <c:showLeaderLines val="1"/>
        </c:dLbls>
      </c:pie3DChart>
      <c:spPr>
        <a:noFill/>
        <a:ln w="26118">
          <a:noFill/>
        </a:ln>
      </c:spPr>
    </c:plotArea>
    <c:plotVisOnly val="1"/>
    <c:dispBlanksAs val="zero"/>
    <c:showDLblsOverMax val="0"/>
  </c:chart>
  <c:spPr>
    <a:noFill/>
    <a:ln>
      <a:noFill/>
    </a:ln>
  </c:spPr>
  <c:txPr>
    <a:bodyPr/>
    <a:lstStyle/>
    <a:p>
      <a:pPr>
        <a:defRPr sz="1851"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50"/>
      <c:rAngAx val="0"/>
      <c:perspective val="0"/>
    </c:view3D>
    <c:floor>
      <c:thickness val="0"/>
    </c:floor>
    <c:sideWall>
      <c:thickness val="0"/>
    </c:sideWall>
    <c:backWall>
      <c:thickness val="0"/>
    </c:backWall>
    <c:plotArea>
      <c:layout>
        <c:manualLayout>
          <c:layoutTarget val="inner"/>
          <c:xMode val="edge"/>
          <c:yMode val="edge"/>
          <c:x val="8.4398976982098264E-2"/>
          <c:y val="0.18388689708920841"/>
          <c:w val="0.88617368665619511"/>
          <c:h val="0.5972767261051003"/>
        </c:manualLayout>
      </c:layout>
      <c:pie3DChart>
        <c:varyColors val="1"/>
        <c:ser>
          <c:idx val="0"/>
          <c:order val="0"/>
          <c:spPr>
            <a:solidFill>
              <a:schemeClr val="accent1"/>
            </a:solidFill>
            <a:ln w="13059">
              <a:solidFill>
                <a:schemeClr val="tx1"/>
              </a:solidFill>
              <a:prstDash val="solid"/>
            </a:ln>
          </c:spPr>
          <c:explosion val="6"/>
          <c:dPt>
            <c:idx val="0"/>
            <c:bubble3D val="0"/>
            <c:explosion val="0"/>
            <c:spPr>
              <a:solidFill>
                <a:srgbClr val="FF0000"/>
              </a:solidFill>
              <a:ln w="13059">
                <a:solidFill>
                  <a:schemeClr val="tx1"/>
                </a:solidFill>
                <a:prstDash val="solid"/>
              </a:ln>
            </c:spPr>
            <c:extLst>
              <c:ext xmlns:c16="http://schemas.microsoft.com/office/drawing/2014/chart" uri="{C3380CC4-5D6E-409C-BE32-E72D297353CC}">
                <c16:uniqueId val="{00000001-0ECC-4C80-A48E-3B57303703F2}"/>
              </c:ext>
            </c:extLst>
          </c:dPt>
          <c:dPt>
            <c:idx val="1"/>
            <c:bubble3D val="0"/>
            <c:spPr>
              <a:solidFill>
                <a:srgbClr val="99CC00"/>
              </a:solidFill>
              <a:ln w="13059">
                <a:solidFill>
                  <a:schemeClr val="tx1"/>
                </a:solidFill>
                <a:prstDash val="solid"/>
              </a:ln>
            </c:spPr>
            <c:extLst>
              <c:ext xmlns:c16="http://schemas.microsoft.com/office/drawing/2014/chart" uri="{C3380CC4-5D6E-409C-BE32-E72D297353CC}">
                <c16:uniqueId val="{00000003-0ECC-4C80-A48E-3B57303703F2}"/>
              </c:ext>
            </c:extLst>
          </c:dPt>
          <c:dPt>
            <c:idx val="2"/>
            <c:bubble3D val="0"/>
            <c:explosion val="0"/>
            <c:spPr>
              <a:solidFill>
                <a:srgbClr val="00B050"/>
              </a:solidFill>
              <a:ln w="13059">
                <a:solidFill>
                  <a:schemeClr val="tx1"/>
                </a:solidFill>
                <a:prstDash val="solid"/>
              </a:ln>
            </c:spPr>
            <c:extLst>
              <c:ext xmlns:c16="http://schemas.microsoft.com/office/drawing/2014/chart" uri="{C3380CC4-5D6E-409C-BE32-E72D297353CC}">
                <c16:uniqueId val="{00000005-0ECC-4C80-A48E-3B57303703F2}"/>
              </c:ext>
            </c:extLst>
          </c:dPt>
          <c:dPt>
            <c:idx val="3"/>
            <c:bubble3D val="0"/>
            <c:explosion val="0"/>
            <c:spPr>
              <a:solidFill>
                <a:srgbClr val="FFFF00"/>
              </a:solidFill>
              <a:ln w="13059">
                <a:solidFill>
                  <a:schemeClr val="tx1"/>
                </a:solidFill>
                <a:prstDash val="solid"/>
              </a:ln>
            </c:spPr>
            <c:extLst>
              <c:ext xmlns:c16="http://schemas.microsoft.com/office/drawing/2014/chart" uri="{C3380CC4-5D6E-409C-BE32-E72D297353CC}">
                <c16:uniqueId val="{00000007-0ECC-4C80-A48E-3B57303703F2}"/>
              </c:ext>
            </c:extLst>
          </c:dPt>
          <c:dPt>
            <c:idx val="4"/>
            <c:bubble3D val="0"/>
            <c:explosion val="0"/>
            <c:spPr>
              <a:solidFill>
                <a:srgbClr val="002060"/>
              </a:solidFill>
              <a:ln w="13059">
                <a:solidFill>
                  <a:schemeClr val="tx1"/>
                </a:solidFill>
                <a:prstDash val="solid"/>
              </a:ln>
            </c:spPr>
            <c:extLst>
              <c:ext xmlns:c16="http://schemas.microsoft.com/office/drawing/2014/chart" uri="{C3380CC4-5D6E-409C-BE32-E72D297353CC}">
                <c16:uniqueId val="{00000009-0ECC-4C80-A48E-3B57303703F2}"/>
              </c:ext>
            </c:extLst>
          </c:dPt>
          <c:dPt>
            <c:idx val="5"/>
            <c:bubble3D val="0"/>
            <c:explosion val="0"/>
            <c:spPr>
              <a:solidFill>
                <a:srgbClr val="92D050"/>
              </a:solidFill>
              <a:ln w="13059">
                <a:solidFill>
                  <a:schemeClr val="tx1"/>
                </a:solidFill>
                <a:prstDash val="solid"/>
              </a:ln>
            </c:spPr>
            <c:extLst>
              <c:ext xmlns:c16="http://schemas.microsoft.com/office/drawing/2014/chart" uri="{C3380CC4-5D6E-409C-BE32-E72D297353CC}">
                <c16:uniqueId val="{0000000B-0ECC-4C80-A48E-3B57303703F2}"/>
              </c:ext>
            </c:extLst>
          </c:dPt>
          <c:dPt>
            <c:idx val="6"/>
            <c:bubble3D val="0"/>
            <c:spPr>
              <a:solidFill>
                <a:srgbClr val="00B050"/>
              </a:solidFill>
              <a:ln w="13059">
                <a:solidFill>
                  <a:schemeClr val="tx1"/>
                </a:solidFill>
                <a:prstDash val="solid"/>
              </a:ln>
            </c:spPr>
            <c:extLst>
              <c:ext xmlns:c16="http://schemas.microsoft.com/office/drawing/2014/chart" uri="{C3380CC4-5D6E-409C-BE32-E72D297353CC}">
                <c16:uniqueId val="{0000000D-0ECC-4C80-A48E-3B57303703F2}"/>
              </c:ext>
            </c:extLst>
          </c:dPt>
          <c:dLbls>
            <c:dLbl>
              <c:idx val="0"/>
              <c:layout>
                <c:manualLayout>
                  <c:x val="0.10256152001953758"/>
                  <c:y val="6.3085664762946572E-3"/>
                </c:manualLayout>
              </c:layout>
              <c:tx>
                <c:rich>
                  <a:bodyPr/>
                  <a:lstStyle/>
                  <a:p>
                    <a:fld id="{F1506922-E7E4-47AB-8BFF-04562C37D015}" type="CATEGORYNAME">
                      <a:rPr lang="en-US" sz="1000"/>
                      <a:pPr/>
                      <a:t>[CATEGORY NAME]</a:t>
                    </a:fld>
                    <a:r>
                      <a:rPr lang="en-US" sz="1000" baseline="0" dirty="0"/>
                      <a:t>
</a:t>
                    </a:r>
                    <a:fld id="{6C9B7556-4922-4758-A779-24B58DE485F5}" type="VALUE">
                      <a:rPr lang="en-US" sz="1000" baseline="0"/>
                      <a:pPr/>
                      <a:t>[VALUE]</a:t>
                    </a:fld>
                    <a:r>
                      <a:rPr lang="en-US" sz="1000" baseline="0" dirty="0"/>
                      <a:t>
</a:t>
                    </a:r>
                    <a:fld id="{1CCCE0E9-70CB-4F65-A416-E702537396AE}"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3431132854297643"/>
                      <c:h val="0.20059899146430557"/>
                    </c:manualLayout>
                  </c15:layout>
                  <c15:dlblFieldTable/>
                  <c15:showDataLabelsRange val="0"/>
                </c:ext>
                <c:ext xmlns:c16="http://schemas.microsoft.com/office/drawing/2014/chart" uri="{C3380CC4-5D6E-409C-BE32-E72D297353CC}">
                  <c16:uniqueId val="{00000001-0ECC-4C80-A48E-3B57303703F2}"/>
                </c:ext>
              </c:extLst>
            </c:dLbl>
            <c:dLbl>
              <c:idx val="1"/>
              <c:layout>
                <c:manualLayout>
                  <c:x val="-1.0387282582734621E-3"/>
                  <c:y val="-0.2914995792263313"/>
                </c:manualLayout>
              </c:layout>
              <c:tx>
                <c:rich>
                  <a:bodyPr/>
                  <a:lstStyle/>
                  <a:p>
                    <a:fld id="{DF78B982-B097-4EAA-89C2-E1D315576D29}" type="CATEGORYNAME">
                      <a:rPr lang="en-US" sz="1000"/>
                      <a:pPr/>
                      <a:t>[CATEGORY NAME]</a:t>
                    </a:fld>
                    <a:r>
                      <a:rPr lang="en-US" sz="1000" baseline="0" dirty="0"/>
                      <a:t>
</a:t>
                    </a:r>
                    <a:fld id="{9D9F34EC-8CB8-4D53-855C-40ED94B882E3}" type="VALUE">
                      <a:rPr lang="en-US" sz="1000" baseline="0"/>
                      <a:pPr/>
                      <a:t>[VALUE]</a:t>
                    </a:fld>
                    <a:r>
                      <a:rPr lang="en-US" sz="1000" baseline="0" dirty="0"/>
                      <a:t>
</a:t>
                    </a:r>
                    <a:fld id="{7A031822-C2F8-4FC5-A709-5C589D92BF19}" type="PERCENTAGE">
                      <a:rPr lang="en-US" sz="1000" baseline="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35781609400527409"/>
                      <c:h val="0.15296609105885678"/>
                    </c:manualLayout>
                  </c15:layout>
                  <c15:dlblFieldTable/>
                  <c15:showDataLabelsRange val="0"/>
                </c:ext>
                <c:ext xmlns:c16="http://schemas.microsoft.com/office/drawing/2014/chart" uri="{C3380CC4-5D6E-409C-BE32-E72D297353CC}">
                  <c16:uniqueId val="{00000003-0ECC-4C80-A48E-3B57303703F2}"/>
                </c:ext>
              </c:extLst>
            </c:dLbl>
            <c:dLbl>
              <c:idx val="2"/>
              <c:layout>
                <c:manualLayout>
                  <c:x val="-1.8013586829639522E-2"/>
                  <c:y val="1.1480977991621517E-2"/>
                </c:manualLayout>
              </c:layout>
              <c:tx>
                <c:rich>
                  <a:bodyPr/>
                  <a:lstStyle/>
                  <a:p>
                    <a:fld id="{177C0F23-28B9-480C-9543-BB9C0D1E221A}" type="CATEGORYNAME">
                      <a:rPr lang="en-US" sz="1000" dirty="0"/>
                      <a:pPr/>
                      <a:t>[CATEGORY NAME]</a:t>
                    </a:fld>
                    <a:r>
                      <a:rPr lang="en-US" sz="1000" baseline="0" dirty="0"/>
                      <a:t>
</a:t>
                    </a:r>
                    <a:fld id="{44D4BECA-6A84-4E9C-94E5-7D065E159D08}" type="VALUE">
                      <a:rPr lang="en-US" sz="1000" baseline="0" dirty="0"/>
                      <a:pPr/>
                      <a:t>[VALUE]</a:t>
                    </a:fld>
                    <a:r>
                      <a:rPr lang="en-US" sz="1000" baseline="0" dirty="0"/>
                      <a:t>
</a:t>
                    </a:r>
                    <a:fld id="{F4EAEE96-3C9E-403C-9F62-CAA86264AD6B}" type="PERCENTAGE">
                      <a:rPr lang="en-US" sz="1000" baseline="0" dirty="0"/>
                      <a:pPr/>
                      <a:t>[PERCENTAGE]</a:t>
                    </a:fld>
                    <a:endParaRPr lang="en-US" sz="100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9121816251440199"/>
                      <c:h val="0.17981105478777021"/>
                    </c:manualLayout>
                  </c15:layout>
                  <c15:dlblFieldTable/>
                  <c15:showDataLabelsRange val="0"/>
                </c:ext>
                <c:ext xmlns:c16="http://schemas.microsoft.com/office/drawing/2014/chart" uri="{C3380CC4-5D6E-409C-BE32-E72D297353CC}">
                  <c16:uniqueId val="{00000005-0ECC-4C80-A48E-3B57303703F2}"/>
                </c:ext>
              </c:extLst>
            </c:dLbl>
            <c:dLbl>
              <c:idx val="3"/>
              <c:layout>
                <c:manualLayout>
                  <c:x val="9.2899562629153526E-2"/>
                  <c:y val="-4.199281580153753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0ECC-4C80-A48E-3B57303703F2}"/>
                </c:ext>
              </c:extLst>
            </c:dLbl>
            <c:dLbl>
              <c:idx val="4"/>
              <c:layout>
                <c:manualLayout>
                  <c:x val="0.13038190926027832"/>
                  <c:y val="-4.0642905174657365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0ECC-4C80-A48E-3B57303703F2}"/>
                </c:ext>
              </c:extLst>
            </c:dLbl>
            <c:spPr>
              <a:noFill/>
              <a:ln>
                <a:noFill/>
              </a:ln>
              <a:effectLst/>
            </c:spPr>
            <c:txPr>
              <a:bodyPr/>
              <a:lstStyle/>
              <a:p>
                <a:pPr>
                  <a:defRPr sz="800" baseline="0"/>
                </a:pPr>
                <a:endParaRPr lang="en-US"/>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Sheet1!$A$1:$C$1</c:f>
              <c:strCache>
                <c:ptCount val="3"/>
                <c:pt idx="0">
                  <c:v>Passenger Fares</c:v>
                </c:pt>
                <c:pt idx="1">
                  <c:v> State General Fund</c:v>
                </c:pt>
                <c:pt idx="2">
                  <c:v>Reserves</c:v>
                </c:pt>
              </c:strCache>
            </c:strRef>
          </c:cat>
          <c:val>
            <c:numRef>
              <c:f>Sheet1!$A$2:$C$2</c:f>
              <c:numCache>
                <c:formatCode>_("$"* #,##0.0_);_("$"* \(#,##0.0\);_("$"* "-"?_);_(@_)</c:formatCode>
                <c:ptCount val="3"/>
                <c:pt idx="0">
                  <c:v>6.56</c:v>
                </c:pt>
                <c:pt idx="1">
                  <c:v>60.9</c:v>
                </c:pt>
                <c:pt idx="2">
                  <c:v>3.3</c:v>
                </c:pt>
              </c:numCache>
            </c:numRef>
          </c:val>
          <c:extLst>
            <c:ext xmlns:c16="http://schemas.microsoft.com/office/drawing/2014/chart" uri="{C3380CC4-5D6E-409C-BE32-E72D297353CC}">
              <c16:uniqueId val="{0000000E-0ECC-4C80-A48E-3B57303703F2}"/>
            </c:ext>
          </c:extLst>
        </c:ser>
        <c:dLbls>
          <c:showLegendKey val="0"/>
          <c:showVal val="0"/>
          <c:showCatName val="0"/>
          <c:showSerName val="0"/>
          <c:showPercent val="0"/>
          <c:showBubbleSize val="0"/>
          <c:showLeaderLines val="1"/>
        </c:dLbls>
      </c:pie3DChart>
      <c:spPr>
        <a:noFill/>
        <a:ln w="26118">
          <a:noFill/>
        </a:ln>
      </c:spPr>
    </c:plotArea>
    <c:plotVisOnly val="1"/>
    <c:dispBlanksAs val="zero"/>
    <c:showDLblsOverMax val="0"/>
  </c:chart>
  <c:spPr>
    <a:noFill/>
    <a:ln>
      <a:noFill/>
    </a:ln>
  </c:spPr>
  <c:txPr>
    <a:bodyPr/>
    <a:lstStyle/>
    <a:p>
      <a:pPr>
        <a:defRPr sz="1851"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Operating Expense Per Passenger</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3-EE37-4AFE-91D2-C0701D0CF4A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Pittsburgh</c:v>
                </c:pt>
                <c:pt idx="1">
                  <c:v>Metro Mobility</c:v>
                </c:pt>
                <c:pt idx="2">
                  <c:v>San Diego</c:v>
                </c:pt>
                <c:pt idx="3">
                  <c:v>Milwaukee</c:v>
                </c:pt>
                <c:pt idx="4">
                  <c:v>Portland</c:v>
                </c:pt>
                <c:pt idx="5">
                  <c:v>Los Angeles</c:v>
                </c:pt>
                <c:pt idx="6">
                  <c:v>Houston</c:v>
                </c:pt>
                <c:pt idx="7">
                  <c:v>Denver</c:v>
                </c:pt>
                <c:pt idx="8">
                  <c:v>Baltimore</c:v>
                </c:pt>
                <c:pt idx="9">
                  <c:v>Las Vegas</c:v>
                </c:pt>
                <c:pt idx="10">
                  <c:v>Cleveland</c:v>
                </c:pt>
                <c:pt idx="11">
                  <c:v>Austin</c:v>
                </c:pt>
              </c:strCache>
            </c:strRef>
          </c:cat>
          <c:val>
            <c:numRef>
              <c:f>Sheet1!$B$2:$B$13</c:f>
              <c:numCache>
                <c:formatCode>_("$"* #,##0.00_);_("$"* \(#,##0.00\);_("$"* "-"??_);_(@_)</c:formatCode>
                <c:ptCount val="12"/>
                <c:pt idx="0">
                  <c:v>16.82</c:v>
                </c:pt>
                <c:pt idx="1">
                  <c:v>23.84</c:v>
                </c:pt>
                <c:pt idx="2">
                  <c:v>25.3</c:v>
                </c:pt>
                <c:pt idx="3">
                  <c:v>27.78</c:v>
                </c:pt>
                <c:pt idx="4">
                  <c:v>27.95</c:v>
                </c:pt>
                <c:pt idx="5">
                  <c:v>30.41</c:v>
                </c:pt>
                <c:pt idx="6">
                  <c:v>30.9</c:v>
                </c:pt>
                <c:pt idx="7">
                  <c:v>33.51</c:v>
                </c:pt>
                <c:pt idx="8">
                  <c:v>35.200000000000003</c:v>
                </c:pt>
                <c:pt idx="9">
                  <c:v>39.840000000000003</c:v>
                </c:pt>
                <c:pt idx="10">
                  <c:v>44.64</c:v>
                </c:pt>
                <c:pt idx="11">
                  <c:v>56.96</c:v>
                </c:pt>
              </c:numCache>
            </c:numRef>
          </c:val>
          <c:extLst>
            <c:ext xmlns:c16="http://schemas.microsoft.com/office/drawing/2014/chart" uri="{C3380CC4-5D6E-409C-BE32-E72D297353CC}">
              <c16:uniqueId val="{00000000-EE37-4AFE-91D2-C0701D0CF4A5}"/>
            </c:ext>
          </c:extLst>
        </c:ser>
        <c:dLbls>
          <c:showLegendKey val="0"/>
          <c:showVal val="0"/>
          <c:showCatName val="0"/>
          <c:showSerName val="0"/>
          <c:showPercent val="0"/>
          <c:showBubbleSize val="0"/>
        </c:dLbls>
        <c:gapWidth val="219"/>
        <c:overlap val="-27"/>
        <c:axId val="471217016"/>
        <c:axId val="471217344"/>
      </c:barChart>
      <c:catAx>
        <c:axId val="47121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344"/>
        <c:crosses val="autoZero"/>
        <c:auto val="1"/>
        <c:lblAlgn val="ctr"/>
        <c:lblOffset val="100"/>
        <c:noMultiLvlLbl val="0"/>
      </c:catAx>
      <c:valAx>
        <c:axId val="4712173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Operating Expense Per Passenger</c:v>
                </c:pt>
              </c:strCache>
            </c:strRef>
          </c:tx>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AAA0-45C3-BE47-75B56FB6B95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Houston </c:v>
                </c:pt>
                <c:pt idx="1">
                  <c:v>Metro Mobility</c:v>
                </c:pt>
                <c:pt idx="2">
                  <c:v>Pittsburg Port Access</c:v>
                </c:pt>
                <c:pt idx="3">
                  <c:v>Baltimore</c:v>
                </c:pt>
                <c:pt idx="4">
                  <c:v>L.A. Access</c:v>
                </c:pt>
                <c:pt idx="5">
                  <c:v>Denver</c:v>
                </c:pt>
                <c:pt idx="6">
                  <c:v>Portlant</c:v>
                </c:pt>
                <c:pt idx="7">
                  <c:v>Milwaukee</c:v>
                </c:pt>
                <c:pt idx="8">
                  <c:v>San Diego</c:v>
                </c:pt>
                <c:pt idx="9">
                  <c:v>Las Vegas</c:v>
                </c:pt>
                <c:pt idx="10">
                  <c:v>Cleveland</c:v>
                </c:pt>
                <c:pt idx="11">
                  <c:v>Austin</c:v>
                </c:pt>
              </c:strCache>
            </c:strRef>
          </c:cat>
          <c:val>
            <c:numRef>
              <c:f>Sheet1!$B$2:$B$13</c:f>
              <c:numCache>
                <c:formatCode>_("$"* #,##0.00_);_("$"* \(#,##0.00\);_("$"* "-"??_);_(@_)</c:formatCode>
                <c:ptCount val="12"/>
                <c:pt idx="0">
                  <c:v>51.07</c:v>
                </c:pt>
                <c:pt idx="1">
                  <c:v>54.06</c:v>
                </c:pt>
                <c:pt idx="2">
                  <c:v>56.13</c:v>
                </c:pt>
                <c:pt idx="3">
                  <c:v>59.29</c:v>
                </c:pt>
                <c:pt idx="4">
                  <c:v>59.52</c:v>
                </c:pt>
                <c:pt idx="5">
                  <c:v>64.069999999999993</c:v>
                </c:pt>
                <c:pt idx="6">
                  <c:v>69.19</c:v>
                </c:pt>
                <c:pt idx="7">
                  <c:v>70.260000000000005</c:v>
                </c:pt>
                <c:pt idx="8">
                  <c:v>73.67</c:v>
                </c:pt>
                <c:pt idx="9">
                  <c:v>81.64</c:v>
                </c:pt>
                <c:pt idx="10">
                  <c:v>84.94</c:v>
                </c:pt>
                <c:pt idx="11">
                  <c:v>102.31</c:v>
                </c:pt>
              </c:numCache>
            </c:numRef>
          </c:val>
          <c:extLst>
            <c:ext xmlns:c16="http://schemas.microsoft.com/office/drawing/2014/chart" uri="{C3380CC4-5D6E-409C-BE32-E72D297353CC}">
              <c16:uniqueId val="{00000002-AAA0-45C3-BE47-75B56FB6B956}"/>
            </c:ext>
          </c:extLst>
        </c:ser>
        <c:dLbls>
          <c:showLegendKey val="0"/>
          <c:showVal val="0"/>
          <c:showCatName val="0"/>
          <c:showSerName val="0"/>
          <c:showPercent val="0"/>
          <c:showBubbleSize val="0"/>
        </c:dLbls>
        <c:gapWidth val="219"/>
        <c:overlap val="-27"/>
        <c:axId val="471217016"/>
        <c:axId val="471217344"/>
      </c:barChart>
      <c:catAx>
        <c:axId val="47121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344"/>
        <c:crosses val="autoZero"/>
        <c:auto val="1"/>
        <c:lblAlgn val="ctr"/>
        <c:lblOffset val="100"/>
        <c:noMultiLvlLbl val="0"/>
      </c:catAx>
      <c:valAx>
        <c:axId val="4712173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Operating Expense Per Passenger</c:v>
                </c:pt>
              </c:strCache>
            </c:strRef>
          </c:tx>
          <c:spPr>
            <a:solidFill>
              <a:schemeClr val="accent1"/>
            </a:solidFill>
            <a:ln>
              <a:noFill/>
            </a:ln>
            <a:effectLst/>
          </c:spPr>
          <c:invertIfNegative val="0"/>
          <c:dPt>
            <c:idx val="1"/>
            <c:invertIfNegative val="0"/>
            <c:bubble3D val="0"/>
            <c:spPr>
              <a:solidFill>
                <a:srgbClr val="0053A1"/>
              </a:solidFill>
              <a:ln>
                <a:noFill/>
              </a:ln>
              <a:effectLst/>
            </c:spPr>
            <c:extLst>
              <c:ext xmlns:c16="http://schemas.microsoft.com/office/drawing/2014/chart" uri="{C3380CC4-5D6E-409C-BE32-E72D297353CC}">
                <c16:uniqueId val="{00000001-FA00-4DD8-AFBF-7743F204DFCF}"/>
              </c:ext>
            </c:extLst>
          </c:dPt>
          <c:dPt>
            <c:idx val="7"/>
            <c:invertIfNegative val="0"/>
            <c:bubble3D val="0"/>
            <c:spPr>
              <a:solidFill>
                <a:srgbClr val="C00000"/>
              </a:solidFill>
              <a:ln>
                <a:noFill/>
              </a:ln>
              <a:effectLst/>
            </c:spPr>
            <c:extLst>
              <c:ext xmlns:c16="http://schemas.microsoft.com/office/drawing/2014/chart" uri="{C3380CC4-5D6E-409C-BE32-E72D297353CC}">
                <c16:uniqueId val="{00000003-FA00-4DD8-AFBF-7743F204DFC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Houston </c:v>
                </c:pt>
                <c:pt idx="1">
                  <c:v>Baltimore</c:v>
                </c:pt>
                <c:pt idx="2">
                  <c:v>Denver</c:v>
                </c:pt>
                <c:pt idx="3">
                  <c:v>Austin</c:v>
                </c:pt>
                <c:pt idx="4">
                  <c:v>L.A. Access</c:v>
                </c:pt>
                <c:pt idx="5">
                  <c:v>Cleveland</c:v>
                </c:pt>
                <c:pt idx="6">
                  <c:v>Las Vegas</c:v>
                </c:pt>
                <c:pt idx="7">
                  <c:v>Metro Mobility</c:v>
                </c:pt>
                <c:pt idx="8">
                  <c:v>Portland</c:v>
                </c:pt>
                <c:pt idx="9">
                  <c:v>Milwaukee</c:v>
                </c:pt>
                <c:pt idx="10">
                  <c:v>Pittsburgh</c:v>
                </c:pt>
                <c:pt idx="11">
                  <c:v>San Diego</c:v>
                </c:pt>
              </c:strCache>
            </c:strRef>
          </c:cat>
          <c:val>
            <c:numRef>
              <c:f>Sheet1!$B$2:$B$13</c:f>
              <c:numCache>
                <c:formatCode>0.00</c:formatCode>
                <c:ptCount val="12"/>
                <c:pt idx="0">
                  <c:v>1.6</c:v>
                </c:pt>
                <c:pt idx="1">
                  <c:v>1.64</c:v>
                </c:pt>
                <c:pt idx="2">
                  <c:v>1.73</c:v>
                </c:pt>
                <c:pt idx="3">
                  <c:v>1.76</c:v>
                </c:pt>
                <c:pt idx="4">
                  <c:v>1.82</c:v>
                </c:pt>
                <c:pt idx="5">
                  <c:v>1.86</c:v>
                </c:pt>
                <c:pt idx="6">
                  <c:v>1.95</c:v>
                </c:pt>
                <c:pt idx="7">
                  <c:v>1.96</c:v>
                </c:pt>
                <c:pt idx="8">
                  <c:v>1.96</c:v>
                </c:pt>
                <c:pt idx="9">
                  <c:v>2.27</c:v>
                </c:pt>
                <c:pt idx="10">
                  <c:v>2.35</c:v>
                </c:pt>
                <c:pt idx="11">
                  <c:v>2.5099999999999998</c:v>
                </c:pt>
              </c:numCache>
            </c:numRef>
          </c:val>
          <c:extLst>
            <c:ext xmlns:c16="http://schemas.microsoft.com/office/drawing/2014/chart" uri="{C3380CC4-5D6E-409C-BE32-E72D297353CC}">
              <c16:uniqueId val="{00000002-FA00-4DD8-AFBF-7743F204DFCF}"/>
            </c:ext>
          </c:extLst>
        </c:ser>
        <c:dLbls>
          <c:showLegendKey val="0"/>
          <c:showVal val="0"/>
          <c:showCatName val="0"/>
          <c:showSerName val="0"/>
          <c:showPercent val="0"/>
          <c:showBubbleSize val="0"/>
        </c:dLbls>
        <c:gapWidth val="219"/>
        <c:overlap val="-27"/>
        <c:axId val="471217016"/>
        <c:axId val="471217344"/>
      </c:barChart>
      <c:catAx>
        <c:axId val="47121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344"/>
        <c:crosses val="autoZero"/>
        <c:auto val="1"/>
        <c:lblAlgn val="ctr"/>
        <c:lblOffset val="100"/>
        <c:noMultiLvlLbl val="0"/>
      </c:catAx>
      <c:valAx>
        <c:axId val="4712173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Operating Expense Per Passenger</c:v>
                </c:pt>
              </c:strCache>
            </c:strRef>
          </c:tx>
          <c:spPr>
            <a:solidFill>
              <a:srgbClr val="0053A1"/>
            </a:solidFill>
            <a:ln>
              <a:noFill/>
            </a:ln>
            <a:effectLst/>
          </c:spPr>
          <c:invertIfNegative val="0"/>
          <c:dPt>
            <c:idx val="1"/>
            <c:invertIfNegative val="0"/>
            <c:bubble3D val="0"/>
            <c:spPr>
              <a:solidFill>
                <a:srgbClr val="0053A1"/>
              </a:solidFill>
              <a:ln>
                <a:noFill/>
              </a:ln>
              <a:effectLst/>
            </c:spPr>
            <c:extLst>
              <c:ext xmlns:c16="http://schemas.microsoft.com/office/drawing/2014/chart" uri="{C3380CC4-5D6E-409C-BE32-E72D297353CC}">
                <c16:uniqueId val="{00000001-1ED0-4FA3-BFFF-A91334CEADE8}"/>
              </c:ext>
            </c:extLst>
          </c:dPt>
          <c:dPt>
            <c:idx val="10"/>
            <c:invertIfNegative val="0"/>
            <c:bubble3D val="0"/>
            <c:spPr>
              <a:solidFill>
                <a:srgbClr val="C00000"/>
              </a:solidFill>
              <a:ln>
                <a:noFill/>
              </a:ln>
              <a:effectLst/>
            </c:spPr>
            <c:extLst>
              <c:ext xmlns:c16="http://schemas.microsoft.com/office/drawing/2014/chart" uri="{C3380CC4-5D6E-409C-BE32-E72D297353CC}">
                <c16:uniqueId val="{00000003-1ED0-4FA3-BFFF-A91334CEAD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San Diego</c:v>
                </c:pt>
                <c:pt idx="1">
                  <c:v>Baltimore</c:v>
                </c:pt>
                <c:pt idx="2">
                  <c:v>L.A. Access</c:v>
                </c:pt>
                <c:pt idx="3">
                  <c:v>Houston</c:v>
                </c:pt>
                <c:pt idx="4">
                  <c:v>Denver</c:v>
                </c:pt>
                <c:pt idx="5">
                  <c:v>Milwaukee</c:v>
                </c:pt>
                <c:pt idx="6">
                  <c:v>Cleveland</c:v>
                </c:pt>
                <c:pt idx="7">
                  <c:v>Austin</c:v>
                </c:pt>
                <c:pt idx="8">
                  <c:v>Portland</c:v>
                </c:pt>
                <c:pt idx="9">
                  <c:v>Las Vegas</c:v>
                </c:pt>
                <c:pt idx="10">
                  <c:v>Metro Mobility</c:v>
                </c:pt>
                <c:pt idx="11">
                  <c:v>Pittsburgh</c:v>
                </c:pt>
              </c:strCache>
            </c:strRef>
          </c:cat>
          <c:val>
            <c:numRef>
              <c:f>Sheet1!$B$2:$B$13</c:f>
              <c:numCache>
                <c:formatCode>0.00</c:formatCode>
                <c:ptCount val="12"/>
                <c:pt idx="0">
                  <c:v>0.24</c:v>
                </c:pt>
                <c:pt idx="1">
                  <c:v>0.24</c:v>
                </c:pt>
                <c:pt idx="2">
                  <c:v>0.36</c:v>
                </c:pt>
                <c:pt idx="3">
                  <c:v>0.38</c:v>
                </c:pt>
                <c:pt idx="4">
                  <c:v>0.43</c:v>
                </c:pt>
                <c:pt idx="5">
                  <c:v>0.46</c:v>
                </c:pt>
                <c:pt idx="6">
                  <c:v>0.5</c:v>
                </c:pt>
                <c:pt idx="7">
                  <c:v>0.56000000000000005</c:v>
                </c:pt>
                <c:pt idx="8">
                  <c:v>0.59</c:v>
                </c:pt>
                <c:pt idx="9">
                  <c:v>0.61</c:v>
                </c:pt>
                <c:pt idx="10">
                  <c:v>0.87</c:v>
                </c:pt>
                <c:pt idx="11">
                  <c:v>1.07</c:v>
                </c:pt>
              </c:numCache>
            </c:numRef>
          </c:val>
          <c:extLst>
            <c:ext xmlns:c16="http://schemas.microsoft.com/office/drawing/2014/chart" uri="{C3380CC4-5D6E-409C-BE32-E72D297353CC}">
              <c16:uniqueId val="{00000002-1ED0-4FA3-BFFF-A91334CEADE8}"/>
            </c:ext>
          </c:extLst>
        </c:ser>
        <c:dLbls>
          <c:showLegendKey val="0"/>
          <c:showVal val="0"/>
          <c:showCatName val="0"/>
          <c:showSerName val="0"/>
          <c:showPercent val="0"/>
          <c:showBubbleSize val="0"/>
        </c:dLbls>
        <c:gapWidth val="219"/>
        <c:overlap val="-27"/>
        <c:axId val="471217016"/>
        <c:axId val="471217344"/>
      </c:barChart>
      <c:catAx>
        <c:axId val="47121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344"/>
        <c:crosses val="autoZero"/>
        <c:auto val="1"/>
        <c:lblAlgn val="ctr"/>
        <c:lblOffset val="100"/>
        <c:noMultiLvlLbl val="0"/>
      </c:catAx>
      <c:valAx>
        <c:axId val="4712173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Operating Expense Per Passenger</c:v>
                </c:pt>
              </c:strCache>
            </c:strRef>
          </c:tx>
          <c:spPr>
            <a:solidFill>
              <a:srgbClr val="0053A1"/>
            </a:solidFill>
            <a:ln>
              <a:noFill/>
            </a:ln>
            <a:effectLst/>
          </c:spPr>
          <c:invertIfNegative val="0"/>
          <c:dPt>
            <c:idx val="1"/>
            <c:invertIfNegative val="0"/>
            <c:bubble3D val="0"/>
            <c:spPr>
              <a:solidFill>
                <a:srgbClr val="0053A1"/>
              </a:solidFill>
              <a:ln>
                <a:noFill/>
              </a:ln>
              <a:effectLst/>
            </c:spPr>
            <c:extLst>
              <c:ext xmlns:c16="http://schemas.microsoft.com/office/drawing/2014/chart" uri="{C3380CC4-5D6E-409C-BE32-E72D297353CC}">
                <c16:uniqueId val="{00000001-C177-41D8-9321-076A5A9AD487}"/>
              </c:ext>
            </c:extLst>
          </c:dPt>
          <c:dPt>
            <c:idx val="9"/>
            <c:invertIfNegative val="0"/>
            <c:bubble3D val="0"/>
            <c:spPr>
              <a:solidFill>
                <a:srgbClr val="C00000"/>
              </a:solidFill>
              <a:ln>
                <a:noFill/>
              </a:ln>
              <a:effectLst/>
            </c:spPr>
            <c:extLst>
              <c:ext xmlns:c16="http://schemas.microsoft.com/office/drawing/2014/chart" uri="{C3380CC4-5D6E-409C-BE32-E72D297353CC}">
                <c16:uniqueId val="{00000005-C177-41D8-9321-076A5A9AD487}"/>
              </c:ext>
            </c:extLst>
          </c:dPt>
          <c:dPt>
            <c:idx val="10"/>
            <c:invertIfNegative val="0"/>
            <c:bubble3D val="0"/>
            <c:spPr>
              <a:solidFill>
                <a:srgbClr val="0053A1"/>
              </a:solidFill>
              <a:ln>
                <a:noFill/>
              </a:ln>
              <a:effectLst/>
            </c:spPr>
            <c:extLst>
              <c:ext xmlns:c16="http://schemas.microsoft.com/office/drawing/2014/chart" uri="{C3380CC4-5D6E-409C-BE32-E72D297353CC}">
                <c16:uniqueId val="{00000003-C177-41D8-9321-076A5A9AD48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Milwaukee</c:v>
                </c:pt>
                <c:pt idx="1">
                  <c:v>Cleveland</c:v>
                </c:pt>
                <c:pt idx="2">
                  <c:v>Las Vegas</c:v>
                </c:pt>
                <c:pt idx="3">
                  <c:v>Houston</c:v>
                </c:pt>
                <c:pt idx="4">
                  <c:v>Pittsburgh</c:v>
                </c:pt>
                <c:pt idx="5">
                  <c:v>L.A. Access</c:v>
                </c:pt>
                <c:pt idx="6">
                  <c:v>San Diego</c:v>
                </c:pt>
                <c:pt idx="7">
                  <c:v>Portland</c:v>
                </c:pt>
                <c:pt idx="8">
                  <c:v>Austin</c:v>
                </c:pt>
                <c:pt idx="9">
                  <c:v>Metro Mobility</c:v>
                </c:pt>
                <c:pt idx="10">
                  <c:v>Denver</c:v>
                </c:pt>
                <c:pt idx="11">
                  <c:v>Baltimore</c:v>
                </c:pt>
              </c:strCache>
            </c:strRef>
          </c:cat>
          <c:val>
            <c:numRef>
              <c:f>Sheet1!$B$2:$B$13</c:f>
              <c:numCache>
                <c:formatCode>0%</c:formatCode>
                <c:ptCount val="12"/>
                <c:pt idx="0">
                  <c:v>0.43</c:v>
                </c:pt>
                <c:pt idx="1">
                  <c:v>0.59</c:v>
                </c:pt>
                <c:pt idx="2">
                  <c:v>0.67</c:v>
                </c:pt>
                <c:pt idx="3">
                  <c:v>0.78</c:v>
                </c:pt>
                <c:pt idx="4">
                  <c:v>0.86</c:v>
                </c:pt>
                <c:pt idx="5">
                  <c:v>0.93</c:v>
                </c:pt>
                <c:pt idx="6">
                  <c:v>0.98</c:v>
                </c:pt>
                <c:pt idx="7">
                  <c:v>1.02</c:v>
                </c:pt>
                <c:pt idx="8">
                  <c:v>1.02</c:v>
                </c:pt>
                <c:pt idx="9">
                  <c:v>1.0900000000000001</c:v>
                </c:pt>
                <c:pt idx="10">
                  <c:v>3.5</c:v>
                </c:pt>
                <c:pt idx="11">
                  <c:v>3.57</c:v>
                </c:pt>
              </c:numCache>
            </c:numRef>
          </c:val>
          <c:extLst>
            <c:ext xmlns:c16="http://schemas.microsoft.com/office/drawing/2014/chart" uri="{C3380CC4-5D6E-409C-BE32-E72D297353CC}">
              <c16:uniqueId val="{00000004-C177-41D8-9321-076A5A9AD487}"/>
            </c:ext>
          </c:extLst>
        </c:ser>
        <c:dLbls>
          <c:showLegendKey val="0"/>
          <c:showVal val="0"/>
          <c:showCatName val="0"/>
          <c:showSerName val="0"/>
          <c:showPercent val="0"/>
          <c:showBubbleSize val="0"/>
        </c:dLbls>
        <c:gapWidth val="219"/>
        <c:overlap val="-27"/>
        <c:axId val="471217016"/>
        <c:axId val="471217344"/>
      </c:barChart>
      <c:catAx>
        <c:axId val="47121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344"/>
        <c:crosses val="autoZero"/>
        <c:auto val="1"/>
        <c:lblAlgn val="ctr"/>
        <c:lblOffset val="100"/>
        <c:noMultiLvlLbl val="0"/>
      </c:catAx>
      <c:valAx>
        <c:axId val="471217344"/>
        <c:scaling>
          <c:orientation val="minMax"/>
          <c:max val="1.6"/>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217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g"/><Relationship Id="rId5" Type="http://schemas.openxmlformats.org/officeDocument/2006/relationships/image" Target="../media/image34.jpeg"/><Relationship Id="rId4" Type="http://schemas.openxmlformats.org/officeDocument/2006/relationships/image" Target="../media/image2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g"/><Relationship Id="rId5" Type="http://schemas.openxmlformats.org/officeDocument/2006/relationships/image" Target="../media/image34.jpeg"/><Relationship Id="rId4"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F3179-2200-40A0-B778-F377326FB15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76D2B08-0667-4A18-9C89-1F4AA6C23C08}">
      <dgm:prSet phldrT="[Text]" custT="1"/>
      <dgm:spPr>
        <a:solidFill>
          <a:srgbClr val="EF2F24"/>
        </a:solidFill>
      </dgm:spPr>
      <dgm:t>
        <a:bodyPr/>
        <a:lstStyle/>
        <a:p>
          <a:r>
            <a:rPr lang="en-US" sz="1400" dirty="0"/>
            <a:t>Federal Transit Administration and Federal Office of Civil Rights</a:t>
          </a:r>
        </a:p>
      </dgm:t>
    </dgm:pt>
    <dgm:pt modelId="{736619EB-2744-400E-B4E6-C3B15010CD0B}" type="parTrans" cxnId="{01A5F223-008C-4266-A0B0-842A7879B7ED}">
      <dgm:prSet/>
      <dgm:spPr/>
      <dgm:t>
        <a:bodyPr/>
        <a:lstStyle/>
        <a:p>
          <a:endParaRPr lang="en-US"/>
        </a:p>
      </dgm:t>
    </dgm:pt>
    <dgm:pt modelId="{18ABF217-4E8A-47C9-B77A-A05F0FF9A7CF}" type="sibTrans" cxnId="{01A5F223-008C-4266-A0B0-842A7879B7ED}">
      <dgm:prSet/>
      <dgm:spPr/>
      <dgm:t>
        <a:bodyPr/>
        <a:lstStyle/>
        <a:p>
          <a:endParaRPr lang="en-US"/>
        </a:p>
      </dgm:t>
    </dgm:pt>
    <dgm:pt modelId="{3DD08667-93FF-4393-90CD-93BCC417E7F4}" type="asst">
      <dgm:prSet phldrT="[Text]" custT="1"/>
      <dgm:spPr/>
      <dgm:t>
        <a:bodyPr/>
        <a:lstStyle/>
        <a:p>
          <a:r>
            <a:rPr lang="en-US" sz="1600" b="1" dirty="0"/>
            <a:t>Metropolitan </a:t>
          </a:r>
        </a:p>
        <a:p>
          <a:r>
            <a:rPr lang="en-US" sz="1600" b="1" dirty="0"/>
            <a:t>Council</a:t>
          </a:r>
        </a:p>
      </dgm:t>
    </dgm:pt>
    <dgm:pt modelId="{6282519A-C562-4BF7-9D3F-087ADE5434A4}" type="parTrans" cxnId="{1EADF5B4-33E8-49F2-926E-51165CB5EE01}">
      <dgm:prSet/>
      <dgm:spPr>
        <a:ln>
          <a:noFill/>
        </a:ln>
      </dgm:spPr>
      <dgm:t>
        <a:bodyPr/>
        <a:lstStyle/>
        <a:p>
          <a:endParaRPr lang="en-US"/>
        </a:p>
      </dgm:t>
    </dgm:pt>
    <dgm:pt modelId="{8FFED2F8-48AC-4C58-9704-FB4B8841C02B}" type="sibTrans" cxnId="{1EADF5B4-33E8-49F2-926E-51165CB5EE01}">
      <dgm:prSet/>
      <dgm:spPr/>
      <dgm:t>
        <a:bodyPr/>
        <a:lstStyle/>
        <a:p>
          <a:endParaRPr lang="en-US"/>
        </a:p>
      </dgm:t>
    </dgm:pt>
    <dgm:pt modelId="{63133045-F11A-442B-BB9B-904E5C88A6A2}">
      <dgm:prSet phldrT="[Text]" custT="1"/>
      <dgm:spPr>
        <a:solidFill>
          <a:srgbClr val="FFC000"/>
        </a:solidFill>
      </dgm:spPr>
      <dgm:t>
        <a:bodyPr/>
        <a:lstStyle/>
        <a:p>
          <a:r>
            <a:rPr lang="en-US" sz="1200" dirty="0"/>
            <a:t>Transportation Accessibility Advisory Committee</a:t>
          </a:r>
        </a:p>
      </dgm:t>
    </dgm:pt>
    <dgm:pt modelId="{4E8A5306-F473-400C-A4B4-A4BE5272E91A}" type="parTrans" cxnId="{5FC6F89E-A493-4034-BF87-67D80D4A7DDE}">
      <dgm:prSet/>
      <dgm:spPr>
        <a:ln>
          <a:noFill/>
        </a:ln>
      </dgm:spPr>
      <dgm:t>
        <a:bodyPr/>
        <a:lstStyle/>
        <a:p>
          <a:endParaRPr lang="en-US"/>
        </a:p>
      </dgm:t>
    </dgm:pt>
    <dgm:pt modelId="{46750F88-40C2-4405-B017-E5672F3F9CFF}" type="sibTrans" cxnId="{5FC6F89E-A493-4034-BF87-67D80D4A7DDE}">
      <dgm:prSet/>
      <dgm:spPr/>
      <dgm:t>
        <a:bodyPr/>
        <a:lstStyle/>
        <a:p>
          <a:endParaRPr lang="en-US"/>
        </a:p>
      </dgm:t>
    </dgm:pt>
    <dgm:pt modelId="{1EE2BE34-01D2-475B-AE26-52F45F166E70}">
      <dgm:prSet phldrT="[Text]" custT="1"/>
      <dgm:spPr/>
      <dgm:t>
        <a:bodyPr/>
        <a:lstStyle/>
        <a:p>
          <a:r>
            <a:rPr lang="en-US" sz="1400" dirty="0"/>
            <a:t>Metro Mobility </a:t>
          </a:r>
        </a:p>
        <a:p>
          <a:r>
            <a:rPr lang="en-US" sz="1400" dirty="0"/>
            <a:t>Service Center</a:t>
          </a:r>
        </a:p>
      </dgm:t>
    </dgm:pt>
    <dgm:pt modelId="{2747C9FE-4C4C-49AB-819A-62FB59567106}" type="parTrans" cxnId="{094B3D9A-4C86-466C-B9C7-05CFF852CF90}">
      <dgm:prSet/>
      <dgm:spPr>
        <a:ln>
          <a:noFill/>
        </a:ln>
      </dgm:spPr>
      <dgm:t>
        <a:bodyPr/>
        <a:lstStyle/>
        <a:p>
          <a:endParaRPr lang="en-US"/>
        </a:p>
      </dgm:t>
    </dgm:pt>
    <dgm:pt modelId="{ADF77906-9096-4FD5-834C-8D0550B6C870}" type="sibTrans" cxnId="{094B3D9A-4C86-466C-B9C7-05CFF852CF90}">
      <dgm:prSet/>
      <dgm:spPr/>
      <dgm:t>
        <a:bodyPr/>
        <a:lstStyle/>
        <a:p>
          <a:endParaRPr lang="en-US"/>
        </a:p>
      </dgm:t>
    </dgm:pt>
    <dgm:pt modelId="{F5D4DBE4-8B40-42D6-BF84-F30B150CFB6F}" type="asst">
      <dgm:prSet custT="1"/>
      <dgm:spPr/>
      <dgm:t>
        <a:bodyPr/>
        <a:lstStyle/>
        <a:p>
          <a:r>
            <a:rPr lang="en-US" sz="1400" dirty="0"/>
            <a:t>State of Minnesota</a:t>
          </a:r>
        </a:p>
      </dgm:t>
    </dgm:pt>
    <dgm:pt modelId="{55100755-E67C-4112-B9C9-6D0331D07904}" type="parTrans" cxnId="{CA19CF79-E346-4243-AF83-ACB205C3531C}">
      <dgm:prSet/>
      <dgm:spPr>
        <a:ln>
          <a:noFill/>
        </a:ln>
      </dgm:spPr>
      <dgm:t>
        <a:bodyPr/>
        <a:lstStyle/>
        <a:p>
          <a:endParaRPr lang="en-US"/>
        </a:p>
      </dgm:t>
    </dgm:pt>
    <dgm:pt modelId="{B2171D2E-5140-40EF-AC63-7D454312E8C2}" type="sibTrans" cxnId="{CA19CF79-E346-4243-AF83-ACB205C3531C}">
      <dgm:prSet/>
      <dgm:spPr/>
      <dgm:t>
        <a:bodyPr/>
        <a:lstStyle/>
        <a:p>
          <a:endParaRPr lang="en-US"/>
        </a:p>
      </dgm:t>
    </dgm:pt>
    <dgm:pt modelId="{DC5D463E-6A99-455E-9029-F86A55F0607A}">
      <dgm:prSet custT="1"/>
      <dgm:spPr>
        <a:solidFill>
          <a:schemeClr val="bg1">
            <a:lumMod val="50000"/>
          </a:schemeClr>
        </a:solidFill>
      </dgm:spPr>
      <dgm:t>
        <a:bodyPr/>
        <a:lstStyle/>
        <a:p>
          <a:r>
            <a:rPr lang="en-US" sz="1400" dirty="0"/>
            <a:t>Metro South Contract</a:t>
          </a:r>
        </a:p>
      </dgm:t>
    </dgm:pt>
    <dgm:pt modelId="{7945040D-77B3-4EC1-8539-77D2713BF66F}" type="parTrans" cxnId="{761507FC-1A2B-4D0B-B9E3-11806C163AFC}">
      <dgm:prSet/>
      <dgm:spPr>
        <a:ln>
          <a:noFill/>
        </a:ln>
      </dgm:spPr>
      <dgm:t>
        <a:bodyPr/>
        <a:lstStyle/>
        <a:p>
          <a:endParaRPr lang="en-US"/>
        </a:p>
      </dgm:t>
    </dgm:pt>
    <dgm:pt modelId="{F6965F96-019A-4563-989B-A2B8C923F477}" type="sibTrans" cxnId="{761507FC-1A2B-4D0B-B9E3-11806C163AFC}">
      <dgm:prSet/>
      <dgm:spPr/>
      <dgm:t>
        <a:bodyPr/>
        <a:lstStyle/>
        <a:p>
          <a:endParaRPr lang="en-US"/>
        </a:p>
      </dgm:t>
    </dgm:pt>
    <dgm:pt modelId="{D36E7AD4-F324-4A27-A3B1-1DC6C6421FC9}">
      <dgm:prSet custT="1"/>
      <dgm:spPr/>
      <dgm:t>
        <a:bodyPr/>
        <a:lstStyle/>
        <a:p>
          <a:r>
            <a:rPr lang="en-US" sz="1400" dirty="0"/>
            <a:t>Metropolitan Transportation Services</a:t>
          </a:r>
        </a:p>
      </dgm:t>
    </dgm:pt>
    <dgm:pt modelId="{3CD6BACE-540F-4564-AE27-699317D50121}" type="parTrans" cxnId="{86022CD8-D64C-4A7A-AADF-333B97B7AC8E}">
      <dgm:prSet/>
      <dgm:spPr>
        <a:ln>
          <a:solidFill>
            <a:schemeClr val="bg1"/>
          </a:solidFill>
        </a:ln>
      </dgm:spPr>
      <dgm:t>
        <a:bodyPr/>
        <a:lstStyle/>
        <a:p>
          <a:endParaRPr lang="en-US"/>
        </a:p>
      </dgm:t>
    </dgm:pt>
    <dgm:pt modelId="{7CFE84F4-9E72-4638-A9AD-E64C22BDF678}" type="sibTrans" cxnId="{86022CD8-D64C-4A7A-AADF-333B97B7AC8E}">
      <dgm:prSet/>
      <dgm:spPr/>
      <dgm:t>
        <a:bodyPr/>
        <a:lstStyle/>
        <a:p>
          <a:endParaRPr lang="en-US"/>
        </a:p>
      </dgm:t>
    </dgm:pt>
    <dgm:pt modelId="{B5144E24-CD99-4EF7-8188-2C31CE465858}">
      <dgm:prSet custT="1"/>
      <dgm:spPr>
        <a:solidFill>
          <a:schemeClr val="bg1">
            <a:lumMod val="50000"/>
          </a:schemeClr>
        </a:solidFill>
      </dgm:spPr>
      <dgm:t>
        <a:bodyPr/>
        <a:lstStyle/>
        <a:p>
          <a:r>
            <a:rPr lang="en-US" sz="1400" dirty="0"/>
            <a:t>Metro West Contract</a:t>
          </a:r>
        </a:p>
      </dgm:t>
    </dgm:pt>
    <dgm:pt modelId="{3B5085B1-540B-4D34-9EF5-98A877A8080E}" type="parTrans" cxnId="{F2D07801-2712-4752-BE1D-334C48893573}">
      <dgm:prSet/>
      <dgm:spPr/>
      <dgm:t>
        <a:bodyPr/>
        <a:lstStyle/>
        <a:p>
          <a:endParaRPr lang="en-US"/>
        </a:p>
      </dgm:t>
    </dgm:pt>
    <dgm:pt modelId="{AEC0D451-9405-4E04-888F-9E218CA138DE}" type="sibTrans" cxnId="{F2D07801-2712-4752-BE1D-334C48893573}">
      <dgm:prSet/>
      <dgm:spPr/>
      <dgm:t>
        <a:bodyPr/>
        <a:lstStyle/>
        <a:p>
          <a:endParaRPr lang="en-US"/>
        </a:p>
      </dgm:t>
    </dgm:pt>
    <dgm:pt modelId="{DB719F3A-1DB2-4DB2-BF21-744AB2443D3D}">
      <dgm:prSet custT="1"/>
      <dgm:spPr>
        <a:solidFill>
          <a:schemeClr val="bg1">
            <a:lumMod val="50000"/>
          </a:schemeClr>
        </a:solidFill>
      </dgm:spPr>
      <dgm:t>
        <a:bodyPr/>
        <a:lstStyle/>
        <a:p>
          <a:r>
            <a:rPr lang="en-US" sz="1400" dirty="0"/>
            <a:t>Metro East Contract</a:t>
          </a:r>
        </a:p>
      </dgm:t>
    </dgm:pt>
    <dgm:pt modelId="{D58C71E9-C6A2-431C-A170-AAE1F5565F5E}" type="parTrans" cxnId="{3A8D5116-2C42-40E5-B33D-F14A81BA01E3}">
      <dgm:prSet/>
      <dgm:spPr/>
      <dgm:t>
        <a:bodyPr/>
        <a:lstStyle/>
        <a:p>
          <a:endParaRPr lang="en-US"/>
        </a:p>
      </dgm:t>
    </dgm:pt>
    <dgm:pt modelId="{DED78C71-363E-437A-8B49-49E5D8A0E8DF}" type="sibTrans" cxnId="{3A8D5116-2C42-40E5-B33D-F14A81BA01E3}">
      <dgm:prSet/>
      <dgm:spPr/>
      <dgm:t>
        <a:bodyPr/>
        <a:lstStyle/>
        <a:p>
          <a:endParaRPr lang="en-US"/>
        </a:p>
      </dgm:t>
    </dgm:pt>
    <dgm:pt modelId="{2A3428C8-39E0-47B7-9E3F-8E2A70E806E9}">
      <dgm:prSet custT="1"/>
      <dgm:spPr>
        <a:solidFill>
          <a:schemeClr val="bg1">
            <a:lumMod val="50000"/>
          </a:schemeClr>
        </a:solidFill>
      </dgm:spPr>
      <dgm:t>
        <a:bodyPr/>
        <a:lstStyle/>
        <a:p>
          <a:pPr>
            <a:spcAft>
              <a:spcPts val="0"/>
            </a:spcAft>
          </a:pPr>
          <a:r>
            <a:rPr lang="en-US" sz="1400" dirty="0"/>
            <a:t>Agency</a:t>
          </a:r>
        </a:p>
        <a:p>
          <a:pPr>
            <a:spcAft>
              <a:spcPts val="0"/>
            </a:spcAft>
          </a:pPr>
          <a:r>
            <a:rPr lang="en-US" sz="1400" dirty="0"/>
            <a:t> Contract</a:t>
          </a:r>
        </a:p>
      </dgm:t>
    </dgm:pt>
    <dgm:pt modelId="{4AED5565-7D40-42D9-8D8D-7E1F2324B2A5}" type="parTrans" cxnId="{EDFAF786-8294-46B6-8CA3-9EDBAA450B4B}">
      <dgm:prSet/>
      <dgm:spPr>
        <a:ln>
          <a:noFill/>
        </a:ln>
      </dgm:spPr>
      <dgm:t>
        <a:bodyPr/>
        <a:lstStyle/>
        <a:p>
          <a:endParaRPr lang="en-US"/>
        </a:p>
      </dgm:t>
    </dgm:pt>
    <dgm:pt modelId="{F24AA6C9-D79C-4E42-BB8A-E61FB958BF62}" type="sibTrans" cxnId="{EDFAF786-8294-46B6-8CA3-9EDBAA450B4B}">
      <dgm:prSet/>
      <dgm:spPr/>
      <dgm:t>
        <a:bodyPr/>
        <a:lstStyle/>
        <a:p>
          <a:endParaRPr lang="en-US"/>
        </a:p>
      </dgm:t>
    </dgm:pt>
    <dgm:pt modelId="{D444F091-6FA4-4FA8-B698-99C3C82148F4}" type="pres">
      <dgm:prSet presAssocID="{660F3179-2200-40A0-B778-F377326FB159}" presName="hierChild1" presStyleCnt="0">
        <dgm:presLayoutVars>
          <dgm:orgChart val="1"/>
          <dgm:chPref val="1"/>
          <dgm:dir/>
          <dgm:animOne val="branch"/>
          <dgm:animLvl val="lvl"/>
          <dgm:resizeHandles/>
        </dgm:presLayoutVars>
      </dgm:prSet>
      <dgm:spPr/>
    </dgm:pt>
    <dgm:pt modelId="{A4ACB8C3-820E-4862-9DBF-05F05E4E96EA}" type="pres">
      <dgm:prSet presAssocID="{976D2B08-0667-4A18-9C89-1F4AA6C23C08}" presName="hierRoot1" presStyleCnt="0">
        <dgm:presLayoutVars>
          <dgm:hierBranch val="init"/>
        </dgm:presLayoutVars>
      </dgm:prSet>
      <dgm:spPr/>
    </dgm:pt>
    <dgm:pt modelId="{30E39110-9ADC-4600-AB23-6D29E5A0551A}" type="pres">
      <dgm:prSet presAssocID="{976D2B08-0667-4A18-9C89-1F4AA6C23C08}" presName="rootComposite1" presStyleCnt="0"/>
      <dgm:spPr/>
    </dgm:pt>
    <dgm:pt modelId="{A4B32ED5-88CE-4CF0-9C8A-13E30602EE02}" type="pres">
      <dgm:prSet presAssocID="{976D2B08-0667-4A18-9C89-1F4AA6C23C08}" presName="rootText1" presStyleLbl="node0" presStyleIdx="0" presStyleCnt="3" custScaleX="118221" custScaleY="148947" custLinFactNeighborX="59075" custLinFactNeighborY="-39">
        <dgm:presLayoutVars>
          <dgm:chPref val="3"/>
        </dgm:presLayoutVars>
      </dgm:prSet>
      <dgm:spPr/>
    </dgm:pt>
    <dgm:pt modelId="{0F138D19-74CB-4BCD-B1CF-52B901F60C7D}" type="pres">
      <dgm:prSet presAssocID="{976D2B08-0667-4A18-9C89-1F4AA6C23C08}" presName="rootConnector1" presStyleLbl="node1" presStyleIdx="0" presStyleCnt="0"/>
      <dgm:spPr/>
    </dgm:pt>
    <dgm:pt modelId="{5A68FD49-1478-4D9E-AA13-E0C9EE5284F7}" type="pres">
      <dgm:prSet presAssocID="{976D2B08-0667-4A18-9C89-1F4AA6C23C08}" presName="hierChild2" presStyleCnt="0"/>
      <dgm:spPr/>
    </dgm:pt>
    <dgm:pt modelId="{27956161-F63C-46E8-87BB-4B02A6F5EF2C}" type="pres">
      <dgm:prSet presAssocID="{4E8A5306-F473-400C-A4B4-A4BE5272E91A}" presName="Name37" presStyleLbl="parChTrans1D2" presStyleIdx="0" presStyleCnt="5"/>
      <dgm:spPr/>
    </dgm:pt>
    <dgm:pt modelId="{ADDE2DBE-8BAF-4D13-9145-ED605ACC511F}" type="pres">
      <dgm:prSet presAssocID="{63133045-F11A-442B-BB9B-904E5C88A6A2}" presName="hierRoot2" presStyleCnt="0">
        <dgm:presLayoutVars>
          <dgm:hierBranch val="init"/>
        </dgm:presLayoutVars>
      </dgm:prSet>
      <dgm:spPr/>
    </dgm:pt>
    <dgm:pt modelId="{C2BAB85F-49BC-438A-8CC9-D0DBA0016EE3}" type="pres">
      <dgm:prSet presAssocID="{63133045-F11A-442B-BB9B-904E5C88A6A2}" presName="rootComposite" presStyleCnt="0"/>
      <dgm:spPr/>
    </dgm:pt>
    <dgm:pt modelId="{7C1E9B15-F840-4505-BBF8-9D3BF2C413A4}" type="pres">
      <dgm:prSet presAssocID="{63133045-F11A-442B-BB9B-904E5C88A6A2}" presName="rootText" presStyleLbl="node2" presStyleIdx="0" presStyleCnt="3" custScaleX="59133" custScaleY="107914" custLinFactX="106216" custLinFactY="-86328" custLinFactNeighborX="200000" custLinFactNeighborY="-100000">
        <dgm:presLayoutVars>
          <dgm:chPref val="3"/>
        </dgm:presLayoutVars>
      </dgm:prSet>
      <dgm:spPr/>
    </dgm:pt>
    <dgm:pt modelId="{F0FCE712-CD7D-4237-86DC-F502E0FF7633}" type="pres">
      <dgm:prSet presAssocID="{63133045-F11A-442B-BB9B-904E5C88A6A2}" presName="rootConnector" presStyleLbl="node2" presStyleIdx="0" presStyleCnt="3"/>
      <dgm:spPr/>
    </dgm:pt>
    <dgm:pt modelId="{CD97B8A6-C6EB-4D48-A632-85F5BB5A140B}" type="pres">
      <dgm:prSet presAssocID="{63133045-F11A-442B-BB9B-904E5C88A6A2}" presName="hierChild4" presStyleCnt="0"/>
      <dgm:spPr/>
    </dgm:pt>
    <dgm:pt modelId="{B50F71E4-835A-47AF-8881-DC7715B9DF73}" type="pres">
      <dgm:prSet presAssocID="{63133045-F11A-442B-BB9B-904E5C88A6A2}" presName="hierChild5" presStyleCnt="0"/>
      <dgm:spPr/>
    </dgm:pt>
    <dgm:pt modelId="{B3B4C795-F8AA-4DE5-A185-1674235062F3}" type="pres">
      <dgm:prSet presAssocID="{2747C9FE-4C4C-49AB-819A-62FB59567106}" presName="Name37" presStyleLbl="parChTrans1D2" presStyleIdx="1" presStyleCnt="5"/>
      <dgm:spPr/>
    </dgm:pt>
    <dgm:pt modelId="{92F50EEB-4815-40D8-8F5A-942528B325D8}" type="pres">
      <dgm:prSet presAssocID="{1EE2BE34-01D2-475B-AE26-52F45F166E70}" presName="hierRoot2" presStyleCnt="0">
        <dgm:presLayoutVars>
          <dgm:hierBranch val="init"/>
        </dgm:presLayoutVars>
      </dgm:prSet>
      <dgm:spPr/>
    </dgm:pt>
    <dgm:pt modelId="{806FDD0D-3B4A-4880-B95D-2772EAFBD457}" type="pres">
      <dgm:prSet presAssocID="{1EE2BE34-01D2-475B-AE26-52F45F166E70}" presName="rootComposite" presStyleCnt="0"/>
      <dgm:spPr/>
    </dgm:pt>
    <dgm:pt modelId="{911C2C27-35DA-4E27-9BCE-F5296FEA849A}" type="pres">
      <dgm:prSet presAssocID="{1EE2BE34-01D2-475B-AE26-52F45F166E70}" presName="rootText" presStyleLbl="node2" presStyleIdx="1" presStyleCnt="3" custScaleX="111811" custScaleY="99878" custLinFactNeighborX="82241" custLinFactNeighborY="69925">
        <dgm:presLayoutVars>
          <dgm:chPref val="3"/>
        </dgm:presLayoutVars>
      </dgm:prSet>
      <dgm:spPr/>
    </dgm:pt>
    <dgm:pt modelId="{83F490D0-794D-4C76-8147-87F489117D29}" type="pres">
      <dgm:prSet presAssocID="{1EE2BE34-01D2-475B-AE26-52F45F166E70}" presName="rootConnector" presStyleLbl="node2" presStyleIdx="1" presStyleCnt="3"/>
      <dgm:spPr/>
    </dgm:pt>
    <dgm:pt modelId="{00DF588C-DF58-4419-8D4C-534F818D8AA6}" type="pres">
      <dgm:prSet presAssocID="{1EE2BE34-01D2-475B-AE26-52F45F166E70}" presName="hierChild4" presStyleCnt="0"/>
      <dgm:spPr/>
    </dgm:pt>
    <dgm:pt modelId="{C9BD34D2-3E7E-4FA5-9EE8-1AB4676D0677}" type="pres">
      <dgm:prSet presAssocID="{7945040D-77B3-4EC1-8539-77D2713BF66F}" presName="Name37" presStyleLbl="parChTrans1D3" presStyleIdx="0" presStyleCnt="2"/>
      <dgm:spPr/>
    </dgm:pt>
    <dgm:pt modelId="{E2EAE802-E49D-4828-A1A2-61CC9330C69E}" type="pres">
      <dgm:prSet presAssocID="{DC5D463E-6A99-455E-9029-F86A55F0607A}" presName="hierRoot2" presStyleCnt="0">
        <dgm:presLayoutVars>
          <dgm:hierBranch val="init"/>
        </dgm:presLayoutVars>
      </dgm:prSet>
      <dgm:spPr/>
    </dgm:pt>
    <dgm:pt modelId="{3C47EE0D-41DE-4335-9CB5-CD16052AFC59}" type="pres">
      <dgm:prSet presAssocID="{DC5D463E-6A99-455E-9029-F86A55F0607A}" presName="rootComposite" presStyleCnt="0"/>
      <dgm:spPr/>
    </dgm:pt>
    <dgm:pt modelId="{C2196F42-3B89-48FA-B07E-602869AD2D29}" type="pres">
      <dgm:prSet presAssocID="{DC5D463E-6A99-455E-9029-F86A55F0607A}" presName="rootText" presStyleLbl="node3" presStyleIdx="0" presStyleCnt="2" custScaleX="73070" custScaleY="67652" custLinFactY="4850" custLinFactNeighborX="23944" custLinFactNeighborY="100000">
        <dgm:presLayoutVars>
          <dgm:chPref val="3"/>
        </dgm:presLayoutVars>
      </dgm:prSet>
      <dgm:spPr/>
    </dgm:pt>
    <dgm:pt modelId="{D203ED0E-1792-4035-A692-33EF926EEDB9}" type="pres">
      <dgm:prSet presAssocID="{DC5D463E-6A99-455E-9029-F86A55F0607A}" presName="rootConnector" presStyleLbl="node3" presStyleIdx="0" presStyleCnt="2"/>
      <dgm:spPr/>
    </dgm:pt>
    <dgm:pt modelId="{AD1043C5-8953-4C3E-B2AD-8CC118E8EF0A}" type="pres">
      <dgm:prSet presAssocID="{DC5D463E-6A99-455E-9029-F86A55F0607A}" presName="hierChild4" presStyleCnt="0"/>
      <dgm:spPr/>
    </dgm:pt>
    <dgm:pt modelId="{9B309A2A-13DA-4AF7-B426-51B64E4C6380}" type="pres">
      <dgm:prSet presAssocID="{DC5D463E-6A99-455E-9029-F86A55F0607A}" presName="hierChild5" presStyleCnt="0"/>
      <dgm:spPr/>
    </dgm:pt>
    <dgm:pt modelId="{8088B228-CD76-49BD-9EFD-511CE17991E7}" type="pres">
      <dgm:prSet presAssocID="{4AED5565-7D40-42D9-8D8D-7E1F2324B2A5}" presName="Name37" presStyleLbl="parChTrans1D3" presStyleIdx="1" presStyleCnt="2"/>
      <dgm:spPr/>
    </dgm:pt>
    <dgm:pt modelId="{CB55B64D-9A52-40FE-AB1D-8F69A7431824}" type="pres">
      <dgm:prSet presAssocID="{2A3428C8-39E0-47B7-9E3F-8E2A70E806E9}" presName="hierRoot2" presStyleCnt="0">
        <dgm:presLayoutVars>
          <dgm:hierBranch val="init"/>
        </dgm:presLayoutVars>
      </dgm:prSet>
      <dgm:spPr/>
    </dgm:pt>
    <dgm:pt modelId="{009EDE1E-6E75-428D-8952-CB4324B7B487}" type="pres">
      <dgm:prSet presAssocID="{2A3428C8-39E0-47B7-9E3F-8E2A70E806E9}" presName="rootComposite" presStyleCnt="0"/>
      <dgm:spPr/>
    </dgm:pt>
    <dgm:pt modelId="{6FB5D8BC-5DE0-4C5F-80F3-38DB8D5609DF}" type="pres">
      <dgm:prSet presAssocID="{2A3428C8-39E0-47B7-9E3F-8E2A70E806E9}" presName="rootText" presStyleLbl="node3" presStyleIdx="1" presStyleCnt="2" custScaleX="78273" custScaleY="67652" custLinFactX="1905" custLinFactNeighborX="100000" custLinFactNeighborY="-3781">
        <dgm:presLayoutVars>
          <dgm:chPref val="3"/>
        </dgm:presLayoutVars>
      </dgm:prSet>
      <dgm:spPr/>
    </dgm:pt>
    <dgm:pt modelId="{7AF20301-04B7-4950-9500-057DF8709EC6}" type="pres">
      <dgm:prSet presAssocID="{2A3428C8-39E0-47B7-9E3F-8E2A70E806E9}" presName="rootConnector" presStyleLbl="node3" presStyleIdx="1" presStyleCnt="2"/>
      <dgm:spPr/>
    </dgm:pt>
    <dgm:pt modelId="{B994674E-C466-4B33-B941-5E383161CB5E}" type="pres">
      <dgm:prSet presAssocID="{2A3428C8-39E0-47B7-9E3F-8E2A70E806E9}" presName="hierChild4" presStyleCnt="0"/>
      <dgm:spPr/>
    </dgm:pt>
    <dgm:pt modelId="{B5EC397E-ABBA-40A3-9C9D-CE14E7CC8F1B}" type="pres">
      <dgm:prSet presAssocID="{2A3428C8-39E0-47B7-9E3F-8E2A70E806E9}" presName="hierChild5" presStyleCnt="0"/>
      <dgm:spPr/>
    </dgm:pt>
    <dgm:pt modelId="{7C56CFC7-2146-4CC2-91DB-1D655391097B}" type="pres">
      <dgm:prSet presAssocID="{1EE2BE34-01D2-475B-AE26-52F45F166E70}" presName="hierChild5" presStyleCnt="0"/>
      <dgm:spPr/>
    </dgm:pt>
    <dgm:pt modelId="{585874EE-149F-4740-9D0B-0E71D8165D94}" type="pres">
      <dgm:prSet presAssocID="{3CD6BACE-540F-4564-AE27-699317D50121}" presName="Name37" presStyleLbl="parChTrans1D2" presStyleIdx="2" presStyleCnt="5"/>
      <dgm:spPr/>
    </dgm:pt>
    <dgm:pt modelId="{E3BB9970-F1B2-4A82-9783-075B63153E7C}" type="pres">
      <dgm:prSet presAssocID="{D36E7AD4-F324-4A27-A3B1-1DC6C6421FC9}" presName="hierRoot2" presStyleCnt="0">
        <dgm:presLayoutVars>
          <dgm:hierBranch val="init"/>
        </dgm:presLayoutVars>
      </dgm:prSet>
      <dgm:spPr/>
    </dgm:pt>
    <dgm:pt modelId="{BECFC28D-D10A-45CA-B767-6846EF639DB4}" type="pres">
      <dgm:prSet presAssocID="{D36E7AD4-F324-4A27-A3B1-1DC6C6421FC9}" presName="rootComposite" presStyleCnt="0"/>
      <dgm:spPr/>
    </dgm:pt>
    <dgm:pt modelId="{52235BBC-C7E9-4626-A9B6-CE4F7CEDF9A5}" type="pres">
      <dgm:prSet presAssocID="{D36E7AD4-F324-4A27-A3B1-1DC6C6421FC9}" presName="rootText" presStyleLbl="node2" presStyleIdx="2" presStyleCnt="3" custLinFactNeighborX="-45500" custLinFactNeighborY="-53094">
        <dgm:presLayoutVars>
          <dgm:chPref val="3"/>
        </dgm:presLayoutVars>
      </dgm:prSet>
      <dgm:spPr/>
    </dgm:pt>
    <dgm:pt modelId="{BC07CB47-4BFB-4FDE-88FC-CBA5A41EDD17}" type="pres">
      <dgm:prSet presAssocID="{D36E7AD4-F324-4A27-A3B1-1DC6C6421FC9}" presName="rootConnector" presStyleLbl="node2" presStyleIdx="2" presStyleCnt="3"/>
      <dgm:spPr/>
    </dgm:pt>
    <dgm:pt modelId="{6F81EA31-402B-4C93-ACAE-C2DE68AEBC27}" type="pres">
      <dgm:prSet presAssocID="{D36E7AD4-F324-4A27-A3B1-1DC6C6421FC9}" presName="hierChild4" presStyleCnt="0"/>
      <dgm:spPr/>
    </dgm:pt>
    <dgm:pt modelId="{FE3FFCDF-F60B-417F-BA69-15E8E6AE90B3}" type="pres">
      <dgm:prSet presAssocID="{D36E7AD4-F324-4A27-A3B1-1DC6C6421FC9}" presName="hierChild5" presStyleCnt="0"/>
      <dgm:spPr/>
    </dgm:pt>
    <dgm:pt modelId="{CCB90DB2-D867-4B3A-8D4C-52B2158110D2}" type="pres">
      <dgm:prSet presAssocID="{976D2B08-0667-4A18-9C89-1F4AA6C23C08}" presName="hierChild3" presStyleCnt="0"/>
      <dgm:spPr/>
    </dgm:pt>
    <dgm:pt modelId="{DA6EE1D2-808B-4B57-B579-2FF6066325FE}" type="pres">
      <dgm:prSet presAssocID="{55100755-E67C-4112-B9C9-6D0331D07904}" presName="Name111" presStyleLbl="parChTrans1D2" presStyleIdx="3" presStyleCnt="5"/>
      <dgm:spPr/>
    </dgm:pt>
    <dgm:pt modelId="{14C6FECF-D931-4561-BB53-AF7AE768AFF9}" type="pres">
      <dgm:prSet presAssocID="{F5D4DBE4-8B40-42D6-BF84-F30B150CFB6F}" presName="hierRoot3" presStyleCnt="0">
        <dgm:presLayoutVars>
          <dgm:hierBranch val="init"/>
        </dgm:presLayoutVars>
      </dgm:prSet>
      <dgm:spPr/>
    </dgm:pt>
    <dgm:pt modelId="{551FD16A-7D9A-49CC-8587-3B8BE10F4826}" type="pres">
      <dgm:prSet presAssocID="{F5D4DBE4-8B40-42D6-BF84-F30B150CFB6F}" presName="rootComposite3" presStyleCnt="0"/>
      <dgm:spPr/>
    </dgm:pt>
    <dgm:pt modelId="{0047EB4F-8042-44DB-BAD7-EE926362443F}" type="pres">
      <dgm:prSet presAssocID="{F5D4DBE4-8B40-42D6-BF84-F30B150CFB6F}" presName="rootText3" presStyleLbl="asst1" presStyleIdx="0" presStyleCnt="2" custScaleX="76171" custScaleY="75971" custLinFactNeighborX="-16764" custLinFactNeighborY="-26752">
        <dgm:presLayoutVars>
          <dgm:chPref val="3"/>
        </dgm:presLayoutVars>
      </dgm:prSet>
      <dgm:spPr/>
    </dgm:pt>
    <dgm:pt modelId="{FB7EF9C2-43A0-4418-A5D8-93BE9A273D20}" type="pres">
      <dgm:prSet presAssocID="{F5D4DBE4-8B40-42D6-BF84-F30B150CFB6F}" presName="rootConnector3" presStyleLbl="asst1" presStyleIdx="0" presStyleCnt="2"/>
      <dgm:spPr/>
    </dgm:pt>
    <dgm:pt modelId="{2FFEEE3B-F54D-4B58-AB10-4C244CAFBD83}" type="pres">
      <dgm:prSet presAssocID="{F5D4DBE4-8B40-42D6-BF84-F30B150CFB6F}" presName="hierChild6" presStyleCnt="0"/>
      <dgm:spPr/>
    </dgm:pt>
    <dgm:pt modelId="{553DD978-C978-4B57-B29B-56465E7E4963}" type="pres">
      <dgm:prSet presAssocID="{F5D4DBE4-8B40-42D6-BF84-F30B150CFB6F}" presName="hierChild7" presStyleCnt="0"/>
      <dgm:spPr/>
    </dgm:pt>
    <dgm:pt modelId="{355D7871-06E1-4D92-9B39-B84E68A25E42}" type="pres">
      <dgm:prSet presAssocID="{6282519A-C562-4BF7-9D3F-087ADE5434A4}" presName="Name111" presStyleLbl="parChTrans1D2" presStyleIdx="4" presStyleCnt="5"/>
      <dgm:spPr/>
    </dgm:pt>
    <dgm:pt modelId="{134E1584-D481-4FD4-9618-047D3EFA0D55}" type="pres">
      <dgm:prSet presAssocID="{3DD08667-93FF-4393-90CD-93BCC417E7F4}" presName="hierRoot3" presStyleCnt="0">
        <dgm:presLayoutVars>
          <dgm:hierBranch val="init"/>
        </dgm:presLayoutVars>
      </dgm:prSet>
      <dgm:spPr/>
    </dgm:pt>
    <dgm:pt modelId="{CBA977DC-3CA4-4308-A8BE-1B245241A46D}" type="pres">
      <dgm:prSet presAssocID="{3DD08667-93FF-4393-90CD-93BCC417E7F4}" presName="rootComposite3" presStyleCnt="0"/>
      <dgm:spPr/>
    </dgm:pt>
    <dgm:pt modelId="{A1B61B63-4F12-4AEC-8E31-CC1369FFEEC9}" type="pres">
      <dgm:prSet presAssocID="{3DD08667-93FF-4393-90CD-93BCC417E7F4}" presName="rootText3" presStyleLbl="asst1" presStyleIdx="1" presStyleCnt="2" custScaleX="101912" custScaleY="110214" custLinFactNeighborX="-1360" custLinFactNeighborY="-34510">
        <dgm:presLayoutVars>
          <dgm:chPref val="3"/>
        </dgm:presLayoutVars>
      </dgm:prSet>
      <dgm:spPr/>
    </dgm:pt>
    <dgm:pt modelId="{8A3E4755-E349-47FA-AE0C-686B92E76A1A}" type="pres">
      <dgm:prSet presAssocID="{3DD08667-93FF-4393-90CD-93BCC417E7F4}" presName="rootConnector3" presStyleLbl="asst1" presStyleIdx="1" presStyleCnt="2"/>
      <dgm:spPr/>
    </dgm:pt>
    <dgm:pt modelId="{E08BC38A-9BBF-4A4E-8F81-B63BD8BC14CB}" type="pres">
      <dgm:prSet presAssocID="{3DD08667-93FF-4393-90CD-93BCC417E7F4}" presName="hierChild6" presStyleCnt="0"/>
      <dgm:spPr/>
    </dgm:pt>
    <dgm:pt modelId="{A43B4454-CB78-4087-A855-10EE03B72505}" type="pres">
      <dgm:prSet presAssocID="{3DD08667-93FF-4393-90CD-93BCC417E7F4}" presName="hierChild7" presStyleCnt="0"/>
      <dgm:spPr/>
    </dgm:pt>
    <dgm:pt modelId="{3659977C-557C-4179-9B98-4B83B9056299}" type="pres">
      <dgm:prSet presAssocID="{B5144E24-CD99-4EF7-8188-2C31CE465858}" presName="hierRoot1" presStyleCnt="0">
        <dgm:presLayoutVars>
          <dgm:hierBranch val="init"/>
        </dgm:presLayoutVars>
      </dgm:prSet>
      <dgm:spPr/>
    </dgm:pt>
    <dgm:pt modelId="{ACA11AA5-B25A-43EA-94BF-D1FAF64BD584}" type="pres">
      <dgm:prSet presAssocID="{B5144E24-CD99-4EF7-8188-2C31CE465858}" presName="rootComposite1" presStyleCnt="0"/>
      <dgm:spPr/>
    </dgm:pt>
    <dgm:pt modelId="{3EA163C9-3A86-4E2F-8DC3-7F72495D036D}" type="pres">
      <dgm:prSet presAssocID="{B5144E24-CD99-4EF7-8188-2C31CE465858}" presName="rootText1" presStyleLbl="node0" presStyleIdx="1" presStyleCnt="3" custScaleX="78014" custScaleY="68443" custLinFactX="-100000" custLinFactY="289583" custLinFactNeighborX="-171073" custLinFactNeighborY="300000">
        <dgm:presLayoutVars>
          <dgm:chPref val="3"/>
        </dgm:presLayoutVars>
      </dgm:prSet>
      <dgm:spPr/>
    </dgm:pt>
    <dgm:pt modelId="{79DC7E56-4B1F-4E7D-B9EF-66922367F6BD}" type="pres">
      <dgm:prSet presAssocID="{B5144E24-CD99-4EF7-8188-2C31CE465858}" presName="rootConnector1" presStyleLbl="node1" presStyleIdx="0" presStyleCnt="0"/>
      <dgm:spPr/>
    </dgm:pt>
    <dgm:pt modelId="{82C4BE6C-4A66-441D-9D4A-A46CFE1E3001}" type="pres">
      <dgm:prSet presAssocID="{B5144E24-CD99-4EF7-8188-2C31CE465858}" presName="hierChild2" presStyleCnt="0"/>
      <dgm:spPr/>
    </dgm:pt>
    <dgm:pt modelId="{3E0EF43B-CBA1-46E4-AB19-7A9D76142302}" type="pres">
      <dgm:prSet presAssocID="{B5144E24-CD99-4EF7-8188-2C31CE465858}" presName="hierChild3" presStyleCnt="0"/>
      <dgm:spPr/>
    </dgm:pt>
    <dgm:pt modelId="{900DDF8F-D95F-47CB-A6FB-9EE9CAB2F707}" type="pres">
      <dgm:prSet presAssocID="{DB719F3A-1DB2-4DB2-BF21-744AB2443D3D}" presName="hierRoot1" presStyleCnt="0">
        <dgm:presLayoutVars>
          <dgm:hierBranch val="init"/>
        </dgm:presLayoutVars>
      </dgm:prSet>
      <dgm:spPr/>
    </dgm:pt>
    <dgm:pt modelId="{BB1BFC38-754E-45B6-8F5B-6C0C27C22263}" type="pres">
      <dgm:prSet presAssocID="{DB719F3A-1DB2-4DB2-BF21-744AB2443D3D}" presName="rootComposite1" presStyleCnt="0"/>
      <dgm:spPr/>
    </dgm:pt>
    <dgm:pt modelId="{10CC5BDD-99B0-4160-8913-6B74255B2AB3}" type="pres">
      <dgm:prSet presAssocID="{DB719F3A-1DB2-4DB2-BF21-744AB2443D3D}" presName="rootText1" presStyleLbl="node0" presStyleIdx="2" presStyleCnt="3" custScaleX="78014" custScaleY="68443" custLinFactX="-100000" custLinFactY="289583" custLinFactNeighborX="-184860" custLinFactNeighborY="300000">
        <dgm:presLayoutVars>
          <dgm:chPref val="3"/>
        </dgm:presLayoutVars>
      </dgm:prSet>
      <dgm:spPr/>
    </dgm:pt>
    <dgm:pt modelId="{839C9C53-D69E-4038-8D55-6796913A5BD6}" type="pres">
      <dgm:prSet presAssocID="{DB719F3A-1DB2-4DB2-BF21-744AB2443D3D}" presName="rootConnector1" presStyleLbl="node1" presStyleIdx="0" presStyleCnt="0"/>
      <dgm:spPr/>
    </dgm:pt>
    <dgm:pt modelId="{40E42896-7C16-4FF9-8994-335085CEC645}" type="pres">
      <dgm:prSet presAssocID="{DB719F3A-1DB2-4DB2-BF21-744AB2443D3D}" presName="hierChild2" presStyleCnt="0"/>
      <dgm:spPr/>
    </dgm:pt>
    <dgm:pt modelId="{3790D3EF-6425-4670-B270-0E38BFC04113}" type="pres">
      <dgm:prSet presAssocID="{DB719F3A-1DB2-4DB2-BF21-744AB2443D3D}" presName="hierChild3" presStyleCnt="0"/>
      <dgm:spPr/>
    </dgm:pt>
  </dgm:ptLst>
  <dgm:cxnLst>
    <dgm:cxn modelId="{F2D07801-2712-4752-BE1D-334C48893573}" srcId="{660F3179-2200-40A0-B778-F377326FB159}" destId="{B5144E24-CD99-4EF7-8188-2C31CE465858}" srcOrd="1" destOrd="0" parTransId="{3B5085B1-540B-4D34-9EF5-98A877A8080E}" sibTransId="{AEC0D451-9405-4E04-888F-9E218CA138DE}"/>
    <dgm:cxn modelId="{3A8D5116-2C42-40E5-B33D-F14A81BA01E3}" srcId="{660F3179-2200-40A0-B778-F377326FB159}" destId="{DB719F3A-1DB2-4DB2-BF21-744AB2443D3D}" srcOrd="2" destOrd="0" parTransId="{D58C71E9-C6A2-431C-A170-AAE1F5565F5E}" sibTransId="{DED78C71-363E-437A-8B49-49E5D8A0E8DF}"/>
    <dgm:cxn modelId="{73C22D22-AF53-4B28-984F-D40D65674B4A}" type="presOf" srcId="{DB719F3A-1DB2-4DB2-BF21-744AB2443D3D}" destId="{10CC5BDD-99B0-4160-8913-6B74255B2AB3}" srcOrd="0" destOrd="0" presId="urn:microsoft.com/office/officeart/2005/8/layout/orgChart1"/>
    <dgm:cxn modelId="{97159223-1C71-4BC4-A384-B6C9DF93A5BB}" type="presOf" srcId="{F5D4DBE4-8B40-42D6-BF84-F30B150CFB6F}" destId="{0047EB4F-8042-44DB-BAD7-EE926362443F}" srcOrd="0" destOrd="0" presId="urn:microsoft.com/office/officeart/2005/8/layout/orgChart1"/>
    <dgm:cxn modelId="{01A5F223-008C-4266-A0B0-842A7879B7ED}" srcId="{660F3179-2200-40A0-B778-F377326FB159}" destId="{976D2B08-0667-4A18-9C89-1F4AA6C23C08}" srcOrd="0" destOrd="0" parTransId="{736619EB-2744-400E-B4E6-C3B15010CD0B}" sibTransId="{18ABF217-4E8A-47C9-B77A-A05F0FF9A7CF}"/>
    <dgm:cxn modelId="{1DF94227-F1F1-4C02-951E-42D56EB750DB}" type="presOf" srcId="{63133045-F11A-442B-BB9B-904E5C88A6A2}" destId="{7C1E9B15-F840-4505-BBF8-9D3BF2C413A4}" srcOrd="0" destOrd="0" presId="urn:microsoft.com/office/officeart/2005/8/layout/orgChart1"/>
    <dgm:cxn modelId="{A3266C28-BAEE-48DE-BB8F-041DA89FC0E5}" type="presOf" srcId="{1EE2BE34-01D2-475B-AE26-52F45F166E70}" destId="{83F490D0-794D-4C76-8147-87F489117D29}" srcOrd="1" destOrd="0" presId="urn:microsoft.com/office/officeart/2005/8/layout/orgChart1"/>
    <dgm:cxn modelId="{4D2ED72C-9764-42D0-8F89-96666D3A3471}" type="presOf" srcId="{6282519A-C562-4BF7-9D3F-087ADE5434A4}" destId="{355D7871-06E1-4D92-9B39-B84E68A25E42}" srcOrd="0" destOrd="0" presId="urn:microsoft.com/office/officeart/2005/8/layout/orgChart1"/>
    <dgm:cxn modelId="{37A89443-A69E-4FA3-9CB8-1F460A15623F}" type="presOf" srcId="{976D2B08-0667-4A18-9C89-1F4AA6C23C08}" destId="{0F138D19-74CB-4BCD-B1CF-52B901F60C7D}" srcOrd="1" destOrd="0" presId="urn:microsoft.com/office/officeart/2005/8/layout/orgChart1"/>
    <dgm:cxn modelId="{76B91444-CBCA-4DD7-AA7D-74882644F64B}" type="presOf" srcId="{DB719F3A-1DB2-4DB2-BF21-744AB2443D3D}" destId="{839C9C53-D69E-4038-8D55-6796913A5BD6}" srcOrd="1" destOrd="0" presId="urn:microsoft.com/office/officeart/2005/8/layout/orgChart1"/>
    <dgm:cxn modelId="{9182204D-9976-4169-A0B8-FA306203085E}" type="presOf" srcId="{976D2B08-0667-4A18-9C89-1F4AA6C23C08}" destId="{A4B32ED5-88CE-4CF0-9C8A-13E30602EE02}" srcOrd="0" destOrd="0" presId="urn:microsoft.com/office/officeart/2005/8/layout/orgChart1"/>
    <dgm:cxn modelId="{A82D1E52-B4F2-4702-BFAE-AB03EA4281E9}" type="presOf" srcId="{3CD6BACE-540F-4564-AE27-699317D50121}" destId="{585874EE-149F-4740-9D0B-0E71D8165D94}" srcOrd="0" destOrd="0" presId="urn:microsoft.com/office/officeart/2005/8/layout/orgChart1"/>
    <dgm:cxn modelId="{1D168252-9CD1-4F0D-A6CA-326714F72194}" type="presOf" srcId="{B5144E24-CD99-4EF7-8188-2C31CE465858}" destId="{79DC7E56-4B1F-4E7D-B9EF-66922367F6BD}" srcOrd="1" destOrd="0" presId="urn:microsoft.com/office/officeart/2005/8/layout/orgChart1"/>
    <dgm:cxn modelId="{FCFF2B55-BA18-45E2-A25F-DDD7BE50338E}" type="presOf" srcId="{2A3428C8-39E0-47B7-9E3F-8E2A70E806E9}" destId="{7AF20301-04B7-4950-9500-057DF8709EC6}" srcOrd="1" destOrd="0" presId="urn:microsoft.com/office/officeart/2005/8/layout/orgChart1"/>
    <dgm:cxn modelId="{485F5C58-8532-4300-AB67-020497BA0482}" type="presOf" srcId="{2A3428C8-39E0-47B7-9E3F-8E2A70E806E9}" destId="{6FB5D8BC-5DE0-4C5F-80F3-38DB8D5609DF}" srcOrd="0" destOrd="0" presId="urn:microsoft.com/office/officeart/2005/8/layout/orgChart1"/>
    <dgm:cxn modelId="{CA19CF79-E346-4243-AF83-ACB205C3531C}" srcId="{976D2B08-0667-4A18-9C89-1F4AA6C23C08}" destId="{F5D4DBE4-8B40-42D6-BF84-F30B150CFB6F}" srcOrd="0" destOrd="0" parTransId="{55100755-E67C-4112-B9C9-6D0331D07904}" sibTransId="{B2171D2E-5140-40EF-AC63-7D454312E8C2}"/>
    <dgm:cxn modelId="{44AE507F-DA09-4FB0-804B-C2AED42E83E2}" type="presOf" srcId="{660F3179-2200-40A0-B778-F377326FB159}" destId="{D444F091-6FA4-4FA8-B698-99C3C82148F4}" srcOrd="0" destOrd="0" presId="urn:microsoft.com/office/officeart/2005/8/layout/orgChart1"/>
    <dgm:cxn modelId="{EDFAF786-8294-46B6-8CA3-9EDBAA450B4B}" srcId="{1EE2BE34-01D2-475B-AE26-52F45F166E70}" destId="{2A3428C8-39E0-47B7-9E3F-8E2A70E806E9}" srcOrd="1" destOrd="0" parTransId="{4AED5565-7D40-42D9-8D8D-7E1F2324B2A5}" sibTransId="{F24AA6C9-D79C-4E42-BB8A-E61FB958BF62}"/>
    <dgm:cxn modelId="{565A3690-37AB-4018-BBCA-6733067CE45E}" type="presOf" srcId="{D36E7AD4-F324-4A27-A3B1-1DC6C6421FC9}" destId="{52235BBC-C7E9-4626-A9B6-CE4F7CEDF9A5}" srcOrd="0" destOrd="0" presId="urn:microsoft.com/office/officeart/2005/8/layout/orgChart1"/>
    <dgm:cxn modelId="{B511F490-0BB6-47F5-B94C-091B91D192CE}" type="presOf" srcId="{1EE2BE34-01D2-475B-AE26-52F45F166E70}" destId="{911C2C27-35DA-4E27-9BCE-F5296FEA849A}" srcOrd="0" destOrd="0" presId="urn:microsoft.com/office/officeart/2005/8/layout/orgChart1"/>
    <dgm:cxn modelId="{65B5E393-559D-4E8D-AD13-D3241D5416FF}" type="presOf" srcId="{55100755-E67C-4112-B9C9-6D0331D07904}" destId="{DA6EE1D2-808B-4B57-B579-2FF6066325FE}" srcOrd="0" destOrd="0" presId="urn:microsoft.com/office/officeart/2005/8/layout/orgChart1"/>
    <dgm:cxn modelId="{6ED42A98-8CD5-4E03-A498-B170E75A76B0}" type="presOf" srcId="{D36E7AD4-F324-4A27-A3B1-1DC6C6421FC9}" destId="{BC07CB47-4BFB-4FDE-88FC-CBA5A41EDD17}" srcOrd="1" destOrd="0" presId="urn:microsoft.com/office/officeart/2005/8/layout/orgChart1"/>
    <dgm:cxn modelId="{094B3D9A-4C86-466C-B9C7-05CFF852CF90}" srcId="{976D2B08-0667-4A18-9C89-1F4AA6C23C08}" destId="{1EE2BE34-01D2-475B-AE26-52F45F166E70}" srcOrd="3" destOrd="0" parTransId="{2747C9FE-4C4C-49AB-819A-62FB59567106}" sibTransId="{ADF77906-9096-4FD5-834C-8D0550B6C870}"/>
    <dgm:cxn modelId="{5FC6F89E-A493-4034-BF87-67D80D4A7DDE}" srcId="{976D2B08-0667-4A18-9C89-1F4AA6C23C08}" destId="{63133045-F11A-442B-BB9B-904E5C88A6A2}" srcOrd="2" destOrd="0" parTransId="{4E8A5306-F473-400C-A4B4-A4BE5272E91A}" sibTransId="{46750F88-40C2-4405-B017-E5672F3F9CFF}"/>
    <dgm:cxn modelId="{FD942EA5-BD14-4E55-A5E8-3AAA8415C91A}" type="presOf" srcId="{2747C9FE-4C4C-49AB-819A-62FB59567106}" destId="{B3B4C795-F8AA-4DE5-A185-1674235062F3}" srcOrd="0" destOrd="0" presId="urn:microsoft.com/office/officeart/2005/8/layout/orgChart1"/>
    <dgm:cxn modelId="{1EADF5B4-33E8-49F2-926E-51165CB5EE01}" srcId="{976D2B08-0667-4A18-9C89-1F4AA6C23C08}" destId="{3DD08667-93FF-4393-90CD-93BCC417E7F4}" srcOrd="1" destOrd="0" parTransId="{6282519A-C562-4BF7-9D3F-087ADE5434A4}" sibTransId="{8FFED2F8-48AC-4C58-9704-FB4B8841C02B}"/>
    <dgm:cxn modelId="{7B18E0BE-2C36-4ACB-8A8D-4AD8F1626892}" type="presOf" srcId="{3DD08667-93FF-4393-90CD-93BCC417E7F4}" destId="{A1B61B63-4F12-4AEC-8E31-CC1369FFEEC9}" srcOrd="0" destOrd="0" presId="urn:microsoft.com/office/officeart/2005/8/layout/orgChart1"/>
    <dgm:cxn modelId="{180F62C8-7BC9-4C01-9E80-5F8CD6E86B8D}" type="presOf" srcId="{63133045-F11A-442B-BB9B-904E5C88A6A2}" destId="{F0FCE712-CD7D-4237-86DC-F502E0FF7633}" srcOrd="1" destOrd="0" presId="urn:microsoft.com/office/officeart/2005/8/layout/orgChart1"/>
    <dgm:cxn modelId="{3164CBD0-6B77-49A3-B350-20557FCC860F}" type="presOf" srcId="{DC5D463E-6A99-455E-9029-F86A55F0607A}" destId="{D203ED0E-1792-4035-A692-33EF926EEDB9}" srcOrd="1" destOrd="0" presId="urn:microsoft.com/office/officeart/2005/8/layout/orgChart1"/>
    <dgm:cxn modelId="{4AC551D4-BF64-42C4-A4C3-F00F800B681A}" type="presOf" srcId="{4E8A5306-F473-400C-A4B4-A4BE5272E91A}" destId="{27956161-F63C-46E8-87BB-4B02A6F5EF2C}" srcOrd="0" destOrd="0" presId="urn:microsoft.com/office/officeart/2005/8/layout/orgChart1"/>
    <dgm:cxn modelId="{86022CD8-D64C-4A7A-AADF-333B97B7AC8E}" srcId="{976D2B08-0667-4A18-9C89-1F4AA6C23C08}" destId="{D36E7AD4-F324-4A27-A3B1-1DC6C6421FC9}" srcOrd="4" destOrd="0" parTransId="{3CD6BACE-540F-4564-AE27-699317D50121}" sibTransId="{7CFE84F4-9E72-4638-A9AD-E64C22BDF678}"/>
    <dgm:cxn modelId="{09828BDA-68BC-467C-8B89-5115DBC8B5BC}" type="presOf" srcId="{DC5D463E-6A99-455E-9029-F86A55F0607A}" destId="{C2196F42-3B89-48FA-B07E-602869AD2D29}" srcOrd="0" destOrd="0" presId="urn:microsoft.com/office/officeart/2005/8/layout/orgChart1"/>
    <dgm:cxn modelId="{269340DB-5DE7-40FA-8016-005A5FE2FE07}" type="presOf" srcId="{3DD08667-93FF-4393-90CD-93BCC417E7F4}" destId="{8A3E4755-E349-47FA-AE0C-686B92E76A1A}" srcOrd="1" destOrd="0" presId="urn:microsoft.com/office/officeart/2005/8/layout/orgChart1"/>
    <dgm:cxn modelId="{B00FDBEB-9558-4267-8902-8D6F98F93675}" type="presOf" srcId="{F5D4DBE4-8B40-42D6-BF84-F30B150CFB6F}" destId="{FB7EF9C2-43A0-4418-A5D8-93BE9A273D20}" srcOrd="1" destOrd="0" presId="urn:microsoft.com/office/officeart/2005/8/layout/orgChart1"/>
    <dgm:cxn modelId="{1488F5EB-E083-427F-8E66-82D16EA32D0F}" type="presOf" srcId="{7945040D-77B3-4EC1-8539-77D2713BF66F}" destId="{C9BD34D2-3E7E-4FA5-9EE8-1AB4676D0677}" srcOrd="0" destOrd="0" presId="urn:microsoft.com/office/officeart/2005/8/layout/orgChart1"/>
    <dgm:cxn modelId="{309524F6-6731-4F06-A7F8-D0C75AE16CF0}" type="presOf" srcId="{4AED5565-7D40-42D9-8D8D-7E1F2324B2A5}" destId="{8088B228-CD76-49BD-9EFD-511CE17991E7}" srcOrd="0" destOrd="0" presId="urn:microsoft.com/office/officeart/2005/8/layout/orgChart1"/>
    <dgm:cxn modelId="{761507FC-1A2B-4D0B-B9E3-11806C163AFC}" srcId="{1EE2BE34-01D2-475B-AE26-52F45F166E70}" destId="{DC5D463E-6A99-455E-9029-F86A55F0607A}" srcOrd="0" destOrd="0" parTransId="{7945040D-77B3-4EC1-8539-77D2713BF66F}" sibTransId="{F6965F96-019A-4563-989B-A2B8C923F477}"/>
    <dgm:cxn modelId="{4F003AFD-13EF-4E39-9A85-544BD48AA523}" type="presOf" srcId="{B5144E24-CD99-4EF7-8188-2C31CE465858}" destId="{3EA163C9-3A86-4E2F-8DC3-7F72495D036D}" srcOrd="0" destOrd="0" presId="urn:microsoft.com/office/officeart/2005/8/layout/orgChart1"/>
    <dgm:cxn modelId="{E563C084-FC58-4166-AADF-6CB3C6B01ADE}" type="presParOf" srcId="{D444F091-6FA4-4FA8-B698-99C3C82148F4}" destId="{A4ACB8C3-820E-4862-9DBF-05F05E4E96EA}" srcOrd="0" destOrd="0" presId="urn:microsoft.com/office/officeart/2005/8/layout/orgChart1"/>
    <dgm:cxn modelId="{745A60FD-6268-448F-90B4-39C8A81512B4}" type="presParOf" srcId="{A4ACB8C3-820E-4862-9DBF-05F05E4E96EA}" destId="{30E39110-9ADC-4600-AB23-6D29E5A0551A}" srcOrd="0" destOrd="0" presId="urn:microsoft.com/office/officeart/2005/8/layout/orgChart1"/>
    <dgm:cxn modelId="{E0996EB1-82AA-4E5B-ADF1-4042BE645B54}" type="presParOf" srcId="{30E39110-9ADC-4600-AB23-6D29E5A0551A}" destId="{A4B32ED5-88CE-4CF0-9C8A-13E30602EE02}" srcOrd="0" destOrd="0" presId="urn:microsoft.com/office/officeart/2005/8/layout/orgChart1"/>
    <dgm:cxn modelId="{B2A9A30E-7C86-41DE-BA68-4F7A17026E20}" type="presParOf" srcId="{30E39110-9ADC-4600-AB23-6D29E5A0551A}" destId="{0F138D19-74CB-4BCD-B1CF-52B901F60C7D}" srcOrd="1" destOrd="0" presId="urn:microsoft.com/office/officeart/2005/8/layout/orgChart1"/>
    <dgm:cxn modelId="{B32FABDF-F18E-4FA8-8B54-F84EE305C39F}" type="presParOf" srcId="{A4ACB8C3-820E-4862-9DBF-05F05E4E96EA}" destId="{5A68FD49-1478-4D9E-AA13-E0C9EE5284F7}" srcOrd="1" destOrd="0" presId="urn:microsoft.com/office/officeart/2005/8/layout/orgChart1"/>
    <dgm:cxn modelId="{1AB7AD94-CCE8-490A-B4D6-8B6F40A6D26B}" type="presParOf" srcId="{5A68FD49-1478-4D9E-AA13-E0C9EE5284F7}" destId="{27956161-F63C-46E8-87BB-4B02A6F5EF2C}" srcOrd="0" destOrd="0" presId="urn:microsoft.com/office/officeart/2005/8/layout/orgChart1"/>
    <dgm:cxn modelId="{61730928-D5A1-4F50-9950-E876315BC3D0}" type="presParOf" srcId="{5A68FD49-1478-4D9E-AA13-E0C9EE5284F7}" destId="{ADDE2DBE-8BAF-4D13-9145-ED605ACC511F}" srcOrd="1" destOrd="0" presId="urn:microsoft.com/office/officeart/2005/8/layout/orgChart1"/>
    <dgm:cxn modelId="{0AD463AA-3076-4F5F-8F53-E78CAAA3D417}" type="presParOf" srcId="{ADDE2DBE-8BAF-4D13-9145-ED605ACC511F}" destId="{C2BAB85F-49BC-438A-8CC9-D0DBA0016EE3}" srcOrd="0" destOrd="0" presId="urn:microsoft.com/office/officeart/2005/8/layout/orgChart1"/>
    <dgm:cxn modelId="{24323B2A-9F71-41ED-A5C0-47990BBC0B8D}" type="presParOf" srcId="{C2BAB85F-49BC-438A-8CC9-D0DBA0016EE3}" destId="{7C1E9B15-F840-4505-BBF8-9D3BF2C413A4}" srcOrd="0" destOrd="0" presId="urn:microsoft.com/office/officeart/2005/8/layout/orgChart1"/>
    <dgm:cxn modelId="{9CD2AFAA-4CD4-49D6-A08C-447FBED152D9}" type="presParOf" srcId="{C2BAB85F-49BC-438A-8CC9-D0DBA0016EE3}" destId="{F0FCE712-CD7D-4237-86DC-F502E0FF7633}" srcOrd="1" destOrd="0" presId="urn:microsoft.com/office/officeart/2005/8/layout/orgChart1"/>
    <dgm:cxn modelId="{6C5D0405-134C-4B9A-AD96-374367CB9402}" type="presParOf" srcId="{ADDE2DBE-8BAF-4D13-9145-ED605ACC511F}" destId="{CD97B8A6-C6EB-4D48-A632-85F5BB5A140B}" srcOrd="1" destOrd="0" presId="urn:microsoft.com/office/officeart/2005/8/layout/orgChart1"/>
    <dgm:cxn modelId="{7597C2E9-C6EC-4383-AC7A-DF319F5D225B}" type="presParOf" srcId="{ADDE2DBE-8BAF-4D13-9145-ED605ACC511F}" destId="{B50F71E4-835A-47AF-8881-DC7715B9DF73}" srcOrd="2" destOrd="0" presId="urn:microsoft.com/office/officeart/2005/8/layout/orgChart1"/>
    <dgm:cxn modelId="{4C1D649C-0927-46A1-9A99-595017E916EA}" type="presParOf" srcId="{5A68FD49-1478-4D9E-AA13-E0C9EE5284F7}" destId="{B3B4C795-F8AA-4DE5-A185-1674235062F3}" srcOrd="2" destOrd="0" presId="urn:microsoft.com/office/officeart/2005/8/layout/orgChart1"/>
    <dgm:cxn modelId="{F6DFD853-0D1A-415D-8708-68FFC32DEFEB}" type="presParOf" srcId="{5A68FD49-1478-4D9E-AA13-E0C9EE5284F7}" destId="{92F50EEB-4815-40D8-8F5A-942528B325D8}" srcOrd="3" destOrd="0" presId="urn:microsoft.com/office/officeart/2005/8/layout/orgChart1"/>
    <dgm:cxn modelId="{63CC3E52-FBA3-4230-B29C-657EDD2E11D2}" type="presParOf" srcId="{92F50EEB-4815-40D8-8F5A-942528B325D8}" destId="{806FDD0D-3B4A-4880-B95D-2772EAFBD457}" srcOrd="0" destOrd="0" presId="urn:microsoft.com/office/officeart/2005/8/layout/orgChart1"/>
    <dgm:cxn modelId="{FCD0AA78-68CA-4DC1-BC12-C1D88D3E2AC0}" type="presParOf" srcId="{806FDD0D-3B4A-4880-B95D-2772EAFBD457}" destId="{911C2C27-35DA-4E27-9BCE-F5296FEA849A}" srcOrd="0" destOrd="0" presId="urn:microsoft.com/office/officeart/2005/8/layout/orgChart1"/>
    <dgm:cxn modelId="{0AC28450-3233-413B-AA19-6EDBB3DA4386}" type="presParOf" srcId="{806FDD0D-3B4A-4880-B95D-2772EAFBD457}" destId="{83F490D0-794D-4C76-8147-87F489117D29}" srcOrd="1" destOrd="0" presId="urn:microsoft.com/office/officeart/2005/8/layout/orgChart1"/>
    <dgm:cxn modelId="{4D0672CB-4504-45C9-973E-5E57D95949D2}" type="presParOf" srcId="{92F50EEB-4815-40D8-8F5A-942528B325D8}" destId="{00DF588C-DF58-4419-8D4C-534F818D8AA6}" srcOrd="1" destOrd="0" presId="urn:microsoft.com/office/officeart/2005/8/layout/orgChart1"/>
    <dgm:cxn modelId="{B5CD6E6E-0319-4D85-A434-2551101D78EF}" type="presParOf" srcId="{00DF588C-DF58-4419-8D4C-534F818D8AA6}" destId="{C9BD34D2-3E7E-4FA5-9EE8-1AB4676D0677}" srcOrd="0" destOrd="0" presId="urn:microsoft.com/office/officeart/2005/8/layout/orgChart1"/>
    <dgm:cxn modelId="{9FC7AF84-3DCC-4D3D-99A6-999600D17225}" type="presParOf" srcId="{00DF588C-DF58-4419-8D4C-534F818D8AA6}" destId="{E2EAE802-E49D-4828-A1A2-61CC9330C69E}" srcOrd="1" destOrd="0" presId="urn:microsoft.com/office/officeart/2005/8/layout/orgChart1"/>
    <dgm:cxn modelId="{3F3E6B59-FE93-4EE8-955A-AD551C3F78B1}" type="presParOf" srcId="{E2EAE802-E49D-4828-A1A2-61CC9330C69E}" destId="{3C47EE0D-41DE-4335-9CB5-CD16052AFC59}" srcOrd="0" destOrd="0" presId="urn:microsoft.com/office/officeart/2005/8/layout/orgChart1"/>
    <dgm:cxn modelId="{83C01F2D-2DC8-4F1E-8FD2-2010C7C3ECE3}" type="presParOf" srcId="{3C47EE0D-41DE-4335-9CB5-CD16052AFC59}" destId="{C2196F42-3B89-48FA-B07E-602869AD2D29}" srcOrd="0" destOrd="0" presId="urn:microsoft.com/office/officeart/2005/8/layout/orgChart1"/>
    <dgm:cxn modelId="{5D229C34-03AF-4E61-83E5-CEF1C493A3B5}" type="presParOf" srcId="{3C47EE0D-41DE-4335-9CB5-CD16052AFC59}" destId="{D203ED0E-1792-4035-A692-33EF926EEDB9}" srcOrd="1" destOrd="0" presId="urn:microsoft.com/office/officeart/2005/8/layout/orgChart1"/>
    <dgm:cxn modelId="{60C6E52B-30AC-4FD6-B7BB-F2D2D4C4C411}" type="presParOf" srcId="{E2EAE802-E49D-4828-A1A2-61CC9330C69E}" destId="{AD1043C5-8953-4C3E-B2AD-8CC118E8EF0A}" srcOrd="1" destOrd="0" presId="urn:microsoft.com/office/officeart/2005/8/layout/orgChart1"/>
    <dgm:cxn modelId="{0DEBE311-F05B-4508-8A5C-5DFEB44D1A7C}" type="presParOf" srcId="{E2EAE802-E49D-4828-A1A2-61CC9330C69E}" destId="{9B309A2A-13DA-4AF7-B426-51B64E4C6380}" srcOrd="2" destOrd="0" presId="urn:microsoft.com/office/officeart/2005/8/layout/orgChart1"/>
    <dgm:cxn modelId="{3B82C3FE-8149-45C7-A863-D6A18F0199C4}" type="presParOf" srcId="{00DF588C-DF58-4419-8D4C-534F818D8AA6}" destId="{8088B228-CD76-49BD-9EFD-511CE17991E7}" srcOrd="2" destOrd="0" presId="urn:microsoft.com/office/officeart/2005/8/layout/orgChart1"/>
    <dgm:cxn modelId="{9B8084CB-6675-4B93-AB52-598631BE4076}" type="presParOf" srcId="{00DF588C-DF58-4419-8D4C-534F818D8AA6}" destId="{CB55B64D-9A52-40FE-AB1D-8F69A7431824}" srcOrd="3" destOrd="0" presId="urn:microsoft.com/office/officeart/2005/8/layout/orgChart1"/>
    <dgm:cxn modelId="{925CEEC1-D8F1-466E-B62E-22B05C8FA4FD}" type="presParOf" srcId="{CB55B64D-9A52-40FE-AB1D-8F69A7431824}" destId="{009EDE1E-6E75-428D-8952-CB4324B7B487}" srcOrd="0" destOrd="0" presId="urn:microsoft.com/office/officeart/2005/8/layout/orgChart1"/>
    <dgm:cxn modelId="{977A7D81-D54E-4B09-A91E-F02C58CB07A2}" type="presParOf" srcId="{009EDE1E-6E75-428D-8952-CB4324B7B487}" destId="{6FB5D8BC-5DE0-4C5F-80F3-38DB8D5609DF}" srcOrd="0" destOrd="0" presId="urn:microsoft.com/office/officeart/2005/8/layout/orgChart1"/>
    <dgm:cxn modelId="{CA9D3409-741B-49CB-9B52-ED1B4AEC7647}" type="presParOf" srcId="{009EDE1E-6E75-428D-8952-CB4324B7B487}" destId="{7AF20301-04B7-4950-9500-057DF8709EC6}" srcOrd="1" destOrd="0" presId="urn:microsoft.com/office/officeart/2005/8/layout/orgChart1"/>
    <dgm:cxn modelId="{6B392C79-C09D-4D6E-B444-2F48D1DB3AB0}" type="presParOf" srcId="{CB55B64D-9A52-40FE-AB1D-8F69A7431824}" destId="{B994674E-C466-4B33-B941-5E383161CB5E}" srcOrd="1" destOrd="0" presId="urn:microsoft.com/office/officeart/2005/8/layout/orgChart1"/>
    <dgm:cxn modelId="{85605924-676A-4FC0-B9EC-863EFC250CDB}" type="presParOf" srcId="{CB55B64D-9A52-40FE-AB1D-8F69A7431824}" destId="{B5EC397E-ABBA-40A3-9C9D-CE14E7CC8F1B}" srcOrd="2" destOrd="0" presId="urn:microsoft.com/office/officeart/2005/8/layout/orgChart1"/>
    <dgm:cxn modelId="{1AE193CF-468F-4F1C-95D7-A372BADEC6F1}" type="presParOf" srcId="{92F50EEB-4815-40D8-8F5A-942528B325D8}" destId="{7C56CFC7-2146-4CC2-91DB-1D655391097B}" srcOrd="2" destOrd="0" presId="urn:microsoft.com/office/officeart/2005/8/layout/orgChart1"/>
    <dgm:cxn modelId="{874654D7-6818-4A11-8FC8-1A79A8487361}" type="presParOf" srcId="{5A68FD49-1478-4D9E-AA13-E0C9EE5284F7}" destId="{585874EE-149F-4740-9D0B-0E71D8165D94}" srcOrd="4" destOrd="0" presId="urn:microsoft.com/office/officeart/2005/8/layout/orgChart1"/>
    <dgm:cxn modelId="{0E8588D8-37D6-489E-9031-E16CA4ED89DC}" type="presParOf" srcId="{5A68FD49-1478-4D9E-AA13-E0C9EE5284F7}" destId="{E3BB9970-F1B2-4A82-9783-075B63153E7C}" srcOrd="5" destOrd="0" presId="urn:microsoft.com/office/officeart/2005/8/layout/orgChart1"/>
    <dgm:cxn modelId="{0F277468-9C0D-4A65-B994-D16465CC025A}" type="presParOf" srcId="{E3BB9970-F1B2-4A82-9783-075B63153E7C}" destId="{BECFC28D-D10A-45CA-B767-6846EF639DB4}" srcOrd="0" destOrd="0" presId="urn:microsoft.com/office/officeart/2005/8/layout/orgChart1"/>
    <dgm:cxn modelId="{443C3EDD-B9A4-4DA9-96FA-CC0BC13436DD}" type="presParOf" srcId="{BECFC28D-D10A-45CA-B767-6846EF639DB4}" destId="{52235BBC-C7E9-4626-A9B6-CE4F7CEDF9A5}" srcOrd="0" destOrd="0" presId="urn:microsoft.com/office/officeart/2005/8/layout/orgChart1"/>
    <dgm:cxn modelId="{63990A05-7508-4CCD-B409-7EA8DE677DB4}" type="presParOf" srcId="{BECFC28D-D10A-45CA-B767-6846EF639DB4}" destId="{BC07CB47-4BFB-4FDE-88FC-CBA5A41EDD17}" srcOrd="1" destOrd="0" presId="urn:microsoft.com/office/officeart/2005/8/layout/orgChart1"/>
    <dgm:cxn modelId="{366C11E6-F579-4502-ABD5-4B4FACE20C8E}" type="presParOf" srcId="{E3BB9970-F1B2-4A82-9783-075B63153E7C}" destId="{6F81EA31-402B-4C93-ACAE-C2DE68AEBC27}" srcOrd="1" destOrd="0" presId="urn:microsoft.com/office/officeart/2005/8/layout/orgChart1"/>
    <dgm:cxn modelId="{9B6E1847-56BD-41B8-A984-327E5E8C312A}" type="presParOf" srcId="{E3BB9970-F1B2-4A82-9783-075B63153E7C}" destId="{FE3FFCDF-F60B-417F-BA69-15E8E6AE90B3}" srcOrd="2" destOrd="0" presId="urn:microsoft.com/office/officeart/2005/8/layout/orgChart1"/>
    <dgm:cxn modelId="{CB718E64-2371-4A53-8467-B4CC32943387}" type="presParOf" srcId="{A4ACB8C3-820E-4862-9DBF-05F05E4E96EA}" destId="{CCB90DB2-D867-4B3A-8D4C-52B2158110D2}" srcOrd="2" destOrd="0" presId="urn:microsoft.com/office/officeart/2005/8/layout/orgChart1"/>
    <dgm:cxn modelId="{F82D125B-E92A-47C6-A069-0CFB61B8DFCC}" type="presParOf" srcId="{CCB90DB2-D867-4B3A-8D4C-52B2158110D2}" destId="{DA6EE1D2-808B-4B57-B579-2FF6066325FE}" srcOrd="0" destOrd="0" presId="urn:microsoft.com/office/officeart/2005/8/layout/orgChart1"/>
    <dgm:cxn modelId="{D9E39770-718C-430F-A27E-4C515141A0AB}" type="presParOf" srcId="{CCB90DB2-D867-4B3A-8D4C-52B2158110D2}" destId="{14C6FECF-D931-4561-BB53-AF7AE768AFF9}" srcOrd="1" destOrd="0" presId="urn:microsoft.com/office/officeart/2005/8/layout/orgChart1"/>
    <dgm:cxn modelId="{7EC8BB10-863D-4FAA-A063-F94A68FC7B21}" type="presParOf" srcId="{14C6FECF-D931-4561-BB53-AF7AE768AFF9}" destId="{551FD16A-7D9A-49CC-8587-3B8BE10F4826}" srcOrd="0" destOrd="0" presId="urn:microsoft.com/office/officeart/2005/8/layout/orgChart1"/>
    <dgm:cxn modelId="{46C89C15-0985-44F4-903A-AA79378B08F0}" type="presParOf" srcId="{551FD16A-7D9A-49CC-8587-3B8BE10F4826}" destId="{0047EB4F-8042-44DB-BAD7-EE926362443F}" srcOrd="0" destOrd="0" presId="urn:microsoft.com/office/officeart/2005/8/layout/orgChart1"/>
    <dgm:cxn modelId="{BD4DD1D5-FE63-4AAB-8832-ECDA13187272}" type="presParOf" srcId="{551FD16A-7D9A-49CC-8587-3B8BE10F4826}" destId="{FB7EF9C2-43A0-4418-A5D8-93BE9A273D20}" srcOrd="1" destOrd="0" presId="urn:microsoft.com/office/officeart/2005/8/layout/orgChart1"/>
    <dgm:cxn modelId="{03C12E81-ED1C-4E3F-B9A5-B64FC0F930E4}" type="presParOf" srcId="{14C6FECF-D931-4561-BB53-AF7AE768AFF9}" destId="{2FFEEE3B-F54D-4B58-AB10-4C244CAFBD83}" srcOrd="1" destOrd="0" presId="urn:microsoft.com/office/officeart/2005/8/layout/orgChart1"/>
    <dgm:cxn modelId="{87987946-4F26-4FA0-99EE-CE9B03370893}" type="presParOf" srcId="{14C6FECF-D931-4561-BB53-AF7AE768AFF9}" destId="{553DD978-C978-4B57-B29B-56465E7E4963}" srcOrd="2" destOrd="0" presId="urn:microsoft.com/office/officeart/2005/8/layout/orgChart1"/>
    <dgm:cxn modelId="{36B2146D-C7B6-422A-B281-4315F82F9C59}" type="presParOf" srcId="{CCB90DB2-D867-4B3A-8D4C-52B2158110D2}" destId="{355D7871-06E1-4D92-9B39-B84E68A25E42}" srcOrd="2" destOrd="0" presId="urn:microsoft.com/office/officeart/2005/8/layout/orgChart1"/>
    <dgm:cxn modelId="{EAD246EB-145C-4C0A-96F5-D32ADA4BD32A}" type="presParOf" srcId="{CCB90DB2-D867-4B3A-8D4C-52B2158110D2}" destId="{134E1584-D481-4FD4-9618-047D3EFA0D55}" srcOrd="3" destOrd="0" presId="urn:microsoft.com/office/officeart/2005/8/layout/orgChart1"/>
    <dgm:cxn modelId="{A267A6C4-1547-4830-8BD5-CCE2465737C2}" type="presParOf" srcId="{134E1584-D481-4FD4-9618-047D3EFA0D55}" destId="{CBA977DC-3CA4-4308-A8BE-1B245241A46D}" srcOrd="0" destOrd="0" presId="urn:microsoft.com/office/officeart/2005/8/layout/orgChart1"/>
    <dgm:cxn modelId="{CFE7CD1D-4B46-4F90-A3CE-E49F58D3AFD2}" type="presParOf" srcId="{CBA977DC-3CA4-4308-A8BE-1B245241A46D}" destId="{A1B61B63-4F12-4AEC-8E31-CC1369FFEEC9}" srcOrd="0" destOrd="0" presId="urn:microsoft.com/office/officeart/2005/8/layout/orgChart1"/>
    <dgm:cxn modelId="{0746F34F-8575-4650-A9E1-F9BC5FCEFAE7}" type="presParOf" srcId="{CBA977DC-3CA4-4308-A8BE-1B245241A46D}" destId="{8A3E4755-E349-47FA-AE0C-686B92E76A1A}" srcOrd="1" destOrd="0" presId="urn:microsoft.com/office/officeart/2005/8/layout/orgChart1"/>
    <dgm:cxn modelId="{A65D7D27-A821-4146-9D67-6F2EE044F122}" type="presParOf" srcId="{134E1584-D481-4FD4-9618-047D3EFA0D55}" destId="{E08BC38A-9BBF-4A4E-8F81-B63BD8BC14CB}" srcOrd="1" destOrd="0" presId="urn:microsoft.com/office/officeart/2005/8/layout/orgChart1"/>
    <dgm:cxn modelId="{9F66C6F8-2ED7-4A09-B253-3E83A4639686}" type="presParOf" srcId="{134E1584-D481-4FD4-9618-047D3EFA0D55}" destId="{A43B4454-CB78-4087-A855-10EE03B72505}" srcOrd="2" destOrd="0" presId="urn:microsoft.com/office/officeart/2005/8/layout/orgChart1"/>
    <dgm:cxn modelId="{BFB11872-2638-4DF5-9F82-38ABCEF3281E}" type="presParOf" srcId="{D444F091-6FA4-4FA8-B698-99C3C82148F4}" destId="{3659977C-557C-4179-9B98-4B83B9056299}" srcOrd="1" destOrd="0" presId="urn:microsoft.com/office/officeart/2005/8/layout/orgChart1"/>
    <dgm:cxn modelId="{64B93D3A-E689-420E-A539-6EA86AAF8F0A}" type="presParOf" srcId="{3659977C-557C-4179-9B98-4B83B9056299}" destId="{ACA11AA5-B25A-43EA-94BF-D1FAF64BD584}" srcOrd="0" destOrd="0" presId="urn:microsoft.com/office/officeart/2005/8/layout/orgChart1"/>
    <dgm:cxn modelId="{6EBFD47A-0EA2-4AC8-ACAC-6FDEE8FB3CFE}" type="presParOf" srcId="{ACA11AA5-B25A-43EA-94BF-D1FAF64BD584}" destId="{3EA163C9-3A86-4E2F-8DC3-7F72495D036D}" srcOrd="0" destOrd="0" presId="urn:microsoft.com/office/officeart/2005/8/layout/orgChart1"/>
    <dgm:cxn modelId="{B69AC086-9738-478D-8C9B-C2A5B0AAB9BA}" type="presParOf" srcId="{ACA11AA5-B25A-43EA-94BF-D1FAF64BD584}" destId="{79DC7E56-4B1F-4E7D-B9EF-66922367F6BD}" srcOrd="1" destOrd="0" presId="urn:microsoft.com/office/officeart/2005/8/layout/orgChart1"/>
    <dgm:cxn modelId="{90E05D88-DDA8-4E2D-94BF-DFE9738DE733}" type="presParOf" srcId="{3659977C-557C-4179-9B98-4B83B9056299}" destId="{82C4BE6C-4A66-441D-9D4A-A46CFE1E3001}" srcOrd="1" destOrd="0" presId="urn:microsoft.com/office/officeart/2005/8/layout/orgChart1"/>
    <dgm:cxn modelId="{2B344461-62FA-44CA-A1EE-2442CB39E6C5}" type="presParOf" srcId="{3659977C-557C-4179-9B98-4B83B9056299}" destId="{3E0EF43B-CBA1-46E4-AB19-7A9D76142302}" srcOrd="2" destOrd="0" presId="urn:microsoft.com/office/officeart/2005/8/layout/orgChart1"/>
    <dgm:cxn modelId="{133320FC-7490-456E-A085-CC976907392D}" type="presParOf" srcId="{D444F091-6FA4-4FA8-B698-99C3C82148F4}" destId="{900DDF8F-D95F-47CB-A6FB-9EE9CAB2F707}" srcOrd="2" destOrd="0" presId="urn:microsoft.com/office/officeart/2005/8/layout/orgChart1"/>
    <dgm:cxn modelId="{E5A96B18-BB02-4345-AA12-468A8E3A681B}" type="presParOf" srcId="{900DDF8F-D95F-47CB-A6FB-9EE9CAB2F707}" destId="{BB1BFC38-754E-45B6-8F5B-6C0C27C22263}" srcOrd="0" destOrd="0" presId="urn:microsoft.com/office/officeart/2005/8/layout/orgChart1"/>
    <dgm:cxn modelId="{AA0383EF-D346-4696-A02B-B1E552DBCAFE}" type="presParOf" srcId="{BB1BFC38-754E-45B6-8F5B-6C0C27C22263}" destId="{10CC5BDD-99B0-4160-8913-6B74255B2AB3}" srcOrd="0" destOrd="0" presId="urn:microsoft.com/office/officeart/2005/8/layout/orgChart1"/>
    <dgm:cxn modelId="{F0EFFB58-95ED-479E-A456-A5EE310549D1}" type="presParOf" srcId="{BB1BFC38-754E-45B6-8F5B-6C0C27C22263}" destId="{839C9C53-D69E-4038-8D55-6796913A5BD6}" srcOrd="1" destOrd="0" presId="urn:microsoft.com/office/officeart/2005/8/layout/orgChart1"/>
    <dgm:cxn modelId="{371BB137-C7E4-4FE8-AA40-050DD99C998D}" type="presParOf" srcId="{900DDF8F-D95F-47CB-A6FB-9EE9CAB2F707}" destId="{40E42896-7C16-4FF9-8994-335085CEC645}" srcOrd="1" destOrd="0" presId="urn:microsoft.com/office/officeart/2005/8/layout/orgChart1"/>
    <dgm:cxn modelId="{6CE0C81D-95C2-4F7F-81FA-1342CF446E49}" type="presParOf" srcId="{900DDF8F-D95F-47CB-A6FB-9EE9CAB2F707}" destId="{3790D3EF-6425-4670-B270-0E38BFC0411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2DC597-42D5-4303-9870-FD2D5BC8D5C1}" type="doc">
      <dgm:prSet loTypeId="urn:microsoft.com/office/officeart/2005/8/layout/vList3#4" loCatId="list" qsTypeId="urn:microsoft.com/office/officeart/2005/8/quickstyle/simple1#2" qsCatId="simple" csTypeId="urn:microsoft.com/office/officeart/2005/8/colors/accent1_2#2" csCatId="accent1" phldr="1"/>
      <dgm:spPr/>
      <dgm:t>
        <a:bodyPr/>
        <a:lstStyle/>
        <a:p>
          <a:endParaRPr lang="en-US"/>
        </a:p>
      </dgm:t>
    </dgm:pt>
    <dgm:pt modelId="{0143B353-2035-44D2-9B1E-D95C469EF125}">
      <dgm:prSet/>
      <dgm:spPr/>
      <dgm:t>
        <a:bodyPr/>
        <a:lstStyle/>
        <a:p>
          <a:pPr rtl="0"/>
          <a:r>
            <a:rPr lang="en-US" b="1" dirty="0"/>
            <a:t>Rising Demand</a:t>
          </a:r>
        </a:p>
      </dgm:t>
    </dgm:pt>
    <dgm:pt modelId="{89191616-03A6-40BD-BEEC-176B81C72D09}" type="parTrans" cxnId="{FC9E9673-3F9A-4597-A6DE-863F119544D9}">
      <dgm:prSet/>
      <dgm:spPr/>
      <dgm:t>
        <a:bodyPr/>
        <a:lstStyle/>
        <a:p>
          <a:endParaRPr lang="en-US"/>
        </a:p>
      </dgm:t>
    </dgm:pt>
    <dgm:pt modelId="{1302BABD-1959-4D5C-ABE0-30DDD74EC4A9}" type="sibTrans" cxnId="{FC9E9673-3F9A-4597-A6DE-863F119544D9}">
      <dgm:prSet/>
      <dgm:spPr/>
      <dgm:t>
        <a:bodyPr/>
        <a:lstStyle/>
        <a:p>
          <a:endParaRPr lang="en-US"/>
        </a:p>
      </dgm:t>
    </dgm:pt>
    <dgm:pt modelId="{F4781372-9F7F-4FB6-90A1-CA97E95368C5}">
      <dgm:prSet/>
      <dgm:spPr/>
      <dgm:t>
        <a:bodyPr/>
        <a:lstStyle/>
        <a:p>
          <a:pPr rtl="0"/>
          <a:r>
            <a:rPr lang="en-US" b="1" dirty="0"/>
            <a:t>Labor Shortage</a:t>
          </a:r>
          <a:endParaRPr lang="en-US" dirty="0"/>
        </a:p>
      </dgm:t>
    </dgm:pt>
    <dgm:pt modelId="{9BF37635-8902-48E8-9BF4-CFEDDA06B3B4}" type="parTrans" cxnId="{84E1ED7A-B38C-4034-8EAE-864EC8CBE570}">
      <dgm:prSet/>
      <dgm:spPr/>
      <dgm:t>
        <a:bodyPr/>
        <a:lstStyle/>
        <a:p>
          <a:endParaRPr lang="en-US"/>
        </a:p>
      </dgm:t>
    </dgm:pt>
    <dgm:pt modelId="{A03E2985-01FC-4440-AF75-B559B72E2DC7}" type="sibTrans" cxnId="{84E1ED7A-B38C-4034-8EAE-864EC8CBE570}">
      <dgm:prSet/>
      <dgm:spPr/>
      <dgm:t>
        <a:bodyPr/>
        <a:lstStyle/>
        <a:p>
          <a:endParaRPr lang="en-US"/>
        </a:p>
      </dgm:t>
    </dgm:pt>
    <dgm:pt modelId="{5EC890F6-749E-4229-A2DC-691988BBA64C}">
      <dgm:prSet/>
      <dgm:spPr/>
      <dgm:t>
        <a:bodyPr/>
        <a:lstStyle/>
        <a:p>
          <a:pPr rtl="0"/>
          <a:r>
            <a:rPr lang="en-US" b="1" dirty="0"/>
            <a:t>Federal Requirements</a:t>
          </a:r>
        </a:p>
      </dgm:t>
    </dgm:pt>
    <dgm:pt modelId="{291466E1-A4CF-4FD7-BBAB-0809CAA28C44}" type="parTrans" cxnId="{E12A238D-C361-4C6B-B1A6-723E0543262A}">
      <dgm:prSet/>
      <dgm:spPr/>
      <dgm:t>
        <a:bodyPr/>
        <a:lstStyle/>
        <a:p>
          <a:endParaRPr lang="en-US"/>
        </a:p>
      </dgm:t>
    </dgm:pt>
    <dgm:pt modelId="{1CFE1C1E-181A-4CE7-9C0B-41EA04454C49}" type="sibTrans" cxnId="{E12A238D-C361-4C6B-B1A6-723E0543262A}">
      <dgm:prSet/>
      <dgm:spPr/>
      <dgm:t>
        <a:bodyPr/>
        <a:lstStyle/>
        <a:p>
          <a:endParaRPr lang="en-US"/>
        </a:p>
      </dgm:t>
    </dgm:pt>
    <dgm:pt modelId="{0517CE76-49FD-4F07-8A7C-91B335F3A13D}">
      <dgm:prSet/>
      <dgm:spPr/>
      <dgm:t>
        <a:bodyPr/>
        <a:lstStyle/>
        <a:p>
          <a:pPr rtl="0"/>
          <a:r>
            <a:rPr lang="en-US" b="1" dirty="0"/>
            <a:t>Increasing Trip Length</a:t>
          </a:r>
        </a:p>
      </dgm:t>
    </dgm:pt>
    <dgm:pt modelId="{586E13A9-080F-4DD0-884B-0D4E45C270FF}" type="parTrans" cxnId="{60CE0E83-AC30-4C1E-80BB-71AB6FC0F591}">
      <dgm:prSet/>
      <dgm:spPr/>
      <dgm:t>
        <a:bodyPr/>
        <a:lstStyle/>
        <a:p>
          <a:endParaRPr lang="en-US"/>
        </a:p>
      </dgm:t>
    </dgm:pt>
    <dgm:pt modelId="{4D871CC0-DD77-41EE-B4DD-A6FF24C9AE29}" type="sibTrans" cxnId="{60CE0E83-AC30-4C1E-80BB-71AB6FC0F591}">
      <dgm:prSet/>
      <dgm:spPr/>
      <dgm:t>
        <a:bodyPr/>
        <a:lstStyle/>
        <a:p>
          <a:endParaRPr lang="en-US"/>
        </a:p>
      </dgm:t>
    </dgm:pt>
    <dgm:pt modelId="{1AC57A75-C51B-45F4-A77D-637589618D42}">
      <dgm:prSet/>
      <dgm:spPr/>
      <dgm:t>
        <a:bodyPr/>
        <a:lstStyle/>
        <a:p>
          <a:pPr rtl="0"/>
          <a:r>
            <a:rPr lang="en-US" b="1" dirty="0"/>
            <a:t>Rising Cost</a:t>
          </a:r>
        </a:p>
      </dgm:t>
    </dgm:pt>
    <dgm:pt modelId="{E5C548A8-BBFD-449E-A20E-727B1D327607}" type="parTrans" cxnId="{3F7F32B2-3B7A-48EA-A027-721A2B09F7CF}">
      <dgm:prSet/>
      <dgm:spPr/>
      <dgm:t>
        <a:bodyPr/>
        <a:lstStyle/>
        <a:p>
          <a:endParaRPr lang="en-US"/>
        </a:p>
      </dgm:t>
    </dgm:pt>
    <dgm:pt modelId="{C1A45F2B-3909-466E-B908-0BA9B31EDB8F}" type="sibTrans" cxnId="{3F7F32B2-3B7A-48EA-A027-721A2B09F7CF}">
      <dgm:prSet/>
      <dgm:spPr/>
      <dgm:t>
        <a:bodyPr/>
        <a:lstStyle/>
        <a:p>
          <a:endParaRPr lang="en-US"/>
        </a:p>
      </dgm:t>
    </dgm:pt>
    <dgm:pt modelId="{5AA1DA28-830F-4BDA-92BD-219E1973EF46}" type="pres">
      <dgm:prSet presAssocID="{202DC597-42D5-4303-9870-FD2D5BC8D5C1}" presName="linearFlow" presStyleCnt="0">
        <dgm:presLayoutVars>
          <dgm:dir/>
          <dgm:resizeHandles val="exact"/>
        </dgm:presLayoutVars>
      </dgm:prSet>
      <dgm:spPr/>
    </dgm:pt>
    <dgm:pt modelId="{7F1FED33-E376-427E-83B3-44080E0CCD1E}" type="pres">
      <dgm:prSet presAssocID="{1AC57A75-C51B-45F4-A77D-637589618D42}" presName="composite" presStyleCnt="0"/>
      <dgm:spPr/>
    </dgm:pt>
    <dgm:pt modelId="{0EB7D7CB-E541-4ED2-B1E7-955E6D6355AE}" type="pres">
      <dgm:prSet presAssocID="{1AC57A75-C51B-45F4-A77D-637589618D42}" presName="imgShp" presStyleLbl="fgImgPlace1" presStyleIdx="0" presStyleCnt="5" custLinFactY="200000" custLinFactNeighborX="-7114" custLinFactNeighborY="291992"/>
      <dgm:spPr>
        <a:blipFill>
          <a:blip xmlns:r="http://schemas.openxmlformats.org/officeDocument/2006/relationships" r:embed="rId1"/>
          <a:stretch>
            <a:fillRect/>
          </a:stretch>
        </a:blipFill>
      </dgm:spPr>
      <dgm:extLst>
        <a:ext uri="{E40237B7-FDA0-4F09-8148-C483321AD2D9}">
          <dgm14:cNvPr xmlns:dgm14="http://schemas.microsoft.com/office/drawing/2010/diagram" id="0" name="" title="image"/>
        </a:ext>
      </dgm:extLst>
    </dgm:pt>
    <dgm:pt modelId="{6DA20BA9-5330-4D23-A4E4-E4B7643399F6}" type="pres">
      <dgm:prSet presAssocID="{1AC57A75-C51B-45F4-A77D-637589618D42}" presName="txShp" presStyleLbl="node1" presStyleIdx="0" presStyleCnt="5" custLinFactY="200000" custLinFactNeighborX="-1256" custLinFactNeighborY="298941">
        <dgm:presLayoutVars>
          <dgm:bulletEnabled val="1"/>
        </dgm:presLayoutVars>
      </dgm:prSet>
      <dgm:spPr/>
    </dgm:pt>
    <dgm:pt modelId="{3C370C6C-9E83-48CF-A203-274855CAA8AD}" type="pres">
      <dgm:prSet presAssocID="{C1A45F2B-3909-466E-B908-0BA9B31EDB8F}" presName="spacing" presStyleCnt="0"/>
      <dgm:spPr/>
    </dgm:pt>
    <dgm:pt modelId="{4A0125BF-4CDA-498D-9AA7-19C5B31A89AD}" type="pres">
      <dgm:prSet presAssocID="{0143B353-2035-44D2-9B1E-D95C469EF125}" presName="composite" presStyleCnt="0"/>
      <dgm:spPr/>
    </dgm:pt>
    <dgm:pt modelId="{466771B3-1A77-44E5-9BDC-10D18A28E516}" type="pres">
      <dgm:prSet presAssocID="{0143B353-2035-44D2-9B1E-D95C469EF125}" presName="imgShp" presStyleLbl="fgImgPlace1" presStyleIdx="1" presStyleCnt="5" custLinFactY="-30235" custLinFactNeighborX="-17371" custLinFactNeighborY="-100000"/>
      <dgm:spPr>
        <a:blipFill rotWithShape="0">
          <a:blip xmlns:r="http://schemas.openxmlformats.org/officeDocument/2006/relationships" r:embed="rId2"/>
          <a:stretch>
            <a:fillRect/>
          </a:stretch>
        </a:blipFill>
      </dgm:spPr>
      <dgm:extLst>
        <a:ext uri="{E40237B7-FDA0-4F09-8148-C483321AD2D9}">
          <dgm14:cNvPr xmlns:dgm14="http://schemas.microsoft.com/office/drawing/2010/diagram" id="0" name="" title="image"/>
        </a:ext>
      </dgm:extLst>
    </dgm:pt>
    <dgm:pt modelId="{3FC0135A-08DC-4B0C-B4E7-73035E4695E0}" type="pres">
      <dgm:prSet presAssocID="{0143B353-2035-44D2-9B1E-D95C469EF125}" presName="txShp" presStyleLbl="node1" presStyleIdx="1" presStyleCnt="5" custLinFactY="-30235" custLinFactNeighborX="-2010" custLinFactNeighborY="-100000">
        <dgm:presLayoutVars>
          <dgm:bulletEnabled val="1"/>
        </dgm:presLayoutVars>
      </dgm:prSet>
      <dgm:spPr/>
    </dgm:pt>
    <dgm:pt modelId="{C6099BC2-4DA8-411F-ACB1-0656463DE63D}" type="pres">
      <dgm:prSet presAssocID="{1302BABD-1959-4D5C-ABE0-30DDD74EC4A9}" presName="spacing" presStyleCnt="0"/>
      <dgm:spPr/>
    </dgm:pt>
    <dgm:pt modelId="{81510E4F-F3AF-4B27-B7A2-82469D14BFDC}" type="pres">
      <dgm:prSet presAssocID="{F4781372-9F7F-4FB6-90A1-CA97E95368C5}" presName="composite" presStyleCnt="0"/>
      <dgm:spPr/>
    </dgm:pt>
    <dgm:pt modelId="{8C993FB1-E44E-46EA-B964-7B3D84D0541D}" type="pres">
      <dgm:prSet presAssocID="{F4781372-9F7F-4FB6-90A1-CA97E95368C5}" presName="imgShp" presStyleLbl="fgImgPlace1" presStyleIdx="2" presStyleCnt="5" custLinFactY="-44185" custLinFactNeighborX="-13897" custLinFactNeighborY="-100000"/>
      <dgm:spPr>
        <a:blipFill rotWithShape="0">
          <a:blip xmlns:r="http://schemas.openxmlformats.org/officeDocument/2006/relationships" r:embed="rId3"/>
          <a:stretch>
            <a:fillRect/>
          </a:stretch>
        </a:blipFill>
      </dgm:spPr>
      <dgm:extLst>
        <a:ext uri="{E40237B7-FDA0-4F09-8148-C483321AD2D9}">
          <dgm14:cNvPr xmlns:dgm14="http://schemas.microsoft.com/office/drawing/2010/diagram" id="0" name="" title="image"/>
        </a:ext>
      </dgm:extLst>
    </dgm:pt>
    <dgm:pt modelId="{3320C512-7C78-4C82-976F-08BF9F995CE9}" type="pres">
      <dgm:prSet presAssocID="{F4781372-9F7F-4FB6-90A1-CA97E95368C5}" presName="txShp" presStyleLbl="node1" presStyleIdx="2" presStyleCnt="5" custLinFactY="-44185" custLinFactNeighborX="-2010" custLinFactNeighborY="-100000">
        <dgm:presLayoutVars>
          <dgm:bulletEnabled val="1"/>
        </dgm:presLayoutVars>
      </dgm:prSet>
      <dgm:spPr/>
    </dgm:pt>
    <dgm:pt modelId="{5A6328C1-9DF1-443A-80DE-8A056E4E1A23}" type="pres">
      <dgm:prSet presAssocID="{A03E2985-01FC-4440-AF75-B559B72E2DC7}" presName="spacing" presStyleCnt="0"/>
      <dgm:spPr/>
    </dgm:pt>
    <dgm:pt modelId="{E72481FA-0000-4CA1-BC75-54A981C9A189}" type="pres">
      <dgm:prSet presAssocID="{0517CE76-49FD-4F07-8A7C-91B335F3A13D}" presName="composite" presStyleCnt="0"/>
      <dgm:spPr/>
    </dgm:pt>
    <dgm:pt modelId="{5740C60F-1468-401C-8AC6-3347C20900B1}" type="pres">
      <dgm:prSet presAssocID="{0517CE76-49FD-4F07-8A7C-91B335F3A13D}" presName="imgShp" presStyleLbl="fgImgPlace1" presStyleIdx="3" presStyleCnt="5" custLinFactNeighborX="-12160" custLinFactNeighborY="-19109"/>
      <dgm:spPr>
        <a:blipFill rotWithShape="0">
          <a:blip xmlns:r="http://schemas.openxmlformats.org/officeDocument/2006/relationships" r:embed="rId4"/>
          <a:stretch>
            <a:fillRect/>
          </a:stretch>
        </a:blipFill>
      </dgm:spPr>
      <dgm:extLst>
        <a:ext uri="{E40237B7-FDA0-4F09-8148-C483321AD2D9}">
          <dgm14:cNvPr xmlns:dgm14="http://schemas.microsoft.com/office/drawing/2010/diagram" id="0" name="" title="image"/>
        </a:ext>
      </dgm:extLst>
    </dgm:pt>
    <dgm:pt modelId="{D59E293C-B553-4DB0-B2CE-804A0D506A82}" type="pres">
      <dgm:prSet presAssocID="{0517CE76-49FD-4F07-8A7C-91B335F3A13D}" presName="txShp" presStyleLbl="node1" presStyleIdx="3" presStyleCnt="5" custScaleX="102332" custLinFactNeighborX="-2011" custLinFactNeighborY="-17372">
        <dgm:presLayoutVars>
          <dgm:bulletEnabled val="1"/>
        </dgm:presLayoutVars>
      </dgm:prSet>
      <dgm:spPr/>
    </dgm:pt>
    <dgm:pt modelId="{EE273B61-EB6F-4418-B7F9-0C04DA4C2C61}" type="pres">
      <dgm:prSet presAssocID="{4D871CC0-DD77-41EE-B4DD-A6FF24C9AE29}" presName="spacing" presStyleCnt="0"/>
      <dgm:spPr/>
    </dgm:pt>
    <dgm:pt modelId="{EA3913D1-0747-41D1-A150-E7812C847A87}" type="pres">
      <dgm:prSet presAssocID="{5EC890F6-749E-4229-A2DC-691988BBA64C}" presName="composite" presStyleCnt="0"/>
      <dgm:spPr/>
    </dgm:pt>
    <dgm:pt modelId="{527237E3-8510-48FA-A5C0-94D094C6657E}" type="pres">
      <dgm:prSet presAssocID="{5EC890F6-749E-4229-A2DC-691988BBA64C}" presName="imgShp" presStyleLbl="fgImgPlace1" presStyleIdx="4" presStyleCnt="5" custLinFactY="-100000" custLinFactNeighborX="-20847" custLinFactNeighborY="-177948"/>
      <dgm:spPr>
        <a:blipFill rotWithShape="1">
          <a:blip xmlns:r="http://schemas.openxmlformats.org/officeDocument/2006/relationships" r:embed="rId5"/>
          <a:stretch>
            <a:fillRect/>
          </a:stretch>
        </a:blipFill>
      </dgm:spPr>
      <dgm:extLst>
        <a:ext uri="{E40237B7-FDA0-4F09-8148-C483321AD2D9}">
          <dgm14:cNvPr xmlns:dgm14="http://schemas.microsoft.com/office/drawing/2010/diagram" id="0" name="" title="image"/>
        </a:ext>
      </dgm:extLst>
    </dgm:pt>
    <dgm:pt modelId="{FD2F98F9-251B-4E46-96B8-1A5C981E9DAD}" type="pres">
      <dgm:prSet presAssocID="{5EC890F6-749E-4229-A2DC-691988BBA64C}" presName="txShp" presStyleLbl="node1" presStyleIdx="4" presStyleCnt="5" custLinFactY="-100000" custLinFactNeighborX="-1759" custLinFactNeighborY="-177948">
        <dgm:presLayoutVars>
          <dgm:bulletEnabled val="1"/>
        </dgm:presLayoutVars>
      </dgm:prSet>
      <dgm:spPr/>
    </dgm:pt>
  </dgm:ptLst>
  <dgm:cxnLst>
    <dgm:cxn modelId="{230D6C66-F584-43AD-86BC-92154E9AA33A}" type="presOf" srcId="{F4781372-9F7F-4FB6-90A1-CA97E95368C5}" destId="{3320C512-7C78-4C82-976F-08BF9F995CE9}" srcOrd="0" destOrd="0" presId="urn:microsoft.com/office/officeart/2005/8/layout/vList3#4"/>
    <dgm:cxn modelId="{B7E5744D-D988-4936-B123-ACF166C2ECD2}" type="presOf" srcId="{1AC57A75-C51B-45F4-A77D-637589618D42}" destId="{6DA20BA9-5330-4D23-A4E4-E4B7643399F6}" srcOrd="0" destOrd="0" presId="urn:microsoft.com/office/officeart/2005/8/layout/vList3#4"/>
    <dgm:cxn modelId="{FC9E9673-3F9A-4597-A6DE-863F119544D9}" srcId="{202DC597-42D5-4303-9870-FD2D5BC8D5C1}" destId="{0143B353-2035-44D2-9B1E-D95C469EF125}" srcOrd="1" destOrd="0" parTransId="{89191616-03A6-40BD-BEEC-176B81C72D09}" sibTransId="{1302BABD-1959-4D5C-ABE0-30DDD74EC4A9}"/>
    <dgm:cxn modelId="{84E1ED7A-B38C-4034-8EAE-864EC8CBE570}" srcId="{202DC597-42D5-4303-9870-FD2D5BC8D5C1}" destId="{F4781372-9F7F-4FB6-90A1-CA97E95368C5}" srcOrd="2" destOrd="0" parTransId="{9BF37635-8902-48E8-9BF4-CFEDDA06B3B4}" sibTransId="{A03E2985-01FC-4440-AF75-B559B72E2DC7}"/>
    <dgm:cxn modelId="{4F1D6C7B-1335-414D-956F-4E42F272DBE9}" type="presOf" srcId="{0143B353-2035-44D2-9B1E-D95C469EF125}" destId="{3FC0135A-08DC-4B0C-B4E7-73035E4695E0}" srcOrd="0" destOrd="0" presId="urn:microsoft.com/office/officeart/2005/8/layout/vList3#4"/>
    <dgm:cxn modelId="{60CE0E83-AC30-4C1E-80BB-71AB6FC0F591}" srcId="{202DC597-42D5-4303-9870-FD2D5BC8D5C1}" destId="{0517CE76-49FD-4F07-8A7C-91B335F3A13D}" srcOrd="3" destOrd="0" parTransId="{586E13A9-080F-4DD0-884B-0D4E45C270FF}" sibTransId="{4D871CC0-DD77-41EE-B4DD-A6FF24C9AE29}"/>
    <dgm:cxn modelId="{E12A238D-C361-4C6B-B1A6-723E0543262A}" srcId="{202DC597-42D5-4303-9870-FD2D5BC8D5C1}" destId="{5EC890F6-749E-4229-A2DC-691988BBA64C}" srcOrd="4" destOrd="0" parTransId="{291466E1-A4CF-4FD7-BBAB-0809CAA28C44}" sibTransId="{1CFE1C1E-181A-4CE7-9C0B-41EA04454C49}"/>
    <dgm:cxn modelId="{74A004AB-C7C9-4A00-9551-79D82420C7FB}" type="presOf" srcId="{0517CE76-49FD-4F07-8A7C-91B335F3A13D}" destId="{D59E293C-B553-4DB0-B2CE-804A0D506A82}" srcOrd="0" destOrd="0" presId="urn:microsoft.com/office/officeart/2005/8/layout/vList3#4"/>
    <dgm:cxn modelId="{3F7F32B2-3B7A-48EA-A027-721A2B09F7CF}" srcId="{202DC597-42D5-4303-9870-FD2D5BC8D5C1}" destId="{1AC57A75-C51B-45F4-A77D-637589618D42}" srcOrd="0" destOrd="0" parTransId="{E5C548A8-BBFD-449E-A20E-727B1D327607}" sibTransId="{C1A45F2B-3909-466E-B908-0BA9B31EDB8F}"/>
    <dgm:cxn modelId="{F455FEDD-1C8E-4B4E-90C7-C6E573ECE2C4}" type="presOf" srcId="{5EC890F6-749E-4229-A2DC-691988BBA64C}" destId="{FD2F98F9-251B-4E46-96B8-1A5C981E9DAD}" srcOrd="0" destOrd="0" presId="urn:microsoft.com/office/officeart/2005/8/layout/vList3#4"/>
    <dgm:cxn modelId="{E0DF33E8-11EE-4546-B4F8-E929D55A218F}" type="presOf" srcId="{202DC597-42D5-4303-9870-FD2D5BC8D5C1}" destId="{5AA1DA28-830F-4BDA-92BD-219E1973EF46}" srcOrd="0" destOrd="0" presId="urn:microsoft.com/office/officeart/2005/8/layout/vList3#4"/>
    <dgm:cxn modelId="{8249593E-A509-4B33-8B50-92D367BDA2FC}" type="presParOf" srcId="{5AA1DA28-830F-4BDA-92BD-219E1973EF46}" destId="{7F1FED33-E376-427E-83B3-44080E0CCD1E}" srcOrd="0" destOrd="0" presId="urn:microsoft.com/office/officeart/2005/8/layout/vList3#4"/>
    <dgm:cxn modelId="{D3B7830B-8ABC-4FFE-8D22-EADDF668A59D}" type="presParOf" srcId="{7F1FED33-E376-427E-83B3-44080E0CCD1E}" destId="{0EB7D7CB-E541-4ED2-B1E7-955E6D6355AE}" srcOrd="0" destOrd="0" presId="urn:microsoft.com/office/officeart/2005/8/layout/vList3#4"/>
    <dgm:cxn modelId="{7709557F-5226-4E11-8828-B34073F7797B}" type="presParOf" srcId="{7F1FED33-E376-427E-83B3-44080E0CCD1E}" destId="{6DA20BA9-5330-4D23-A4E4-E4B7643399F6}" srcOrd="1" destOrd="0" presId="urn:microsoft.com/office/officeart/2005/8/layout/vList3#4"/>
    <dgm:cxn modelId="{2DDEF0A6-35D6-4E89-A05F-36F41EA5F0E3}" type="presParOf" srcId="{5AA1DA28-830F-4BDA-92BD-219E1973EF46}" destId="{3C370C6C-9E83-48CF-A203-274855CAA8AD}" srcOrd="1" destOrd="0" presId="urn:microsoft.com/office/officeart/2005/8/layout/vList3#4"/>
    <dgm:cxn modelId="{C9C7EFDB-C920-4E2C-876E-A10C7636A837}" type="presParOf" srcId="{5AA1DA28-830F-4BDA-92BD-219E1973EF46}" destId="{4A0125BF-4CDA-498D-9AA7-19C5B31A89AD}" srcOrd="2" destOrd="0" presId="urn:microsoft.com/office/officeart/2005/8/layout/vList3#4"/>
    <dgm:cxn modelId="{5995DA41-5184-4BA1-BB53-535A8211EB18}" type="presParOf" srcId="{4A0125BF-4CDA-498D-9AA7-19C5B31A89AD}" destId="{466771B3-1A77-44E5-9BDC-10D18A28E516}" srcOrd="0" destOrd="0" presId="urn:microsoft.com/office/officeart/2005/8/layout/vList3#4"/>
    <dgm:cxn modelId="{434944B5-0574-442E-BCC5-35E766E41305}" type="presParOf" srcId="{4A0125BF-4CDA-498D-9AA7-19C5B31A89AD}" destId="{3FC0135A-08DC-4B0C-B4E7-73035E4695E0}" srcOrd="1" destOrd="0" presId="urn:microsoft.com/office/officeart/2005/8/layout/vList3#4"/>
    <dgm:cxn modelId="{AE0A1D14-25C7-4739-85C1-6AA5AC19A345}" type="presParOf" srcId="{5AA1DA28-830F-4BDA-92BD-219E1973EF46}" destId="{C6099BC2-4DA8-411F-ACB1-0656463DE63D}" srcOrd="3" destOrd="0" presId="urn:microsoft.com/office/officeart/2005/8/layout/vList3#4"/>
    <dgm:cxn modelId="{0CEC0EF3-C57D-493D-A222-82023C5D5A08}" type="presParOf" srcId="{5AA1DA28-830F-4BDA-92BD-219E1973EF46}" destId="{81510E4F-F3AF-4B27-B7A2-82469D14BFDC}" srcOrd="4" destOrd="0" presId="urn:microsoft.com/office/officeart/2005/8/layout/vList3#4"/>
    <dgm:cxn modelId="{4DD88F38-5DAE-4C82-8835-659A6CAABE4A}" type="presParOf" srcId="{81510E4F-F3AF-4B27-B7A2-82469D14BFDC}" destId="{8C993FB1-E44E-46EA-B964-7B3D84D0541D}" srcOrd="0" destOrd="0" presId="urn:microsoft.com/office/officeart/2005/8/layout/vList3#4"/>
    <dgm:cxn modelId="{B396DB96-1EF6-4DD3-BF40-13060ED71895}" type="presParOf" srcId="{81510E4F-F3AF-4B27-B7A2-82469D14BFDC}" destId="{3320C512-7C78-4C82-976F-08BF9F995CE9}" srcOrd="1" destOrd="0" presId="urn:microsoft.com/office/officeart/2005/8/layout/vList3#4"/>
    <dgm:cxn modelId="{E0A9F9E1-F8F6-45FD-AA87-AFEA94BED3F0}" type="presParOf" srcId="{5AA1DA28-830F-4BDA-92BD-219E1973EF46}" destId="{5A6328C1-9DF1-443A-80DE-8A056E4E1A23}" srcOrd="5" destOrd="0" presId="urn:microsoft.com/office/officeart/2005/8/layout/vList3#4"/>
    <dgm:cxn modelId="{4C9D058B-00EB-4F53-BD26-1E43C8AEB0DA}" type="presParOf" srcId="{5AA1DA28-830F-4BDA-92BD-219E1973EF46}" destId="{E72481FA-0000-4CA1-BC75-54A981C9A189}" srcOrd="6" destOrd="0" presId="urn:microsoft.com/office/officeart/2005/8/layout/vList3#4"/>
    <dgm:cxn modelId="{5B38F586-E8A7-40E9-AE59-D4E0D91BCD37}" type="presParOf" srcId="{E72481FA-0000-4CA1-BC75-54A981C9A189}" destId="{5740C60F-1468-401C-8AC6-3347C20900B1}" srcOrd="0" destOrd="0" presId="urn:microsoft.com/office/officeart/2005/8/layout/vList3#4"/>
    <dgm:cxn modelId="{51790527-2FBF-46ED-B3C7-A5745EDEAE22}" type="presParOf" srcId="{E72481FA-0000-4CA1-BC75-54A981C9A189}" destId="{D59E293C-B553-4DB0-B2CE-804A0D506A82}" srcOrd="1" destOrd="0" presId="urn:microsoft.com/office/officeart/2005/8/layout/vList3#4"/>
    <dgm:cxn modelId="{9C0EE69F-30C9-4604-A29C-34F01C076D1F}" type="presParOf" srcId="{5AA1DA28-830F-4BDA-92BD-219E1973EF46}" destId="{EE273B61-EB6F-4418-B7F9-0C04DA4C2C61}" srcOrd="7" destOrd="0" presId="urn:microsoft.com/office/officeart/2005/8/layout/vList3#4"/>
    <dgm:cxn modelId="{624EAE28-D131-45F4-AAA5-E66A1358484F}" type="presParOf" srcId="{5AA1DA28-830F-4BDA-92BD-219E1973EF46}" destId="{EA3913D1-0747-41D1-A150-E7812C847A87}" srcOrd="8" destOrd="0" presId="urn:microsoft.com/office/officeart/2005/8/layout/vList3#4"/>
    <dgm:cxn modelId="{54E68A02-0571-46E4-A2D5-76284EEE91D0}" type="presParOf" srcId="{EA3913D1-0747-41D1-A150-E7812C847A87}" destId="{527237E3-8510-48FA-A5C0-94D094C6657E}" srcOrd="0" destOrd="0" presId="urn:microsoft.com/office/officeart/2005/8/layout/vList3#4"/>
    <dgm:cxn modelId="{E3387465-9EA0-4D0A-BC4A-9407F7D50A8B}" type="presParOf" srcId="{EA3913D1-0747-41D1-A150-E7812C847A87}" destId="{FD2F98F9-251B-4E46-96B8-1A5C981E9DAD}" srcOrd="1" destOrd="0" presId="urn:microsoft.com/office/officeart/2005/8/layout/vList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D7871-06E1-4D92-9B39-B84E68A25E42}">
      <dsp:nvSpPr>
        <dsp:cNvPr id="0" name=""/>
        <dsp:cNvSpPr/>
      </dsp:nvSpPr>
      <dsp:spPr>
        <a:xfrm>
          <a:off x="3523372" y="1311315"/>
          <a:ext cx="879246" cy="551437"/>
        </a:xfrm>
        <a:custGeom>
          <a:avLst/>
          <a:gdLst/>
          <a:ahLst/>
          <a:cxnLst/>
          <a:rect l="0" t="0" r="0" b="0"/>
          <a:pathLst>
            <a:path>
              <a:moveTo>
                <a:pt x="879246" y="0"/>
              </a:moveTo>
              <a:lnTo>
                <a:pt x="0" y="551437"/>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DA6EE1D2-808B-4B57-B579-2FF6066325FE}">
      <dsp:nvSpPr>
        <dsp:cNvPr id="0" name=""/>
        <dsp:cNvSpPr/>
      </dsp:nvSpPr>
      <dsp:spPr>
        <a:xfrm>
          <a:off x="2882377" y="1311315"/>
          <a:ext cx="1520240" cy="574777"/>
        </a:xfrm>
        <a:custGeom>
          <a:avLst/>
          <a:gdLst/>
          <a:ahLst/>
          <a:cxnLst/>
          <a:rect l="0" t="0" r="0" b="0"/>
          <a:pathLst>
            <a:path>
              <a:moveTo>
                <a:pt x="1520240" y="0"/>
              </a:moveTo>
              <a:lnTo>
                <a:pt x="1520240" y="574777"/>
              </a:lnTo>
              <a:lnTo>
                <a:pt x="0" y="574777"/>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85874EE-149F-4740-9D0B-0E71D8165D94}">
      <dsp:nvSpPr>
        <dsp:cNvPr id="0" name=""/>
        <dsp:cNvSpPr/>
      </dsp:nvSpPr>
      <dsp:spPr>
        <a:xfrm>
          <a:off x="4356898" y="1311315"/>
          <a:ext cx="91440" cy="1242746"/>
        </a:xfrm>
        <a:custGeom>
          <a:avLst/>
          <a:gdLst/>
          <a:ahLst/>
          <a:cxnLst/>
          <a:rect l="0" t="0" r="0" b="0"/>
          <a:pathLst>
            <a:path>
              <a:moveTo>
                <a:pt x="45720" y="0"/>
              </a:moveTo>
              <a:lnTo>
                <a:pt x="45720" y="1057864"/>
              </a:lnTo>
              <a:lnTo>
                <a:pt x="79122" y="1057864"/>
              </a:lnTo>
              <a:lnTo>
                <a:pt x="79122" y="124274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088B228-CD76-49BD-9EFD-511CE17991E7}">
      <dsp:nvSpPr>
        <dsp:cNvPr id="0" name=""/>
        <dsp:cNvSpPr/>
      </dsp:nvSpPr>
      <dsp:spPr>
        <a:xfrm>
          <a:off x="3663232" y="4516426"/>
          <a:ext cx="641552" cy="984030"/>
        </a:xfrm>
        <a:custGeom>
          <a:avLst/>
          <a:gdLst/>
          <a:ahLst/>
          <a:cxnLst/>
          <a:rect l="0" t="0" r="0" b="0"/>
          <a:pathLst>
            <a:path>
              <a:moveTo>
                <a:pt x="0" y="0"/>
              </a:moveTo>
              <a:lnTo>
                <a:pt x="0" y="984030"/>
              </a:lnTo>
              <a:lnTo>
                <a:pt x="641552" y="98403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C9BD34D2-3E7E-4FA5-9EE8-1AB4676D0677}">
      <dsp:nvSpPr>
        <dsp:cNvPr id="0" name=""/>
        <dsp:cNvSpPr/>
      </dsp:nvSpPr>
      <dsp:spPr>
        <a:xfrm>
          <a:off x="3663232" y="4516426"/>
          <a:ext cx="555432" cy="975041"/>
        </a:xfrm>
        <a:custGeom>
          <a:avLst/>
          <a:gdLst/>
          <a:ahLst/>
          <a:cxnLst/>
          <a:rect l="0" t="0" r="0" b="0"/>
          <a:pathLst>
            <a:path>
              <a:moveTo>
                <a:pt x="0" y="0"/>
              </a:moveTo>
              <a:lnTo>
                <a:pt x="555432" y="975041"/>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B3B4C795-F8AA-4DE5-A185-1674235062F3}">
      <dsp:nvSpPr>
        <dsp:cNvPr id="0" name=""/>
        <dsp:cNvSpPr/>
      </dsp:nvSpPr>
      <dsp:spPr>
        <a:xfrm>
          <a:off x="4356898" y="1311315"/>
          <a:ext cx="91440" cy="2325794"/>
        </a:xfrm>
        <a:custGeom>
          <a:avLst/>
          <a:gdLst/>
          <a:ahLst/>
          <a:cxnLst/>
          <a:rect l="0" t="0" r="0" b="0"/>
          <a:pathLst>
            <a:path>
              <a:moveTo>
                <a:pt x="45720" y="0"/>
              </a:moveTo>
              <a:lnTo>
                <a:pt x="45720" y="2140912"/>
              </a:lnTo>
              <a:lnTo>
                <a:pt x="93833" y="2140912"/>
              </a:lnTo>
              <a:lnTo>
                <a:pt x="93833" y="232579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27956161-F63C-46E8-87BB-4B02A6F5EF2C}">
      <dsp:nvSpPr>
        <dsp:cNvPr id="0" name=""/>
        <dsp:cNvSpPr/>
      </dsp:nvSpPr>
      <dsp:spPr>
        <a:xfrm>
          <a:off x="4402618" y="1265595"/>
          <a:ext cx="2117084" cy="91440"/>
        </a:xfrm>
        <a:custGeom>
          <a:avLst/>
          <a:gdLst/>
          <a:ahLst/>
          <a:cxnLst/>
          <a:rect l="0" t="0" r="0" b="0"/>
          <a:pathLst>
            <a:path>
              <a:moveTo>
                <a:pt x="0" y="45720"/>
              </a:moveTo>
              <a:lnTo>
                <a:pt x="2117084" y="45720"/>
              </a:lnTo>
              <a:lnTo>
                <a:pt x="2117084" y="115487"/>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A4B32ED5-88CE-4CF0-9C8A-13E30602EE02}">
      <dsp:nvSpPr>
        <dsp:cNvPr id="0" name=""/>
        <dsp:cNvSpPr/>
      </dsp:nvSpPr>
      <dsp:spPr>
        <a:xfrm>
          <a:off x="3361811" y="0"/>
          <a:ext cx="2081613" cy="1311315"/>
        </a:xfrm>
        <a:prstGeom prst="rect">
          <a:avLst/>
        </a:prstGeom>
        <a:solidFill>
          <a:srgbClr val="EF2F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Federal Transit Administration and Federal Office of Civil Rights</a:t>
          </a:r>
        </a:p>
      </dsp:txBody>
      <dsp:txXfrm>
        <a:off x="3361811" y="0"/>
        <a:ext cx="2081613" cy="1311315"/>
      </dsp:txXfrm>
    </dsp:sp>
    <dsp:sp modelId="{7C1E9B15-F840-4505-BBF8-9D3BF2C413A4}">
      <dsp:nvSpPr>
        <dsp:cNvPr id="0" name=""/>
        <dsp:cNvSpPr/>
      </dsp:nvSpPr>
      <dsp:spPr>
        <a:xfrm>
          <a:off x="5999100" y="1381082"/>
          <a:ext cx="1041202" cy="950064"/>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Transportation Accessibility Advisory Committee</a:t>
          </a:r>
        </a:p>
      </dsp:txBody>
      <dsp:txXfrm>
        <a:off x="5999100" y="1381082"/>
        <a:ext cx="1041202" cy="950064"/>
      </dsp:txXfrm>
    </dsp:sp>
    <dsp:sp modelId="{911C2C27-35DA-4E27-9BCE-F5296FEA849A}">
      <dsp:nvSpPr>
        <dsp:cNvPr id="0" name=""/>
        <dsp:cNvSpPr/>
      </dsp:nvSpPr>
      <dsp:spPr>
        <a:xfrm>
          <a:off x="3466357" y="3637110"/>
          <a:ext cx="1968747" cy="87931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Metro Mobility </a:t>
          </a:r>
        </a:p>
        <a:p>
          <a:pPr marL="0" lvl="0" indent="0" algn="ctr" defTabSz="622300">
            <a:lnSpc>
              <a:spcPct val="90000"/>
            </a:lnSpc>
            <a:spcBef>
              <a:spcPct val="0"/>
            </a:spcBef>
            <a:spcAft>
              <a:spcPct val="35000"/>
            </a:spcAft>
            <a:buNone/>
          </a:pPr>
          <a:r>
            <a:rPr lang="en-US" sz="1400" kern="1200" dirty="0"/>
            <a:t>Service Center</a:t>
          </a:r>
        </a:p>
      </dsp:txBody>
      <dsp:txXfrm>
        <a:off x="3466357" y="3637110"/>
        <a:ext cx="1968747" cy="879316"/>
      </dsp:txXfrm>
    </dsp:sp>
    <dsp:sp modelId="{C2196F42-3B89-48FA-B07E-602869AD2D29}">
      <dsp:nvSpPr>
        <dsp:cNvPr id="0" name=""/>
        <dsp:cNvSpPr/>
      </dsp:nvSpPr>
      <dsp:spPr>
        <a:xfrm>
          <a:off x="2932062" y="5193667"/>
          <a:ext cx="1286602" cy="595601"/>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Metro South Contract</a:t>
          </a:r>
        </a:p>
      </dsp:txBody>
      <dsp:txXfrm>
        <a:off x="2932062" y="5193667"/>
        <a:ext cx="1286602" cy="595601"/>
      </dsp:txXfrm>
    </dsp:sp>
    <dsp:sp modelId="{6FB5D8BC-5DE0-4C5F-80F3-38DB8D5609DF}">
      <dsp:nvSpPr>
        <dsp:cNvPr id="0" name=""/>
        <dsp:cNvSpPr/>
      </dsp:nvSpPr>
      <dsp:spPr>
        <a:xfrm>
          <a:off x="4304784" y="5202655"/>
          <a:ext cx="1378216" cy="595601"/>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US" sz="1400" kern="1200" dirty="0"/>
            <a:t>Agency</a:t>
          </a:r>
        </a:p>
        <a:p>
          <a:pPr marL="0" lvl="0" indent="0" algn="ctr" defTabSz="622300">
            <a:lnSpc>
              <a:spcPct val="90000"/>
            </a:lnSpc>
            <a:spcBef>
              <a:spcPct val="0"/>
            </a:spcBef>
            <a:spcAft>
              <a:spcPts val="0"/>
            </a:spcAft>
            <a:buNone/>
          </a:pPr>
          <a:r>
            <a:rPr lang="en-US" sz="1400" kern="1200" dirty="0"/>
            <a:t> Contract</a:t>
          </a:r>
        </a:p>
      </dsp:txBody>
      <dsp:txXfrm>
        <a:off x="4304784" y="5202655"/>
        <a:ext cx="1378216" cy="595601"/>
      </dsp:txXfrm>
    </dsp:sp>
    <dsp:sp modelId="{52235BBC-C7E9-4626-A9B6-CE4F7CEDF9A5}">
      <dsp:nvSpPr>
        <dsp:cNvPr id="0" name=""/>
        <dsp:cNvSpPr/>
      </dsp:nvSpPr>
      <dsp:spPr>
        <a:xfrm>
          <a:off x="3555629" y="2554062"/>
          <a:ext cx="1760781" cy="8803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Metropolitan Transportation Services</a:t>
          </a:r>
        </a:p>
      </dsp:txBody>
      <dsp:txXfrm>
        <a:off x="3555629" y="2554062"/>
        <a:ext cx="1760781" cy="880390"/>
      </dsp:txXfrm>
    </dsp:sp>
    <dsp:sp modelId="{0047EB4F-8042-44DB-BAD7-EE926362443F}">
      <dsp:nvSpPr>
        <dsp:cNvPr id="0" name=""/>
        <dsp:cNvSpPr/>
      </dsp:nvSpPr>
      <dsp:spPr>
        <a:xfrm>
          <a:off x="1541172" y="1551671"/>
          <a:ext cx="1341204" cy="6688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State of Minnesota</a:t>
          </a:r>
        </a:p>
      </dsp:txBody>
      <dsp:txXfrm>
        <a:off x="1541172" y="1551671"/>
        <a:ext cx="1341204" cy="668841"/>
      </dsp:txXfrm>
    </dsp:sp>
    <dsp:sp modelId="{A1B61B63-4F12-4AEC-8E31-CC1369FFEEC9}">
      <dsp:nvSpPr>
        <dsp:cNvPr id="0" name=""/>
        <dsp:cNvSpPr/>
      </dsp:nvSpPr>
      <dsp:spPr>
        <a:xfrm>
          <a:off x="3523372" y="1377596"/>
          <a:ext cx="1794447" cy="9703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Metropolitan </a:t>
          </a:r>
        </a:p>
        <a:p>
          <a:pPr marL="0" lvl="0" indent="0" algn="ctr" defTabSz="711200">
            <a:lnSpc>
              <a:spcPct val="90000"/>
            </a:lnSpc>
            <a:spcBef>
              <a:spcPct val="0"/>
            </a:spcBef>
            <a:spcAft>
              <a:spcPct val="35000"/>
            </a:spcAft>
            <a:buNone/>
          </a:pPr>
          <a:r>
            <a:rPr lang="en-US" sz="1600" b="1" kern="1200" dirty="0"/>
            <a:t>Council</a:t>
          </a:r>
        </a:p>
      </dsp:txBody>
      <dsp:txXfrm>
        <a:off x="3523372" y="1377596"/>
        <a:ext cx="1794447" cy="970313"/>
      </dsp:txXfrm>
    </dsp:sp>
    <dsp:sp modelId="{3EA163C9-3A86-4E2F-8DC3-7F72495D036D}">
      <dsp:nvSpPr>
        <dsp:cNvPr id="0" name=""/>
        <dsp:cNvSpPr/>
      </dsp:nvSpPr>
      <dsp:spPr>
        <a:xfrm>
          <a:off x="4" y="5190973"/>
          <a:ext cx="1373655" cy="602565"/>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Metro West Contract</a:t>
          </a:r>
        </a:p>
      </dsp:txBody>
      <dsp:txXfrm>
        <a:off x="4" y="5190973"/>
        <a:ext cx="1373655" cy="602565"/>
      </dsp:txXfrm>
    </dsp:sp>
    <dsp:sp modelId="{10CC5BDD-99B0-4160-8913-6B74255B2AB3}">
      <dsp:nvSpPr>
        <dsp:cNvPr id="0" name=""/>
        <dsp:cNvSpPr/>
      </dsp:nvSpPr>
      <dsp:spPr>
        <a:xfrm>
          <a:off x="1500665" y="5190973"/>
          <a:ext cx="1373655" cy="602565"/>
        </a:xfrm>
        <a:prstGeom prst="rect">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Metro East Contract</a:t>
          </a:r>
        </a:p>
      </dsp:txBody>
      <dsp:txXfrm>
        <a:off x="1500665" y="5190973"/>
        <a:ext cx="1373655" cy="602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20BA9-5330-4D23-A4E4-E4B7643399F6}">
      <dsp:nvSpPr>
        <dsp:cNvPr id="0" name=""/>
        <dsp:cNvSpPr/>
      </dsp:nvSpPr>
      <dsp:spPr>
        <a:xfrm rot="10800000">
          <a:off x="1591361" y="4171916"/>
          <a:ext cx="5776722" cy="83551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37"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b="1" kern="1200" dirty="0"/>
            <a:t>Rising Cost</a:t>
          </a:r>
        </a:p>
      </dsp:txBody>
      <dsp:txXfrm rot="10800000">
        <a:off x="1800238" y="4171916"/>
        <a:ext cx="5567845" cy="835510"/>
      </dsp:txXfrm>
    </dsp:sp>
    <dsp:sp modelId="{0EB7D7CB-E541-4ED2-B1E7-955E6D6355AE}">
      <dsp:nvSpPr>
        <dsp:cNvPr id="0" name=""/>
        <dsp:cNvSpPr/>
      </dsp:nvSpPr>
      <dsp:spPr>
        <a:xfrm>
          <a:off x="1186723" y="4113856"/>
          <a:ext cx="835510" cy="835510"/>
        </a:xfrm>
        <a:prstGeom prst="ellipse">
          <a:avLst/>
        </a:prstGeom>
        <a:blipFill>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0135A-08DC-4B0C-B4E7-73035E4695E0}">
      <dsp:nvSpPr>
        <dsp:cNvPr id="0" name=""/>
        <dsp:cNvSpPr/>
      </dsp:nvSpPr>
      <dsp:spPr>
        <a:xfrm rot="10800000">
          <a:off x="1547804" y="0"/>
          <a:ext cx="5776722" cy="83551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37"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b="1" kern="1200" dirty="0"/>
            <a:t>Rising Demand</a:t>
          </a:r>
        </a:p>
      </dsp:txBody>
      <dsp:txXfrm rot="10800000">
        <a:off x="1756681" y="0"/>
        <a:ext cx="5567845" cy="835510"/>
      </dsp:txXfrm>
    </dsp:sp>
    <dsp:sp modelId="{466771B3-1A77-44E5-9BDC-10D18A28E516}">
      <dsp:nvSpPr>
        <dsp:cNvPr id="0" name=""/>
        <dsp:cNvSpPr/>
      </dsp:nvSpPr>
      <dsp:spPr>
        <a:xfrm>
          <a:off x="1101024" y="0"/>
          <a:ext cx="835510" cy="83551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20C512-7C78-4C82-976F-08BF9F995CE9}">
      <dsp:nvSpPr>
        <dsp:cNvPr id="0" name=""/>
        <dsp:cNvSpPr/>
      </dsp:nvSpPr>
      <dsp:spPr>
        <a:xfrm rot="10800000">
          <a:off x="1547804" y="968363"/>
          <a:ext cx="5776722" cy="83551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37"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b="1" kern="1200" dirty="0"/>
            <a:t>Labor Shortage</a:t>
          </a:r>
          <a:endParaRPr lang="en-US" sz="3700" kern="1200" dirty="0"/>
        </a:p>
      </dsp:txBody>
      <dsp:txXfrm rot="10800000">
        <a:off x="1756681" y="968363"/>
        <a:ext cx="5567845" cy="835510"/>
      </dsp:txXfrm>
    </dsp:sp>
    <dsp:sp modelId="{8C993FB1-E44E-46EA-B964-7B3D84D0541D}">
      <dsp:nvSpPr>
        <dsp:cNvPr id="0" name=""/>
        <dsp:cNvSpPr/>
      </dsp:nvSpPr>
      <dsp:spPr>
        <a:xfrm>
          <a:off x="1130050" y="968363"/>
          <a:ext cx="835510" cy="83551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E293C-B553-4DB0-B2CE-804A0D506A82}">
      <dsp:nvSpPr>
        <dsp:cNvPr id="0" name=""/>
        <dsp:cNvSpPr/>
      </dsp:nvSpPr>
      <dsp:spPr>
        <a:xfrm rot="10800000">
          <a:off x="1446711" y="3112816"/>
          <a:ext cx="5911435" cy="83551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37"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b="1" kern="1200" dirty="0"/>
            <a:t>Increasing Trip Length</a:t>
          </a:r>
        </a:p>
      </dsp:txBody>
      <dsp:txXfrm rot="10800000">
        <a:off x="1655588" y="3112816"/>
        <a:ext cx="5702558" cy="835510"/>
      </dsp:txXfrm>
    </dsp:sp>
    <dsp:sp modelId="{5740C60F-1468-401C-8AC6-3347C20900B1}">
      <dsp:nvSpPr>
        <dsp:cNvPr id="0" name=""/>
        <dsp:cNvSpPr/>
      </dsp:nvSpPr>
      <dsp:spPr>
        <a:xfrm>
          <a:off x="1110884" y="3098303"/>
          <a:ext cx="835510" cy="835510"/>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2F98F9-251B-4E46-96B8-1A5C981E9DAD}">
      <dsp:nvSpPr>
        <dsp:cNvPr id="0" name=""/>
        <dsp:cNvSpPr/>
      </dsp:nvSpPr>
      <dsp:spPr>
        <a:xfrm rot="10800000">
          <a:off x="1562304" y="2020593"/>
          <a:ext cx="5776722" cy="83551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437"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b="1" kern="1200" dirty="0"/>
            <a:t>Federal Requirements</a:t>
          </a:r>
        </a:p>
      </dsp:txBody>
      <dsp:txXfrm rot="10800000">
        <a:off x="1771181" y="2020593"/>
        <a:ext cx="5567845" cy="835510"/>
      </dsp:txXfrm>
    </dsp:sp>
    <dsp:sp modelId="{527237E3-8510-48FA-A5C0-94D094C6657E}">
      <dsp:nvSpPr>
        <dsp:cNvPr id="0" name=""/>
        <dsp:cNvSpPr/>
      </dsp:nvSpPr>
      <dsp:spPr>
        <a:xfrm>
          <a:off x="1071982" y="2020593"/>
          <a:ext cx="835510" cy="835510"/>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8476" cy="466725"/>
          </a:xfrm>
          <a:prstGeom prst="rect">
            <a:avLst/>
          </a:prstGeom>
        </p:spPr>
        <p:txBody>
          <a:bodyPr vert="horz" lIns="90573" tIns="45286" rIns="90573" bIns="45286" rtlCol="0"/>
          <a:lstStyle>
            <a:lvl1pPr algn="l">
              <a:defRPr sz="1100"/>
            </a:lvl1pPr>
          </a:lstStyle>
          <a:p>
            <a:endParaRPr lang="en-US" dirty="0"/>
          </a:p>
        </p:txBody>
      </p:sp>
      <p:sp>
        <p:nvSpPr>
          <p:cNvPr id="3" name="Date Placeholder 2"/>
          <p:cNvSpPr>
            <a:spLocks noGrp="1"/>
          </p:cNvSpPr>
          <p:nvPr>
            <p:ph type="dt" sz="quarter" idx="1"/>
          </p:nvPr>
        </p:nvSpPr>
        <p:spPr>
          <a:xfrm>
            <a:off x="3970341" y="3"/>
            <a:ext cx="3038476" cy="466725"/>
          </a:xfrm>
          <a:prstGeom prst="rect">
            <a:avLst/>
          </a:prstGeom>
        </p:spPr>
        <p:txBody>
          <a:bodyPr vert="horz" lIns="90573" tIns="45286" rIns="90573" bIns="45286" rtlCol="0"/>
          <a:lstStyle>
            <a:lvl1pPr algn="r">
              <a:defRPr sz="1100"/>
            </a:lvl1pPr>
          </a:lstStyle>
          <a:p>
            <a:fld id="{D43B8490-6ACB-4C0F-A4BE-40534288DF08}" type="datetimeFigureOut">
              <a:rPr lang="en-US" smtClean="0"/>
              <a:t>8/16/2017</a:t>
            </a:fld>
            <a:endParaRPr lang="en-US" dirty="0"/>
          </a:p>
        </p:txBody>
      </p:sp>
      <p:sp>
        <p:nvSpPr>
          <p:cNvPr id="4" name="Footer Placeholder 3"/>
          <p:cNvSpPr>
            <a:spLocks noGrp="1"/>
          </p:cNvSpPr>
          <p:nvPr>
            <p:ph type="ftr" sz="quarter" idx="2"/>
          </p:nvPr>
        </p:nvSpPr>
        <p:spPr>
          <a:xfrm>
            <a:off x="2" y="8829677"/>
            <a:ext cx="3038476" cy="466725"/>
          </a:xfrm>
          <a:prstGeom prst="rect">
            <a:avLst/>
          </a:prstGeom>
        </p:spPr>
        <p:txBody>
          <a:bodyPr vert="horz" lIns="90573" tIns="45286" rIns="90573" bIns="45286"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341" y="8829677"/>
            <a:ext cx="3038476" cy="466725"/>
          </a:xfrm>
          <a:prstGeom prst="rect">
            <a:avLst/>
          </a:prstGeom>
        </p:spPr>
        <p:txBody>
          <a:bodyPr vert="horz" lIns="90573" tIns="45286" rIns="90573" bIns="45286" rtlCol="0" anchor="b"/>
          <a:lstStyle>
            <a:lvl1pPr algn="r">
              <a:defRPr sz="1100"/>
            </a:lvl1pPr>
          </a:lstStyle>
          <a:p>
            <a:fld id="{93A505D3-8F77-4493-9875-B61649E4AA6C}" type="slidenum">
              <a:rPr lang="en-US" smtClean="0"/>
              <a:t>‹#›</a:t>
            </a:fld>
            <a:endParaRPr lang="en-US" dirty="0"/>
          </a:p>
        </p:txBody>
      </p:sp>
    </p:spTree>
    <p:extLst>
      <p:ext uri="{BB962C8B-B14F-4D97-AF65-F5344CB8AC3E}">
        <p14:creationId xmlns:p14="http://schemas.microsoft.com/office/powerpoint/2010/main" val="2900061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81" tIns="46141" rIns="92281" bIns="46141" rtlCol="0"/>
          <a:lstStyle>
            <a:lvl1pPr algn="l">
              <a:defRPr sz="11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281" tIns="46141" rIns="92281" bIns="46141" rtlCol="0"/>
          <a:lstStyle>
            <a:lvl1pPr algn="r">
              <a:defRPr sz="1100"/>
            </a:lvl1pPr>
          </a:lstStyle>
          <a:p>
            <a:fld id="{22BEF450-788A-4B7F-9A69-AC78D71A3A22}" type="datetimeFigureOut">
              <a:rPr lang="en-US" smtClean="0"/>
              <a:pPr/>
              <a:t>8/16/2017</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281" tIns="46141" rIns="92281" bIns="46141"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281" tIns="46141" rIns="92281" bIns="461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81" tIns="46141" rIns="92281" bIns="46141"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81" tIns="46141" rIns="92281" bIns="46141" rtlCol="0" anchor="b"/>
          <a:lstStyle>
            <a:lvl1pPr algn="r">
              <a:defRPr sz="1100"/>
            </a:lvl1pPr>
          </a:lstStyle>
          <a:p>
            <a:fld id="{C1527E6F-8D61-40BE-9E47-A547B716322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078" rtl="0" eaLnBrk="1" latinLnBrk="0" hangingPunct="1">
      <a:defRPr sz="1200" kern="1200">
        <a:solidFill>
          <a:schemeClr val="tx1"/>
        </a:solidFill>
        <a:latin typeface="+mn-lt"/>
        <a:ea typeface="+mn-ea"/>
        <a:cs typeface="+mn-cs"/>
      </a:defRPr>
    </a:lvl1pPr>
    <a:lvl2pPr marL="457038" algn="l" defTabSz="914078" rtl="0" eaLnBrk="1" latinLnBrk="0" hangingPunct="1">
      <a:defRPr sz="1200" kern="1200">
        <a:solidFill>
          <a:schemeClr val="tx1"/>
        </a:solidFill>
        <a:latin typeface="+mn-lt"/>
        <a:ea typeface="+mn-ea"/>
        <a:cs typeface="+mn-cs"/>
      </a:defRPr>
    </a:lvl2pPr>
    <a:lvl3pPr marL="914078" algn="l" defTabSz="914078" rtl="0" eaLnBrk="1" latinLnBrk="0" hangingPunct="1">
      <a:defRPr sz="1200" kern="1200">
        <a:solidFill>
          <a:schemeClr val="tx1"/>
        </a:solidFill>
        <a:latin typeface="+mn-lt"/>
        <a:ea typeface="+mn-ea"/>
        <a:cs typeface="+mn-cs"/>
      </a:defRPr>
    </a:lvl3pPr>
    <a:lvl4pPr marL="1371117" algn="l" defTabSz="914078" rtl="0" eaLnBrk="1" latinLnBrk="0" hangingPunct="1">
      <a:defRPr sz="1200" kern="1200">
        <a:solidFill>
          <a:schemeClr val="tx1"/>
        </a:solidFill>
        <a:latin typeface="+mn-lt"/>
        <a:ea typeface="+mn-ea"/>
        <a:cs typeface="+mn-cs"/>
      </a:defRPr>
    </a:lvl4pPr>
    <a:lvl5pPr marL="1828156" algn="l" defTabSz="914078" rtl="0" eaLnBrk="1" latinLnBrk="0" hangingPunct="1">
      <a:defRPr sz="1200" kern="1200">
        <a:solidFill>
          <a:schemeClr val="tx1"/>
        </a:solidFill>
        <a:latin typeface="+mn-lt"/>
        <a:ea typeface="+mn-ea"/>
        <a:cs typeface="+mn-cs"/>
      </a:defRPr>
    </a:lvl5pPr>
    <a:lvl6pPr marL="2285194" algn="l" defTabSz="914078" rtl="0" eaLnBrk="1" latinLnBrk="0" hangingPunct="1">
      <a:defRPr sz="1200" kern="1200">
        <a:solidFill>
          <a:schemeClr val="tx1"/>
        </a:solidFill>
        <a:latin typeface="+mn-lt"/>
        <a:ea typeface="+mn-ea"/>
        <a:cs typeface="+mn-cs"/>
      </a:defRPr>
    </a:lvl6pPr>
    <a:lvl7pPr marL="2742234" algn="l" defTabSz="914078" rtl="0" eaLnBrk="1" latinLnBrk="0" hangingPunct="1">
      <a:defRPr sz="1200" kern="1200">
        <a:solidFill>
          <a:schemeClr val="tx1"/>
        </a:solidFill>
        <a:latin typeface="+mn-lt"/>
        <a:ea typeface="+mn-ea"/>
        <a:cs typeface="+mn-cs"/>
      </a:defRPr>
    </a:lvl7pPr>
    <a:lvl8pPr marL="3199272" algn="l" defTabSz="914078" rtl="0" eaLnBrk="1" latinLnBrk="0" hangingPunct="1">
      <a:defRPr sz="1200" kern="1200">
        <a:solidFill>
          <a:schemeClr val="tx1"/>
        </a:solidFill>
        <a:latin typeface="+mn-lt"/>
        <a:ea typeface="+mn-ea"/>
        <a:cs typeface="+mn-cs"/>
      </a:defRPr>
    </a:lvl8pPr>
    <a:lvl9pPr marL="3656312" algn="l" defTabSz="9140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5E9231-3743-4DAE-A9EF-4031F28AEF5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044273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Service accounts for 83% of the rides.  About 30% of the trips provided on the Demand contracts are standing orders, meaning they do not call in each time the want a ride.  Standing orders are for rides the occur at the exact same time and to the same place each week.  It could be one trip a week or it could be multiple per day.  Standing orders are accepted for ADA rides as space allows.  We watch how many standing orders are set at each hour of the day and ensure that we have enough capacity to schedule the non-recurring rides.</a:t>
            </a:r>
          </a:p>
        </p:txBody>
      </p:sp>
      <p:sp>
        <p:nvSpPr>
          <p:cNvPr id="4" name="Slide Number Placeholder 3"/>
          <p:cNvSpPr>
            <a:spLocks noGrp="1"/>
          </p:cNvSpPr>
          <p:nvPr>
            <p:ph type="sldNum" sz="quarter" idx="10"/>
          </p:nvPr>
        </p:nvSpPr>
        <p:spPr/>
        <p:txBody>
          <a:bodyPr/>
          <a:lstStyle/>
          <a:p>
            <a:fld id="{C1527E6F-8D61-40BE-9E47-A547B7163228}" type="slidenum">
              <a:rPr lang="en-US" smtClean="0"/>
              <a:pPr/>
              <a:t>10</a:t>
            </a:fld>
            <a:endParaRPr lang="en-US" dirty="0"/>
          </a:p>
        </p:txBody>
      </p:sp>
    </p:spTree>
    <p:extLst>
      <p:ext uri="{BB962C8B-B14F-4D97-AF65-F5344CB8AC3E}">
        <p14:creationId xmlns:p14="http://schemas.microsoft.com/office/powerpoint/2010/main" val="63297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detail gives you a sense of how big the primary contracts are, how many drivers they employ and # of vehicles they operate. </a:t>
            </a:r>
          </a:p>
          <a:p>
            <a:endParaRPr lang="en-US" dirty="0"/>
          </a:p>
          <a:p>
            <a:r>
              <a:rPr lang="en-US" dirty="0"/>
              <a:t>Transit Team West is our biggest contract.  Their home garage is just a few blocks from Heywood and they recently expanded their space to a facility in Maple Grove because they ran out of space for expansion buses in Minneapolis.</a:t>
            </a:r>
          </a:p>
          <a:p>
            <a:endParaRPr lang="en-US" dirty="0"/>
          </a:p>
          <a:p>
            <a:r>
              <a:rPr lang="en-US" dirty="0"/>
              <a:t>The Metro south contract is our new contract with the restructuring in 2015.  </a:t>
            </a:r>
          </a:p>
          <a:p>
            <a:endParaRPr lang="en-US" dirty="0"/>
          </a:p>
          <a:p>
            <a:r>
              <a:rPr lang="en-US" sz="1600" dirty="0">
                <a:solidFill>
                  <a:srgbClr val="1675CC"/>
                </a:solidFill>
              </a:rPr>
              <a:t>* </a:t>
            </a:r>
            <a:r>
              <a:rPr lang="en-US" sz="1200" dirty="0">
                <a:solidFill>
                  <a:srgbClr val="105594"/>
                </a:solidFill>
              </a:rPr>
              <a:t>Demand service consists of 30% standing orders</a:t>
            </a:r>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11</a:t>
            </a:fld>
            <a:endParaRPr lang="en-US" dirty="0"/>
          </a:p>
        </p:txBody>
      </p:sp>
    </p:spTree>
    <p:extLst>
      <p:ext uri="{BB962C8B-B14F-4D97-AF65-F5344CB8AC3E}">
        <p14:creationId xmlns:p14="http://schemas.microsoft.com/office/powerpoint/2010/main" val="242553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100% standing orders serving Adult Day Cares and Day Training and Habilitation Centers.  At one time were all the highest volume locations-not true anymore.  Able to get high productivity because they run comparable to a school bus route – minimal fluctuation in riders, days and times.</a:t>
            </a:r>
          </a:p>
        </p:txBody>
      </p:sp>
      <p:sp>
        <p:nvSpPr>
          <p:cNvPr id="4" name="Slide Number Placeholder 3"/>
          <p:cNvSpPr>
            <a:spLocks noGrp="1"/>
          </p:cNvSpPr>
          <p:nvPr>
            <p:ph type="sldNum" sz="quarter" idx="10"/>
          </p:nvPr>
        </p:nvSpPr>
        <p:spPr/>
        <p:txBody>
          <a:bodyPr/>
          <a:lstStyle/>
          <a:p>
            <a:fld id="{C1527E6F-8D61-40BE-9E47-A547B7163228}" type="slidenum">
              <a:rPr lang="en-US" smtClean="0"/>
              <a:pPr/>
              <a:t>12</a:t>
            </a:fld>
            <a:endParaRPr lang="en-US" dirty="0"/>
          </a:p>
        </p:txBody>
      </p:sp>
    </p:spTree>
    <p:extLst>
      <p:ext uri="{BB962C8B-B14F-4D97-AF65-F5344CB8AC3E}">
        <p14:creationId xmlns:p14="http://schemas.microsoft.com/office/powerpoint/2010/main" val="159055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day service option has been in place since 2004 using taxis.  The fare structure we adopted back then is very similar to the structure that Boston adopted with Uber/Lyft.  Only significant difference in the program we have had in place vs. the program just implemented by Boston is the ability for a customer to book directly with the TNC using an app on smart phone.  On the flip side, we have had accessible vehicles available through our existing program from the beginning.</a:t>
            </a:r>
          </a:p>
        </p:txBody>
      </p:sp>
      <p:sp>
        <p:nvSpPr>
          <p:cNvPr id="4" name="Slide Number Placeholder 3"/>
          <p:cNvSpPr>
            <a:spLocks noGrp="1"/>
          </p:cNvSpPr>
          <p:nvPr>
            <p:ph type="sldNum" sz="quarter" idx="10"/>
          </p:nvPr>
        </p:nvSpPr>
        <p:spPr/>
        <p:txBody>
          <a:bodyPr/>
          <a:lstStyle/>
          <a:p>
            <a:fld id="{C1527E6F-8D61-40BE-9E47-A547B7163228}" type="slidenum">
              <a:rPr lang="en-US" smtClean="0"/>
              <a:pPr/>
              <a:t>13</a:t>
            </a:fld>
            <a:endParaRPr lang="en-US" dirty="0"/>
          </a:p>
        </p:txBody>
      </p:sp>
    </p:spTree>
    <p:extLst>
      <p:ext uri="{BB962C8B-B14F-4D97-AF65-F5344CB8AC3E}">
        <p14:creationId xmlns:p14="http://schemas.microsoft.com/office/powerpoint/2010/main" val="353797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14</a:t>
            </a:fld>
            <a:endParaRPr lang="en-US" dirty="0"/>
          </a:p>
        </p:txBody>
      </p:sp>
    </p:spTree>
    <p:extLst>
      <p:ext uri="{BB962C8B-B14F-4D97-AF65-F5344CB8AC3E}">
        <p14:creationId xmlns:p14="http://schemas.microsoft.com/office/powerpoint/2010/main" val="1217882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option when non-ADA riders are denied because of capacity on Metro Mobility.</a:t>
            </a:r>
          </a:p>
          <a:p>
            <a:endParaRPr lang="en-US" dirty="0"/>
          </a:p>
          <a:p>
            <a:r>
              <a:rPr lang="en-US" dirty="0"/>
              <a:t>Had a contract with a taxi company under the predecessor program called Peak Demand Overflow but too much customer dissatisfaction with taxi service quality.</a:t>
            </a:r>
          </a:p>
          <a:p>
            <a:endParaRPr lang="en-US" dirty="0"/>
          </a:p>
          <a:p>
            <a:endParaRPr lang="en-US" dirty="0"/>
          </a:p>
          <a:p>
            <a:pPr marL="0" marR="0" lvl="0" indent="0" algn="l" defTabSz="914078" rtl="0" eaLnBrk="1" fontAlgn="auto" latinLnBrk="0" hangingPunct="1">
              <a:lnSpc>
                <a:spcPct val="100000"/>
              </a:lnSpc>
              <a:spcBef>
                <a:spcPts val="0"/>
              </a:spcBef>
              <a:spcAft>
                <a:spcPts val="0"/>
              </a:spcAft>
              <a:buClrTx/>
              <a:buSzTx/>
              <a:buFontTx/>
              <a:buNone/>
              <a:tabLst/>
              <a:defRPr/>
            </a:pPr>
            <a:r>
              <a:rPr lang="en-US" dirty="0"/>
              <a:t>Switched to sole-source contracts with select medical assistance providers. Drivers receive Special Transportation Service training, are accustomed to escorting customers to appointment desks, experienced in transporting people with disabilities and their service animals – all issues with the taxi drivers.  Biggest complaint now is not being able to get a ride with supplemental providers.</a:t>
            </a:r>
          </a:p>
          <a:p>
            <a:pPr marL="0" marR="0" lvl="0" indent="0" algn="l" defTabSz="914078"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078" rtl="0" eaLnBrk="1" fontAlgn="auto" latinLnBrk="0" hangingPunct="1">
              <a:lnSpc>
                <a:spcPct val="100000"/>
              </a:lnSpc>
              <a:spcBef>
                <a:spcPts val="0"/>
              </a:spcBef>
              <a:spcAft>
                <a:spcPts val="0"/>
              </a:spcAft>
              <a:buClrTx/>
              <a:buSzTx/>
              <a:buFontTx/>
              <a:buNone/>
              <a:tabLst/>
              <a:defRPr/>
            </a:pPr>
            <a:r>
              <a:rPr lang="en-US" dirty="0"/>
              <a:t>Many of the rides are very long because these are the most difficult to fit on Metro Mobility routes.   The average cost per trip for this service in June was almost $60.00 with an average trip length of over 24 miles.  The average trip length for the primary Metro Mobility service in June was 11.4 miles.</a:t>
            </a:r>
          </a:p>
          <a:p>
            <a:endParaRPr lang="en-US" dirty="0"/>
          </a:p>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15</a:t>
            </a:fld>
            <a:endParaRPr lang="en-US" dirty="0"/>
          </a:p>
        </p:txBody>
      </p:sp>
    </p:spTree>
    <p:extLst>
      <p:ext uri="{BB962C8B-B14F-4D97-AF65-F5344CB8AC3E}">
        <p14:creationId xmlns:p14="http://schemas.microsoft.com/office/powerpoint/2010/main" val="243801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17</a:t>
            </a:fld>
            <a:endParaRPr lang="en-US" dirty="0"/>
          </a:p>
        </p:txBody>
      </p:sp>
    </p:spTree>
    <p:extLst>
      <p:ext uri="{BB962C8B-B14F-4D97-AF65-F5344CB8AC3E}">
        <p14:creationId xmlns:p14="http://schemas.microsoft.com/office/powerpoint/2010/main" val="2938859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18</a:t>
            </a:fld>
            <a:endParaRPr lang="en-US" dirty="0"/>
          </a:p>
        </p:txBody>
      </p:sp>
    </p:spTree>
    <p:extLst>
      <p:ext uri="{BB962C8B-B14F-4D97-AF65-F5344CB8AC3E}">
        <p14:creationId xmlns:p14="http://schemas.microsoft.com/office/powerpoint/2010/main" val="3242542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19</a:t>
            </a:fld>
            <a:endParaRPr lang="en-US" dirty="0"/>
          </a:p>
        </p:txBody>
      </p:sp>
    </p:spTree>
    <p:extLst>
      <p:ext uri="{BB962C8B-B14F-4D97-AF65-F5344CB8AC3E}">
        <p14:creationId xmlns:p14="http://schemas.microsoft.com/office/powerpoint/2010/main" val="270545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20</a:t>
            </a:fld>
            <a:endParaRPr lang="en-US" dirty="0"/>
          </a:p>
        </p:txBody>
      </p:sp>
    </p:spTree>
    <p:extLst>
      <p:ext uri="{BB962C8B-B14F-4D97-AF65-F5344CB8AC3E}">
        <p14:creationId xmlns:p14="http://schemas.microsoft.com/office/powerpoint/2010/main" val="266232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7411" name="Pladsholder til noter 2"/>
          <p:cNvSpPr>
            <a:spLocks noGrp="1"/>
          </p:cNvSpPr>
          <p:nvPr>
            <p:ph type="body" idx="1"/>
          </p:nvPr>
        </p:nvSpPr>
        <p:spPr bwMode="auto">
          <a:noFill/>
        </p:spPr>
        <p:txBody>
          <a:bodyPr>
            <a:normAutofit fontScale="55000" lnSpcReduction="20000"/>
          </a:bodyPr>
          <a:lstStyle/>
          <a:p>
            <a:pPr marL="169824" indent="-169824">
              <a:lnSpc>
                <a:spcPct val="114000"/>
              </a:lnSpc>
              <a:buFont typeface="Arial" panose="020B0604020202020204" pitchFamily="34" charset="0"/>
              <a:buChar char="•"/>
            </a:pPr>
            <a:r>
              <a:rPr lang="en-US" sz="1400" dirty="0"/>
              <a:t>19</a:t>
            </a:r>
            <a:r>
              <a:rPr lang="en-US" sz="1400" dirty="0">
                <a:latin typeface="Times New Roman" panose="02020603050405020304" pitchFamily="18" charset="0"/>
                <a:cs typeface="Times New Roman" panose="02020603050405020304" pitchFamily="18" charset="0"/>
              </a:rPr>
              <a:t>76- The Metropolitan Transit Commission (MTC) began “Project Mobility”, a demonstration project which provided  several hundred rides to people who otherwise could not use regular route service in the City of Minneapolis. </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1979 – Project Mobility became “Metro Mobility” and was expanded to Minneapolis, Saint Paul and surrounding first ring suburbs.  Metro Mobility provided just under 200,000 rides.</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1990 It is important to note that all of this activity predated the adoption of the American’s with disabilities act which was signed into law in 1990.  Minnesota has a long history of not just meeting but exceeding the minimum Federal Requirements.  When the ADA was enacted in 1990 Metro Mobility was already providing service in excess of what was required by federal law.</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1993 – The RTB selected a For profit company to Manage the Metro Mobility Service.  The Service featured a centralized reservation and dispatch system with 3 separate contractors.  However problems with software, management and drivers caused the restructured service to fail and just 5 days after beginning operations Governor Carlson mobilized the Minnesota National Guard to drive Metro Mobility.  Not surprisingly a class action law suit followed in November</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1994 – The RTB created the Metro Mobility Service Center before giving way to the Metropolitan Council which was created with expanded responsibility. The service delivery model that was adopted in 1994 is the model that continues today.  Metro Mobility Service was provided by two “CORE” contractors and four “COUNTY” contractors.  Over the next decade Metro Mobility Ridership would increase over 30% and in 2005 significant changes were made to the certification process. </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Prior to 2005 Metro Mobility used a ‘self certification’ process.  In 2005 Metro Mobility began enforcing the Federal guidelines which say that in a capacity constrained environment eligibility had to be strictly limited.  In addition to requiring professional verification from a Credentialed Professional Metro Mobility implemented in persons assessments when eligibility cannot be determined from the paper application. </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2006 – Budget Deficits and discussion of fare increases and potential service reductions the legislature mandated that the Council provide service to the elderly and disabled within the transit taxing district as it existed on March 31, 2006. </a:t>
            </a:r>
          </a:p>
          <a:p>
            <a:pPr marL="169824" indent="-169824">
              <a:lnSpc>
                <a:spcPct val="114000"/>
              </a:lnSpc>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169824" indent="-169824">
              <a:lnSpc>
                <a:spcPct val="114000"/>
              </a:lnSpc>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In 2015 – The Council restructured the Metro Mobility Service eliminating transfers and moving to three core providers.  As a result of this restructuring the larger contracts led to better contract rates.</a:t>
            </a:r>
          </a:p>
          <a:p>
            <a:pPr eaLnBrk="1" hangingPunct="1">
              <a:spcBef>
                <a:spcPct val="0"/>
              </a:spcBef>
            </a:pPr>
            <a:endParaRPr lang="en-US" dirty="0">
              <a:ea typeface="ＭＳ Ｐゴシック" pitchFamily="-109" charset="-128"/>
            </a:endParaRPr>
          </a:p>
        </p:txBody>
      </p:sp>
      <p:sp>
        <p:nvSpPr>
          <p:cNvPr id="17412" name="Pladsholder til diasnummer 3"/>
          <p:cNvSpPr>
            <a:spLocks noGrp="1"/>
          </p:cNvSpPr>
          <p:nvPr>
            <p:ph type="sldNum" sz="quarter" idx="5"/>
          </p:nvPr>
        </p:nvSpPr>
        <p:spPr bwMode="auto">
          <a:noFill/>
          <a:ln>
            <a:miter lim="800000"/>
            <a:headEnd/>
            <a:tailEnd/>
          </a:ln>
        </p:spPr>
        <p:txBody>
          <a:bodyPr/>
          <a:lstStyle/>
          <a:p>
            <a:fld id="{EFFA387D-AD49-4285-A405-275C686173B3}" type="slidenum">
              <a:rPr lang="da-DK" smtClean="0"/>
              <a:pPr/>
              <a:t>2</a:t>
            </a:fld>
            <a:endParaRPr lang="da-DK"/>
          </a:p>
        </p:txBody>
      </p:sp>
    </p:spTree>
    <p:extLst>
      <p:ext uri="{BB962C8B-B14F-4D97-AF65-F5344CB8AC3E}">
        <p14:creationId xmlns:p14="http://schemas.microsoft.com/office/powerpoint/2010/main" val="145641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21</a:t>
            </a:fld>
            <a:endParaRPr lang="en-US" dirty="0"/>
          </a:p>
        </p:txBody>
      </p:sp>
    </p:spTree>
    <p:extLst>
      <p:ext uri="{BB962C8B-B14F-4D97-AF65-F5344CB8AC3E}">
        <p14:creationId xmlns:p14="http://schemas.microsoft.com/office/powerpoint/2010/main" val="3239069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picture is what the dispatchers would view when monitoring service in real time.  </a:t>
            </a:r>
          </a:p>
          <a:p>
            <a:endParaRPr lang="en-US" dirty="0"/>
          </a:p>
          <a:p>
            <a:r>
              <a:rPr lang="en-US" dirty="0"/>
              <a:t>The bottom picture is the Pass Web product that should be rolled out again in October with significant upgrades.  It allows customers to book rides online, check on the status of rides and get information in real time about where their bus is at.</a:t>
            </a:r>
          </a:p>
          <a:p>
            <a:endParaRPr lang="en-US" dirty="0"/>
          </a:p>
          <a:p>
            <a:pPr defTabSz="914400"/>
            <a:r>
              <a:rPr lang="en-US" sz="1200" kern="0" dirty="0"/>
              <a:t>PASS  (Version 15) </a:t>
            </a:r>
          </a:p>
          <a:p>
            <a:pPr defTabSz="914400"/>
            <a:r>
              <a:rPr lang="en-US" sz="1200" kern="0" dirty="0"/>
              <a:t>PASS CT </a:t>
            </a:r>
          </a:p>
          <a:p>
            <a:pPr defTabSz="914400"/>
            <a:r>
              <a:rPr lang="en-US" sz="1200" kern="0" dirty="0"/>
              <a:t>PASS Web </a:t>
            </a:r>
          </a:p>
          <a:p>
            <a:pPr defTabSz="914400"/>
            <a:r>
              <a:rPr lang="en-US" sz="1200" kern="0" dirty="0"/>
              <a:t>PASS IPA </a:t>
            </a:r>
          </a:p>
          <a:p>
            <a:pPr defTabSz="914400"/>
            <a:r>
              <a:rPr lang="en-US" sz="1200" kern="0" dirty="0"/>
              <a:t>PASS Mon </a:t>
            </a:r>
          </a:p>
          <a:p>
            <a:pPr defTabSz="914400"/>
            <a:r>
              <a:rPr lang="en-US" sz="1200" kern="0" dirty="0"/>
              <a:t>PASS IVR</a:t>
            </a:r>
          </a:p>
          <a:p>
            <a:pPr defTabSz="914400"/>
            <a:r>
              <a:rPr lang="en-US" sz="1200" kern="0" dirty="0"/>
              <a:t>Trip Broker </a:t>
            </a:r>
          </a:p>
          <a:p>
            <a:pPr defTabSz="914400"/>
            <a:r>
              <a:rPr lang="en-US" sz="1200" kern="0" dirty="0"/>
              <a:t>Mapmaker</a:t>
            </a:r>
          </a:p>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22</a:t>
            </a:fld>
            <a:endParaRPr lang="en-US" dirty="0"/>
          </a:p>
        </p:txBody>
      </p:sp>
    </p:spTree>
    <p:extLst>
      <p:ext uri="{BB962C8B-B14F-4D97-AF65-F5344CB8AC3E}">
        <p14:creationId xmlns:p14="http://schemas.microsoft.com/office/powerpoint/2010/main" val="1939418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23</a:t>
            </a:fld>
            <a:endParaRPr lang="en-US" dirty="0"/>
          </a:p>
        </p:txBody>
      </p:sp>
    </p:spTree>
    <p:extLst>
      <p:ext uri="{BB962C8B-B14F-4D97-AF65-F5344CB8AC3E}">
        <p14:creationId xmlns:p14="http://schemas.microsoft.com/office/powerpoint/2010/main" val="3592096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24</a:t>
            </a:fld>
            <a:endParaRPr lang="en-US" dirty="0"/>
          </a:p>
        </p:txBody>
      </p:sp>
    </p:spTree>
    <p:extLst>
      <p:ext uri="{BB962C8B-B14F-4D97-AF65-F5344CB8AC3E}">
        <p14:creationId xmlns:p14="http://schemas.microsoft.com/office/powerpoint/2010/main" val="1696625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r>
              <a:rPr lang="en-US" baseline="0" dirty="0"/>
              <a:t>One of our challenges is trying to project what our ridership will look like in 5-10 and 15 years.  This graph shows by age cohort the relative share of certified riders by age vs the volume of rides they take.   And what we see is that in general, the older the rider, the less frequently they travel.  </a:t>
            </a:r>
          </a:p>
        </p:txBody>
      </p:sp>
      <p:sp>
        <p:nvSpPr>
          <p:cNvPr id="4" name="Slide Number Placeholder 3"/>
          <p:cNvSpPr>
            <a:spLocks noGrp="1"/>
          </p:cNvSpPr>
          <p:nvPr>
            <p:ph type="sldNum" sz="quarter" idx="10"/>
          </p:nvPr>
        </p:nvSpPr>
        <p:spPr/>
        <p:txBody>
          <a:bodyPr/>
          <a:lstStyle/>
          <a:p>
            <a:fld id="{91B6FFEA-BAA9-49A5-B7B8-FF6E73FF9AE1}" type="slidenum">
              <a:rPr lang="en-US" smtClean="0"/>
              <a:pPr/>
              <a:t>25</a:t>
            </a:fld>
            <a:endParaRPr lang="en-US" dirty="0"/>
          </a:p>
        </p:txBody>
      </p:sp>
    </p:spTree>
    <p:extLst>
      <p:ext uri="{BB962C8B-B14F-4D97-AF65-F5344CB8AC3E}">
        <p14:creationId xmlns:p14="http://schemas.microsoft.com/office/powerpoint/2010/main" val="791080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5410">
              <a:defRPr/>
            </a:pPr>
            <a:r>
              <a:rPr lang="en-US" dirty="0"/>
              <a:t>This graph shows the trendline since 2006 of ridership vs budget.  Because there is a one for one relationship between cost and ridership, we would expect to see the gap between ridership and budget grow further and further apart because of inflation.  We have done a pretty good job of keeping those lines close together because of efficiencies we have been able to gain through enhanced technology, competitive contract rates and favorable fuel prices for the last year or so.  While we have some tweaking of technology that might make marginal improvements to efficiency, we expect that the gap between ridership and cost will become wider over the next few years.</a:t>
            </a:r>
          </a:p>
          <a:p>
            <a:endParaRPr lang="en-US" dirty="0"/>
          </a:p>
        </p:txBody>
      </p:sp>
      <p:sp>
        <p:nvSpPr>
          <p:cNvPr id="4" name="Slide Number Placeholder 3"/>
          <p:cNvSpPr>
            <a:spLocks noGrp="1"/>
          </p:cNvSpPr>
          <p:nvPr>
            <p:ph type="sldNum" sz="quarter" idx="10"/>
          </p:nvPr>
        </p:nvSpPr>
        <p:spPr/>
        <p:txBody>
          <a:bodyPr/>
          <a:lstStyle/>
          <a:p>
            <a:pPr defTabSz="452624">
              <a:defRPr/>
            </a:pPr>
            <a:fld id="{91B6FFEA-BAA9-49A5-B7B8-FF6E73FF9AE1}" type="slidenum">
              <a:rPr lang="en-US">
                <a:solidFill>
                  <a:prstClr val="black"/>
                </a:solidFill>
                <a:latin typeface="Calibri"/>
              </a:rPr>
              <a:pPr defTabSz="452624">
                <a:defRPr/>
              </a:pPr>
              <a:t>26</a:t>
            </a:fld>
            <a:endParaRPr lang="en-US" dirty="0">
              <a:solidFill>
                <a:prstClr val="black"/>
              </a:solidFill>
              <a:latin typeface="Calibri"/>
            </a:endParaRPr>
          </a:p>
        </p:txBody>
      </p:sp>
    </p:spTree>
    <p:extLst>
      <p:ext uri="{BB962C8B-B14F-4D97-AF65-F5344CB8AC3E}">
        <p14:creationId xmlns:p14="http://schemas.microsoft.com/office/powerpoint/2010/main" val="2454283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EE07E7-CBFD-4AD0-BA13-59D7E1BF0E50}"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31106" name="Rectangle 7"/>
          <p:cNvSpPr txBox="1">
            <a:spLocks noGrp="1" noChangeArrowheads="1"/>
          </p:cNvSpPr>
          <p:nvPr/>
        </p:nvSpPr>
        <p:spPr bwMode="auto">
          <a:xfrm>
            <a:off x="3970357" y="8829675"/>
            <a:ext cx="3038475" cy="465138"/>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51DE257-3CEB-4FAB-8B43-CA642F93F4C1}"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31107" name="Rectangle 2"/>
          <p:cNvSpPr>
            <a:spLocks noGrp="1" noRot="1" noChangeAspect="1" noChangeArrowheads="1" noTextEdit="1"/>
          </p:cNvSpPr>
          <p:nvPr>
            <p:ph type="sldImg"/>
          </p:nvPr>
        </p:nvSpPr>
        <p:spPr>
          <a:xfrm>
            <a:off x="1190625" y="704850"/>
            <a:ext cx="4630738" cy="3471863"/>
          </a:xfrm>
          <a:ln/>
        </p:spPr>
      </p:sp>
      <p:sp>
        <p:nvSpPr>
          <p:cNvPr id="431108" name="Rectangle 3"/>
          <p:cNvSpPr>
            <a:spLocks noGrp="1" noChangeArrowheads="1"/>
          </p:cNvSpPr>
          <p:nvPr>
            <p:ph type="body" idx="1"/>
          </p:nvPr>
        </p:nvSpPr>
        <p:spPr>
          <a:xfrm>
            <a:off x="1090613" y="4398979"/>
            <a:ext cx="4984750" cy="4181475"/>
          </a:xfrm>
        </p:spPr>
        <p:txBody>
          <a:bodyPr lIns="91221" tIns="45611" rIns="91221" bIns="45611"/>
          <a:lstStyle/>
          <a:p>
            <a:endParaRPr lang="en-US" sz="1200" kern="1200" dirty="0">
              <a:solidFill>
                <a:schemeClr val="tx1"/>
              </a:solidFill>
              <a:latin typeface="Arial" charset="0"/>
              <a:ea typeface="+mn-ea"/>
              <a:cs typeface="+mn-cs"/>
            </a:endParaRPr>
          </a:p>
          <a:p>
            <a:endParaRPr lang="en-US" sz="1400" b="1" dirty="0"/>
          </a:p>
        </p:txBody>
      </p:sp>
    </p:spTree>
    <p:extLst>
      <p:ext uri="{BB962C8B-B14F-4D97-AF65-F5344CB8AC3E}">
        <p14:creationId xmlns:p14="http://schemas.microsoft.com/office/powerpoint/2010/main" val="2877333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This chart shows our farebox recovery over the past 10 years.   We implemented the Go-To card technology on Metro Mobility in 2016 and the dip in farebox recovery is attributable to the 10% bonus that we had to implement for Go-To card users.  This bonus will be eliminated with the fare increase that starts on October 1</a:t>
            </a:r>
            <a:r>
              <a:rPr lang="en-US" baseline="30000" dirty="0"/>
              <a:t>st</a:t>
            </a:r>
            <a:r>
              <a:rPr lang="en-US" baseline="0" dirty="0"/>
              <a:t> so that, along with the $.50 increase should bring the farebox recovery back up to 13%.</a:t>
            </a:r>
          </a:p>
        </p:txBody>
      </p:sp>
      <p:sp>
        <p:nvSpPr>
          <p:cNvPr id="4" name="Slide Number Placeholder 3"/>
          <p:cNvSpPr>
            <a:spLocks noGrp="1"/>
          </p:cNvSpPr>
          <p:nvPr>
            <p:ph type="sldNum" sz="quarter" idx="10"/>
          </p:nvPr>
        </p:nvSpPr>
        <p:spPr/>
        <p:txBody>
          <a:bodyPr/>
          <a:lstStyle/>
          <a:p>
            <a:fld id="{91B6FFEA-BAA9-49A5-B7B8-FF6E73FF9AE1}" type="slidenum">
              <a:rPr lang="en-US" smtClean="0"/>
              <a:pPr/>
              <a:t>28</a:t>
            </a:fld>
            <a:endParaRPr lang="en-US" dirty="0"/>
          </a:p>
        </p:txBody>
      </p:sp>
    </p:spTree>
    <p:extLst>
      <p:ext uri="{BB962C8B-B14F-4D97-AF65-F5344CB8AC3E}">
        <p14:creationId xmlns:p14="http://schemas.microsoft.com/office/powerpoint/2010/main" val="280768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rgbClr val="0053A1"/>
                </a:solidFill>
                <a:latin typeface="+mn-lt"/>
                <a:ea typeface="+mn-ea"/>
                <a:cs typeface="+mn-cs"/>
              </a:rPr>
              <a:t>Selected by using the Florida Department of Transportation’s (FDOT) Integrated National Transit Database tool, which identifies a set of peer systems based on a “likeness” score. </a:t>
            </a:r>
            <a:br>
              <a:rPr lang="en-US" sz="1200" b="0" kern="1200" dirty="0">
                <a:solidFill>
                  <a:srgbClr val="0053A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29</a:t>
            </a:fld>
            <a:endParaRPr lang="en-US" dirty="0"/>
          </a:p>
        </p:txBody>
      </p:sp>
    </p:spTree>
    <p:extLst>
      <p:ext uri="{BB962C8B-B14F-4D97-AF65-F5344CB8AC3E}">
        <p14:creationId xmlns:p14="http://schemas.microsoft.com/office/powerpoint/2010/main" val="520510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a:t>
            </a:r>
          </a:p>
        </p:txBody>
      </p:sp>
      <p:sp>
        <p:nvSpPr>
          <p:cNvPr id="4" name="Slide Number Placeholder 3"/>
          <p:cNvSpPr>
            <a:spLocks noGrp="1"/>
          </p:cNvSpPr>
          <p:nvPr>
            <p:ph type="sldNum" sz="quarter" idx="10"/>
          </p:nvPr>
        </p:nvSpPr>
        <p:spPr/>
        <p:txBody>
          <a:bodyPr/>
          <a:lstStyle/>
          <a:p>
            <a:fld id="{C1527E6F-8D61-40BE-9E47-A547B7163228}" type="slidenum">
              <a:rPr lang="en-US" smtClean="0"/>
              <a:pPr/>
              <a:t>30</a:t>
            </a:fld>
            <a:endParaRPr lang="en-US" dirty="0"/>
          </a:p>
        </p:txBody>
      </p:sp>
    </p:spTree>
    <p:extLst>
      <p:ext uri="{BB962C8B-B14F-4D97-AF65-F5344CB8AC3E}">
        <p14:creationId xmlns:p14="http://schemas.microsoft.com/office/powerpoint/2010/main" val="337477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410">
              <a:defRPr/>
            </a:pPr>
            <a:r>
              <a:rPr lang="en-US" dirty="0"/>
              <a:t>Shared ride, door-through-door, public transportation for people with a disability who are unable to use regular route transit service at least sometimes because of the symptom of their disability. </a:t>
            </a:r>
          </a:p>
          <a:p>
            <a:pPr defTabSz="905410">
              <a:defRPr/>
            </a:pPr>
            <a:endParaRPr lang="en-US" dirty="0"/>
          </a:p>
          <a:p>
            <a:pPr defTabSz="905410">
              <a:defRPr/>
            </a:pPr>
            <a:r>
              <a:rPr lang="en-US" dirty="0"/>
              <a:t>Eligibility is determined</a:t>
            </a:r>
            <a:r>
              <a:rPr lang="en-US" baseline="0" dirty="0"/>
              <a:t> by a persons ability use regular route transit service, not on their ability or inability to drive a car. </a:t>
            </a:r>
          </a:p>
          <a:p>
            <a:pPr defTabSz="905410">
              <a:defRPr/>
            </a:pPr>
            <a:endParaRPr lang="en-US" baseline="0" dirty="0"/>
          </a:p>
          <a:p>
            <a:pPr defTabSz="905410">
              <a:defRPr/>
            </a:pPr>
            <a:r>
              <a:rPr lang="en-US" dirty="0"/>
              <a:t>Passengers</a:t>
            </a:r>
            <a:r>
              <a:rPr lang="en-US" baseline="0" dirty="0"/>
              <a:t> can expect to share the ride with others going in the same general direction at the same time. </a:t>
            </a:r>
          </a:p>
          <a:p>
            <a:pPr defTabSz="905410">
              <a:defRPr/>
            </a:pPr>
            <a:endParaRPr lang="en-US" baseline="0" dirty="0"/>
          </a:p>
          <a:p>
            <a:pPr defTabSz="905410">
              <a:defRPr/>
            </a:pPr>
            <a:r>
              <a:rPr lang="en-US" baseline="0" dirty="0"/>
              <a:t>The ride time on Metro Mobility is designed to be comparable to what a trip would take on regular route, not in a personal automobile. </a:t>
            </a:r>
            <a:endParaRPr lang="en-US" dirty="0"/>
          </a:p>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3</a:t>
            </a:fld>
            <a:endParaRPr lang="en-US" dirty="0"/>
          </a:p>
        </p:txBody>
      </p:sp>
    </p:spTree>
    <p:extLst>
      <p:ext uri="{BB962C8B-B14F-4D97-AF65-F5344CB8AC3E}">
        <p14:creationId xmlns:p14="http://schemas.microsoft.com/office/powerpoint/2010/main" val="324229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32</a:t>
            </a:fld>
            <a:endParaRPr lang="en-US" dirty="0"/>
          </a:p>
        </p:txBody>
      </p:sp>
    </p:spTree>
    <p:extLst>
      <p:ext uri="{BB962C8B-B14F-4D97-AF65-F5344CB8AC3E}">
        <p14:creationId xmlns:p14="http://schemas.microsoft.com/office/powerpoint/2010/main" val="3123540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33</a:t>
            </a:fld>
            <a:endParaRPr lang="en-US" dirty="0"/>
          </a:p>
        </p:txBody>
      </p:sp>
    </p:spTree>
    <p:extLst>
      <p:ext uri="{BB962C8B-B14F-4D97-AF65-F5344CB8AC3E}">
        <p14:creationId xmlns:p14="http://schemas.microsoft.com/office/powerpoint/2010/main" val="3372608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average is 81%</a:t>
            </a:r>
          </a:p>
        </p:txBody>
      </p:sp>
      <p:sp>
        <p:nvSpPr>
          <p:cNvPr id="4" name="Slide Number Placeholder 3"/>
          <p:cNvSpPr>
            <a:spLocks noGrp="1"/>
          </p:cNvSpPr>
          <p:nvPr>
            <p:ph type="sldNum" sz="quarter" idx="10"/>
          </p:nvPr>
        </p:nvSpPr>
        <p:spPr/>
        <p:txBody>
          <a:bodyPr/>
          <a:lstStyle/>
          <a:p>
            <a:fld id="{C1527E6F-8D61-40BE-9E47-A547B7163228}" type="slidenum">
              <a:rPr lang="en-US" smtClean="0"/>
              <a:pPr/>
              <a:t>34</a:t>
            </a:fld>
            <a:endParaRPr lang="en-US" dirty="0"/>
          </a:p>
        </p:txBody>
      </p:sp>
    </p:spTree>
    <p:extLst>
      <p:ext uri="{BB962C8B-B14F-4D97-AF65-F5344CB8AC3E}">
        <p14:creationId xmlns:p14="http://schemas.microsoft.com/office/powerpoint/2010/main" val="327999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226433" indent="-226433">
              <a:buFont typeface="+mj-lt"/>
              <a:buAutoNum type="arabicPeriod"/>
            </a:pPr>
            <a:r>
              <a:rPr lang="en-US" b="1" baseline="0" dirty="0"/>
              <a:t>RISING DEMAND </a:t>
            </a:r>
            <a:r>
              <a:rPr lang="en-US" baseline="0" dirty="0"/>
              <a:t>The cost is driven by inflation and demand.  Over the past decade we have seen a 67% increase in ridership. Ridership for 2017 is flat so far. </a:t>
            </a:r>
          </a:p>
          <a:p>
            <a:pPr marL="226433" indent="-226433">
              <a:buFont typeface="+mj-lt"/>
              <a:buAutoNum type="arabicPeriod"/>
            </a:pPr>
            <a:r>
              <a:rPr lang="en-US" b="1" baseline="0" dirty="0"/>
              <a:t>LABOR SHORTAGE:  </a:t>
            </a:r>
            <a:r>
              <a:rPr lang="en-US" b="0" baseline="0" dirty="0"/>
              <a:t>This is a big challenge right now. Current contracts require a starting wage of $14</a:t>
            </a:r>
            <a:r>
              <a:rPr lang="en-US" baseline="0" dirty="0"/>
              <a:t>. </a:t>
            </a:r>
            <a:r>
              <a:rPr lang="en-US" b="0" baseline="0" dirty="0"/>
              <a:t>In 2016 we started denying non-ADA rides because we didn’t have enough drivers to meet all of the requests. Prior to 2016 we provided every ride requested as long as it was eligible per policy.   </a:t>
            </a:r>
          </a:p>
          <a:p>
            <a:pPr marL="226433" indent="-226433">
              <a:buFont typeface="+mj-lt"/>
              <a:buAutoNum type="arabicPeriod"/>
            </a:pPr>
            <a:endParaRPr lang="en-US" b="0" baseline="0" dirty="0"/>
          </a:p>
          <a:p>
            <a:pPr marL="0" lvl="0" indent="0">
              <a:buFont typeface="+mj-lt"/>
              <a:buNone/>
            </a:pPr>
            <a:r>
              <a:rPr lang="en-US" baseline="0" dirty="0"/>
              <a:t>Planning to bring driver wages up to a minimum of $16 per hour.  We believe this will help attract and retain more drivers.  The struggle is the pressure from one side to bring down costs vs the pressure from the other side to get service quality up.  </a:t>
            </a:r>
          </a:p>
          <a:p>
            <a:pPr marL="0" indent="0">
              <a:buFont typeface="+mj-lt"/>
              <a:buNone/>
            </a:pPr>
            <a:r>
              <a:rPr lang="en-US" b="1" baseline="0" dirty="0"/>
              <a:t>3.  Federal Requirements:  </a:t>
            </a:r>
            <a:r>
              <a:rPr lang="en-US" baseline="0" dirty="0"/>
              <a:t>The Federal Government has clarified the requirements for ADA paratransit over the past 10 years as issues were challenged through the courts.  Currently about 70% of our trips begin and end in the ADA service area. Not only has the FTA mandated zero Capacity Denials, but they use other service quality indicators to determine whether it is limiting service to customers and essentially constitutes a capacity constraint or denial.  For example, in 2015/2016 we had to modify policies regarding</a:t>
            </a:r>
          </a:p>
          <a:p>
            <a:pPr marL="683471" lvl="1" indent="-226433">
              <a:buFont typeface="Arial" panose="020B0604020202020204" pitchFamily="34" charset="0"/>
              <a:buChar char="•"/>
            </a:pPr>
            <a:r>
              <a:rPr lang="en-US" baseline="0" dirty="0"/>
              <a:t>Unattended transfers</a:t>
            </a:r>
          </a:p>
          <a:p>
            <a:pPr marL="679136" lvl="1" indent="-226433">
              <a:buFont typeface="Arial" panose="020B0604020202020204" pitchFamily="34" charset="0"/>
              <a:buChar char="•"/>
            </a:pPr>
            <a:r>
              <a:rPr lang="en-US" baseline="0" dirty="0"/>
              <a:t>Maximum on board time</a:t>
            </a:r>
          </a:p>
          <a:p>
            <a:pPr marL="679136" lvl="1" indent="-226433">
              <a:buFont typeface="Arial" panose="020B0604020202020204" pitchFamily="34" charset="0"/>
              <a:buChar char="•"/>
            </a:pPr>
            <a:r>
              <a:rPr lang="en-US" baseline="0" dirty="0"/>
              <a:t>Prioritizing placement of ADA rides</a:t>
            </a:r>
          </a:p>
          <a:p>
            <a:pPr marL="679136" lvl="1" indent="-226433">
              <a:buFont typeface="Arial" panose="020B0604020202020204" pitchFamily="34" charset="0"/>
              <a:buChar char="•"/>
            </a:pPr>
            <a:r>
              <a:rPr lang="en-US" baseline="0" dirty="0"/>
              <a:t>Hold times by hour on the phone system </a:t>
            </a:r>
          </a:p>
          <a:p>
            <a:pPr marL="679136" lvl="1" indent="-226433">
              <a:buFont typeface="Arial" panose="020B0604020202020204" pitchFamily="34" charset="0"/>
              <a:buChar char="•"/>
            </a:pPr>
            <a:r>
              <a:rPr lang="en-US" baseline="0" dirty="0"/>
              <a:t>On-time performance by time of day</a:t>
            </a:r>
          </a:p>
          <a:p>
            <a:pPr marL="679136" lvl="1" indent="-226433">
              <a:buFont typeface="Arial" panose="020B0604020202020204" pitchFamily="34" charset="0"/>
              <a:buChar char="•"/>
            </a:pPr>
            <a:r>
              <a:rPr lang="en-US" baseline="0" dirty="0"/>
              <a:t>No-show suspension policy</a:t>
            </a:r>
          </a:p>
          <a:p>
            <a:pPr marL="0" lvl="0" indent="0">
              <a:buFont typeface="+mj-lt"/>
              <a:buNone/>
            </a:pPr>
            <a:endParaRPr lang="en-US" baseline="0" dirty="0"/>
          </a:p>
          <a:p>
            <a:pPr marL="226433" indent="-226433">
              <a:buFont typeface="+mj-lt"/>
              <a:buAutoNum type="arabicPeriod"/>
            </a:pPr>
            <a:r>
              <a:rPr lang="en-US" b="1" baseline="0" dirty="0"/>
              <a:t>Increasing Trip Length:  </a:t>
            </a:r>
            <a:r>
              <a:rPr lang="en-US" baseline="0" dirty="0"/>
              <a:t>In 2015, the Council eliminated transfers. We have seen an increase in the average length per trip.  Longer trips are more expensive to provide and have a disproportionate impact on operations.   The new fare policy includes a $.75 surcharge on Non-ADA rides of 15 miles or more.</a:t>
            </a:r>
          </a:p>
          <a:p>
            <a:pPr marL="679136" lvl="1" indent="-226433">
              <a:buFont typeface="Arial" panose="020B0604020202020204" pitchFamily="34" charset="0"/>
              <a:buChar char="•"/>
            </a:pPr>
            <a:endParaRPr lang="en-US" baseline="0" dirty="0"/>
          </a:p>
          <a:p>
            <a:pPr marL="226433" marR="0" lvl="0" indent="-226433" algn="l" defTabSz="914078" rtl="0" eaLnBrk="1" fontAlgn="auto" latinLnBrk="0" hangingPunct="1">
              <a:lnSpc>
                <a:spcPct val="100000"/>
              </a:lnSpc>
              <a:spcBef>
                <a:spcPts val="0"/>
              </a:spcBef>
              <a:spcAft>
                <a:spcPts val="0"/>
              </a:spcAft>
              <a:buClrTx/>
              <a:buSzTx/>
              <a:buFont typeface="+mj-lt"/>
              <a:buAutoNum type="arabicPeriod"/>
              <a:tabLst/>
              <a:defRPr/>
            </a:pPr>
            <a:r>
              <a:rPr lang="en-US" b="1" baseline="0" dirty="0"/>
              <a:t>RISING COST:  </a:t>
            </a:r>
            <a:r>
              <a:rPr lang="en-US" b="0" baseline="0" dirty="0"/>
              <a:t>As I stated earlier, we have worked hard to keep costs down.   </a:t>
            </a:r>
            <a:r>
              <a:rPr lang="en-US" baseline="0" dirty="0"/>
              <a:t>We contract out to private providers through a competitive process; we purchase the vehicles and fuel to remove risk from the contractor and therefore keep rates down; we have implemented technology to maximize efficiency.   </a:t>
            </a:r>
          </a:p>
          <a:p>
            <a:pPr marL="0" indent="0">
              <a:buFont typeface="+mj-lt"/>
              <a:buNone/>
            </a:pPr>
            <a:r>
              <a:rPr lang="en-US" b="1" baseline="0" dirty="0"/>
              <a:t>Olmstead Plan </a:t>
            </a:r>
            <a:r>
              <a:rPr lang="en-US" b="0" baseline="0" dirty="0"/>
              <a:t>will have a significant impact on Metro Mobility.  WE are not sure how it will all play out but consumer choice and migration away from centralized work-force centers will likely lead to more individualized transportation needs.</a:t>
            </a:r>
            <a:endParaRPr lang="en-US" b="1" baseline="0" dirty="0"/>
          </a:p>
          <a:p>
            <a:pPr marL="226433" indent="-226433">
              <a:buFont typeface="+mj-lt"/>
              <a:buAutoNum type="arabicPeriod"/>
            </a:pPr>
            <a:endParaRPr lang="en-US" baseline="0" dirty="0"/>
          </a:p>
          <a:p>
            <a:pPr marL="226433" indent="-226433">
              <a:buFont typeface="+mj-lt"/>
              <a:buAutoNum type="arabi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1B6FFEA-BAA9-49A5-B7B8-FF6E73FF9AE1}" type="slidenum">
              <a:rPr lang="en-US" smtClean="0"/>
              <a:pPr/>
              <a:t>35</a:t>
            </a:fld>
            <a:endParaRPr lang="en-US" dirty="0"/>
          </a:p>
        </p:txBody>
      </p:sp>
    </p:spTree>
    <p:extLst>
      <p:ext uri="{BB962C8B-B14F-4D97-AF65-F5344CB8AC3E}">
        <p14:creationId xmlns:p14="http://schemas.microsoft.com/office/powerpoint/2010/main" val="314556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about the Metro Mobility service center duties are on an upcoming slide</a:t>
            </a:r>
          </a:p>
          <a:p>
            <a:endParaRPr lang="en-US" dirty="0"/>
          </a:p>
          <a:p>
            <a:r>
              <a:rPr lang="en-US" dirty="0"/>
              <a:t>We utilize a competitive process for our contract awards.  They are 5-year turn-key contracts </a:t>
            </a:r>
          </a:p>
        </p:txBody>
      </p:sp>
      <p:sp>
        <p:nvSpPr>
          <p:cNvPr id="4" name="Slide Number Placeholder 3"/>
          <p:cNvSpPr>
            <a:spLocks noGrp="1"/>
          </p:cNvSpPr>
          <p:nvPr>
            <p:ph type="sldNum" sz="quarter" idx="10"/>
          </p:nvPr>
        </p:nvSpPr>
        <p:spPr/>
        <p:txBody>
          <a:bodyPr/>
          <a:lstStyle/>
          <a:p>
            <a:fld id="{C1527E6F-8D61-40BE-9E47-A547B7163228}" type="slidenum">
              <a:rPr lang="en-US" smtClean="0"/>
              <a:pPr/>
              <a:t>4</a:t>
            </a:fld>
            <a:endParaRPr lang="en-US" dirty="0"/>
          </a:p>
        </p:txBody>
      </p:sp>
    </p:spTree>
    <p:extLst>
      <p:ext uri="{BB962C8B-B14F-4D97-AF65-F5344CB8AC3E}">
        <p14:creationId xmlns:p14="http://schemas.microsoft.com/office/powerpoint/2010/main" val="45802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55650" indent="-290513">
              <a:defRPr sz="2400">
                <a:solidFill>
                  <a:schemeClr val="tx1"/>
                </a:solidFill>
                <a:latin typeface="Times" panose="02020603050405020304" pitchFamily="18" charset="0"/>
                <a:ea typeface="MS PGothic" panose="020B0600070205080204" pitchFamily="34" charset="-128"/>
              </a:defRPr>
            </a:lvl2pPr>
            <a:lvl3pPr marL="1163638" indent="-231775">
              <a:defRPr sz="2400">
                <a:solidFill>
                  <a:schemeClr val="tx1"/>
                </a:solidFill>
                <a:latin typeface="Times" panose="02020603050405020304" pitchFamily="18" charset="0"/>
                <a:ea typeface="MS PGothic" panose="020B0600070205080204" pitchFamily="34" charset="-128"/>
              </a:defRPr>
            </a:lvl3pPr>
            <a:lvl4pPr marL="1630363" indent="-231775">
              <a:defRPr sz="2400">
                <a:solidFill>
                  <a:schemeClr val="tx1"/>
                </a:solidFill>
                <a:latin typeface="Times" panose="02020603050405020304" pitchFamily="18" charset="0"/>
                <a:ea typeface="MS PGothic" panose="020B0600070205080204" pitchFamily="34" charset="-128"/>
              </a:defRPr>
            </a:lvl4pPr>
            <a:lvl5pPr marL="2095500" indent="-231775">
              <a:defRPr sz="2400">
                <a:solidFill>
                  <a:schemeClr val="tx1"/>
                </a:solidFill>
                <a:latin typeface="Times" panose="02020603050405020304" pitchFamily="18" charset="0"/>
                <a:ea typeface="MS PGothic" panose="020B0600070205080204" pitchFamily="34" charset="-128"/>
              </a:defRPr>
            </a:lvl5pPr>
            <a:lvl6pPr marL="25527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099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671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24300" indent="-23177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2AC32115-20C6-45DF-865E-4C48D3A945D2}" type="slidenum">
              <a:rPr lang="en-US" altLang="en-US" sz="1200" smtClean="0"/>
              <a:pPr/>
              <a:t>5</a:t>
            </a:fld>
            <a:endParaRPr lang="en-US" altLang="en-US" sz="1200" dirty="0"/>
          </a:p>
        </p:txBody>
      </p:sp>
    </p:spTree>
    <p:extLst>
      <p:ext uri="{BB962C8B-B14F-4D97-AF65-F5344CB8AC3E}">
        <p14:creationId xmlns:p14="http://schemas.microsoft.com/office/powerpoint/2010/main" val="2123580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xfrm>
            <a:off x="1" y="4183065"/>
            <a:ext cx="7010400" cy="5113337"/>
          </a:xfrm>
          <a:noFill/>
        </p:spPr>
        <p:txBody>
          <a:bodyPr wrap="square" numCol="1" anchor="t" anchorCtr="0" compatLnSpc="1">
            <a:prstTxWarp prst="textNoShape">
              <a:avLst/>
            </a:prstTxWarp>
            <a:noAutofit/>
          </a:bodyPr>
          <a:lstStyle/>
          <a:p>
            <a:pPr defTabSz="905410">
              <a:defRPr/>
            </a:pPr>
            <a:r>
              <a:rPr lang="en-US" sz="1200" dirty="0"/>
              <a:t>There are two primary laws which govern how the Council delivers Metro Mobility Service. </a:t>
            </a:r>
          </a:p>
          <a:p>
            <a:pPr defTabSz="905410">
              <a:defRPr/>
            </a:pPr>
            <a:r>
              <a:rPr lang="en-US" sz="1200" dirty="0"/>
              <a:t>The first is the American’s with Disabilities Act (or ADA).  Passed in 1990 the ADA is civil rights legislation which mandates complimentary paratransit service in areas where there is local all day regular route service. </a:t>
            </a:r>
          </a:p>
          <a:p>
            <a:pPr defTabSz="905410">
              <a:defRPr/>
            </a:pPr>
            <a:endParaRPr lang="en-US" sz="1200" dirty="0"/>
          </a:p>
          <a:p>
            <a:pPr defTabSz="905410">
              <a:defRPr/>
            </a:pPr>
            <a:r>
              <a:rPr lang="en-US" sz="1200" dirty="0"/>
              <a:t>The second is 473.386 which states that “The Council shall implement a special transportation service… to provide </a:t>
            </a:r>
            <a:r>
              <a:rPr lang="en-US" sz="1200" u="sng" dirty="0"/>
              <a:t>greater access to transportation for the elderly, people with disabilities, and others with special transportation needs.”</a:t>
            </a:r>
          </a:p>
          <a:p>
            <a:pPr defTabSz="905410">
              <a:defRPr/>
            </a:pPr>
            <a:endParaRPr lang="en-US" sz="1200" u="sng" dirty="0"/>
          </a:p>
          <a:p>
            <a:pPr defTabSz="905410">
              <a:defRPr/>
            </a:pPr>
            <a:r>
              <a:rPr lang="en-US" sz="1200" u="sng" dirty="0"/>
              <a:t>There are 10 broad categories of service covered by these laws.  </a:t>
            </a:r>
          </a:p>
          <a:p>
            <a:pPr defTabSz="905410">
              <a:defRPr/>
            </a:pPr>
            <a:endParaRPr lang="en-US" sz="1200" u="sng" dirty="0"/>
          </a:p>
          <a:p>
            <a:pPr marL="226433" indent="-226433" defTabSz="905410">
              <a:buFontTx/>
              <a:buAutoNum type="arabicPeriod"/>
              <a:defRPr/>
            </a:pPr>
            <a:r>
              <a:rPr lang="en-US" sz="1200" b="1" u="sng" dirty="0"/>
              <a:t>Goal of Program:  </a:t>
            </a:r>
          </a:p>
          <a:p>
            <a:pPr marL="679136" lvl="1" indent="-226433" defTabSz="905410">
              <a:buFont typeface="+mj-lt"/>
              <a:buAutoNum type="alphaLcParenR"/>
              <a:defRPr/>
            </a:pPr>
            <a:r>
              <a:rPr lang="en-US" sz="1200" dirty="0"/>
              <a:t>ADA - Provide complimentary service for people who are unable to use regular route transit because of their disability. </a:t>
            </a:r>
          </a:p>
          <a:p>
            <a:pPr marL="679136" lvl="1" indent="-226433" defTabSz="905410">
              <a:buFont typeface="+mj-lt"/>
              <a:buAutoNum type="alphaLcParenR"/>
              <a:defRPr/>
            </a:pPr>
            <a:r>
              <a:rPr lang="en-US" sz="1200" dirty="0"/>
              <a:t>State law:  Provide greater access for the elderly people with disabilities and others with special transportation needs in the “most cost-efficient manner”</a:t>
            </a:r>
          </a:p>
          <a:p>
            <a:pPr defTabSz="905410">
              <a:defRPr/>
            </a:pPr>
            <a:r>
              <a:rPr lang="en-US" sz="1200" b="1" u="sng" dirty="0"/>
              <a:t>2. Certification </a:t>
            </a:r>
          </a:p>
          <a:p>
            <a:pPr marL="679136" lvl="1" indent="-226433" defTabSz="905410">
              <a:buFont typeface="+mj-lt"/>
              <a:buAutoNum type="alphaLcParenR"/>
              <a:defRPr/>
            </a:pPr>
            <a:r>
              <a:rPr lang="en-US" sz="1200" b="1" dirty="0"/>
              <a:t>ADA </a:t>
            </a:r>
            <a:r>
              <a:rPr lang="en-US" sz="1200" dirty="0"/>
              <a:t>The criteria for certification under the ADA is a person is “UNABLE” to use regular route service because of their disability. Ability to drive, age, proximity to fixed route, fear of using the system are not qualifying factors. </a:t>
            </a:r>
          </a:p>
          <a:p>
            <a:pPr defTabSz="905410">
              <a:defRPr/>
            </a:pPr>
            <a:r>
              <a:rPr lang="en-US" sz="1200" b="1" u="sng" dirty="0"/>
              <a:t>3.  Service Area</a:t>
            </a:r>
          </a:p>
          <a:p>
            <a:pPr marL="679136" lvl="1" indent="-226433" defTabSz="905410">
              <a:buFont typeface="+mj-lt"/>
              <a:buAutoNum type="alphaLcParenR"/>
              <a:defRPr/>
            </a:pPr>
            <a:r>
              <a:rPr lang="en-US" sz="1200" b="1" dirty="0"/>
              <a:t>ADA:</a:t>
            </a:r>
            <a:r>
              <a:rPr lang="en-US" sz="1200" b="1" baseline="0" dirty="0"/>
              <a:t>  </a:t>
            </a:r>
            <a:r>
              <a:rPr lang="en-US" sz="1200" b="0" baseline="0" dirty="0"/>
              <a:t>¾ mile of any local all day regular route </a:t>
            </a:r>
          </a:p>
          <a:p>
            <a:pPr marL="679136" lvl="1" indent="-226433" defTabSz="905410">
              <a:buFont typeface="+mj-lt"/>
              <a:buAutoNum type="alphaLcParenR"/>
              <a:defRPr/>
            </a:pPr>
            <a:r>
              <a:rPr lang="en-US" sz="1200" b="1" dirty="0"/>
              <a:t>State:  </a:t>
            </a:r>
            <a:r>
              <a:rPr lang="en-US" sz="1200" dirty="0"/>
              <a:t>The entire Transit Taxing district as it was defined on March 1</a:t>
            </a:r>
            <a:r>
              <a:rPr lang="en-US" sz="1200" baseline="30000" dirty="0"/>
              <a:t>st</a:t>
            </a:r>
            <a:r>
              <a:rPr lang="en-US" sz="1200" dirty="0"/>
              <a:t> of 2006.  </a:t>
            </a:r>
            <a:r>
              <a:rPr lang="en-US" sz="1200" b="1" dirty="0"/>
              <a:t>NOTE:</a:t>
            </a:r>
            <a:r>
              <a:rPr lang="en-US" sz="1200" dirty="0"/>
              <a:t>  The TTD has expanded since 2006 to include Forest Lake,  Lakeville, and Columbus.  There is no state requirement to serve these areas yet but there was a bill introduced last session to add Lakeville that did not pass.</a:t>
            </a:r>
          </a:p>
          <a:p>
            <a:pPr defTabSz="905410">
              <a:defRPr/>
            </a:pPr>
            <a:r>
              <a:rPr lang="en-US" sz="1200" b="1" u="sng" dirty="0"/>
              <a:t>4. Service Level </a:t>
            </a:r>
          </a:p>
          <a:p>
            <a:pPr marL="452705" lvl="1" defTabSz="905410">
              <a:defRPr/>
            </a:pPr>
            <a:r>
              <a:rPr lang="en-US" sz="1200" b="1" dirty="0"/>
              <a:t>a)ADA: </a:t>
            </a:r>
            <a:r>
              <a:rPr lang="en-US" sz="1200" dirty="0"/>
              <a:t>Curb to Curb service with Door to Door on request. </a:t>
            </a:r>
            <a:endParaRPr lang="en-US" sz="1200" b="1" dirty="0"/>
          </a:p>
          <a:p>
            <a:pPr marL="452705" lvl="1" defTabSz="905410">
              <a:defRPr/>
            </a:pPr>
            <a:r>
              <a:rPr lang="en-US" sz="1200" b="1" dirty="0"/>
              <a:t>b) State: </a:t>
            </a:r>
            <a:r>
              <a:rPr lang="en-US" sz="1200" i="1" dirty="0"/>
              <a:t>“Provide the help necessary for door-through-door service including…over any exterior steps at either departure or destination… provided the steps and the wheelchair are in good repair.” </a:t>
            </a:r>
            <a:endParaRPr lang="en-US" sz="1200" b="1" i="1" dirty="0"/>
          </a:p>
          <a:p>
            <a:pPr defTabSz="905410">
              <a:defRPr/>
            </a:pPr>
            <a:r>
              <a:rPr lang="en-US" sz="1200" b="1" u="sng" dirty="0"/>
              <a:t>5. Hours of Service</a:t>
            </a:r>
          </a:p>
          <a:p>
            <a:pPr marL="452705" lvl="1" defTabSz="905410">
              <a:defRPr/>
            </a:pPr>
            <a:r>
              <a:rPr lang="en-US" sz="1200" b="1" dirty="0"/>
              <a:t>a)ADA: </a:t>
            </a:r>
            <a:r>
              <a:rPr lang="en-US" sz="1200" dirty="0"/>
              <a:t>Comparable to regular route except that we extend the hours to the entire community rather than just the ¾ mile buffer.  So example is Woodbury.  Fixed route on the north side of 94 in Landfall, because ¾ mile bleeds into  Woodbury to the South, the whole city of Woodbury has service hours that match that fixed route on the other side of 94.  But to further complicate the issue, only the rides within the ¾ mile would be considered ADA rides – the rest are non-ADA and have a lower priority.</a:t>
            </a:r>
            <a:endParaRPr lang="en-US" sz="1200" b="1" dirty="0"/>
          </a:p>
          <a:p>
            <a:pPr marL="452705" lvl="1" defTabSz="905410">
              <a:defRPr/>
            </a:pPr>
            <a:r>
              <a:rPr lang="en-US" sz="1200" b="1" dirty="0"/>
              <a:t>b) State: </a:t>
            </a:r>
            <a:r>
              <a:rPr lang="en-US" sz="1200" dirty="0"/>
              <a:t>No stated requirements.</a:t>
            </a:r>
          </a:p>
          <a:p>
            <a:pPr marL="452705" lvl="1" defTabSz="905410">
              <a:defRPr/>
            </a:pPr>
            <a:r>
              <a:rPr lang="en-US" sz="1200" dirty="0"/>
              <a:t>The Council provides service when regular route is available.  For communities with no service the Council provides service from 6:00am to 6:00pm weekdays and 8:00am to 4:00pm on weekends.</a:t>
            </a:r>
            <a:endParaRPr lang="en-US" sz="1200" b="1" dirty="0"/>
          </a:p>
          <a:p>
            <a:pPr defTabSz="905410">
              <a:defRPr/>
            </a:pPr>
            <a:r>
              <a:rPr lang="en-US" sz="1200" b="1" u="sng" dirty="0"/>
              <a:t>6. Capacity Restrictions </a:t>
            </a:r>
          </a:p>
          <a:p>
            <a:pPr marL="452705" lvl="1" defTabSz="905410">
              <a:defRPr/>
            </a:pPr>
            <a:r>
              <a:rPr lang="en-US" sz="1200" b="1" dirty="0"/>
              <a:t>6. a)ADA: </a:t>
            </a:r>
            <a:r>
              <a:rPr lang="en-US" sz="1200" dirty="0"/>
              <a:t> No capacity restrictions.  Zero denied trips.  No limit to the number of trips; no pattern of untimely pickups or drop offs, no excessive wait times on the telephone. </a:t>
            </a:r>
            <a:endParaRPr lang="en-US" sz="1200" b="1" dirty="0"/>
          </a:p>
          <a:p>
            <a:pPr marL="452705" lvl="1" defTabSz="905410">
              <a:defRPr/>
            </a:pPr>
            <a:r>
              <a:rPr lang="en-US" sz="1200" b="1" dirty="0"/>
              <a:t>b) State:  </a:t>
            </a:r>
            <a:r>
              <a:rPr lang="en-US" sz="1200" dirty="0"/>
              <a:t>None </a:t>
            </a:r>
            <a:endParaRPr lang="en-US" sz="1200" b="1" dirty="0"/>
          </a:p>
          <a:p>
            <a:pPr defTabSz="905410">
              <a:defRPr/>
            </a:pPr>
            <a:r>
              <a:rPr lang="en-US" sz="1200" b="1" u="sng" dirty="0"/>
              <a:t>7. Trip Requests </a:t>
            </a:r>
          </a:p>
          <a:p>
            <a:pPr marL="452705" lvl="1" defTabSz="905410">
              <a:defRPr/>
            </a:pPr>
            <a:r>
              <a:rPr lang="en-US" sz="1200" b="1" dirty="0"/>
              <a:t>a)ADA: </a:t>
            </a:r>
            <a:r>
              <a:rPr lang="en-US" sz="1200" dirty="0"/>
              <a:t>Up to 14 days in advance – The Council currently does 4 days in advance. </a:t>
            </a:r>
            <a:endParaRPr lang="en-US" sz="1200" b="1" dirty="0"/>
          </a:p>
          <a:p>
            <a:pPr marL="452705" lvl="1" defTabSz="905410">
              <a:defRPr/>
            </a:pPr>
            <a:r>
              <a:rPr lang="en-US" sz="1200" b="1" dirty="0"/>
              <a:t>b) State: </a:t>
            </a:r>
            <a:r>
              <a:rPr lang="en-US" sz="1200" dirty="0"/>
              <a:t>None </a:t>
            </a:r>
            <a:endParaRPr lang="en-US" sz="1200" b="1" dirty="0"/>
          </a:p>
          <a:p>
            <a:pPr defTabSz="905410">
              <a:defRPr/>
            </a:pPr>
            <a:r>
              <a:rPr lang="en-US" sz="1200" b="1" u="sng" dirty="0"/>
              <a:t>8. Scheduling </a:t>
            </a:r>
          </a:p>
          <a:p>
            <a:pPr marL="452705" lvl="1" defTabSz="905410">
              <a:defRPr/>
            </a:pPr>
            <a:r>
              <a:rPr lang="en-US" sz="1200" b="1" dirty="0"/>
              <a:t>a)ADA: </a:t>
            </a:r>
            <a:r>
              <a:rPr lang="en-US" sz="1200" dirty="0"/>
              <a:t>Must be done within one hour of the requested time.  If someone asks for a 10:00am pickup, we must accommodate that pickup between 9:00am and 11:00am.  If they have an appointment we must “guarantee” the appointment.  Additionally we must have capacity at the time of the call. </a:t>
            </a:r>
            <a:endParaRPr lang="en-US" sz="1200" b="1" dirty="0"/>
          </a:p>
          <a:p>
            <a:pPr marL="452705" lvl="1" defTabSz="905410">
              <a:defRPr/>
            </a:pPr>
            <a:r>
              <a:rPr lang="en-US" sz="1200" b="1" dirty="0"/>
              <a:t>b) State: </a:t>
            </a:r>
            <a:r>
              <a:rPr lang="en-US" sz="1200" dirty="0"/>
              <a:t>None </a:t>
            </a:r>
            <a:endParaRPr lang="en-US" sz="1200" b="1" dirty="0"/>
          </a:p>
          <a:p>
            <a:pPr defTabSz="905410">
              <a:defRPr/>
            </a:pPr>
            <a:r>
              <a:rPr lang="en-US" sz="1200" b="1" u="sng" dirty="0"/>
              <a:t>9. Fares</a:t>
            </a:r>
          </a:p>
          <a:p>
            <a:pPr marL="452705" lvl="1" defTabSz="905410">
              <a:defRPr/>
            </a:pPr>
            <a:r>
              <a:rPr lang="en-US" sz="1200" b="1" dirty="0"/>
              <a:t>a)ADA: </a:t>
            </a:r>
            <a:r>
              <a:rPr lang="en-US" sz="1200" dirty="0"/>
              <a:t> Cannot exceed 2x’s the regular route fare.  This is the local cash fare, not counting any discounts or special incentives.  </a:t>
            </a:r>
            <a:endParaRPr lang="en-US" sz="1200" b="1" dirty="0"/>
          </a:p>
          <a:p>
            <a:pPr marL="452705" lvl="1" defTabSz="905410">
              <a:defRPr/>
            </a:pPr>
            <a:r>
              <a:rPr lang="en-US" sz="1200" b="1" dirty="0"/>
              <a:t>b) State: </a:t>
            </a:r>
            <a:r>
              <a:rPr lang="en-US" sz="1200" dirty="0"/>
              <a:t>None </a:t>
            </a:r>
          </a:p>
          <a:p>
            <a:pPr marL="452705" lvl="1" defTabSz="905410">
              <a:defRPr/>
            </a:pPr>
            <a:r>
              <a:rPr lang="en-US" sz="1200" dirty="0"/>
              <a:t>Metro Mobility is currently at 3.00 off peak, and 4.00 peak.  This is less than the federal requirement.  Today Metro Mobility could charge $3.50 and $4.50. </a:t>
            </a:r>
            <a:endParaRPr lang="en-US" sz="1200" b="1" dirty="0"/>
          </a:p>
          <a:p>
            <a:pPr defTabSz="905410">
              <a:defRPr/>
            </a:pPr>
            <a:r>
              <a:rPr lang="en-US" sz="1200" b="1" u="sng" dirty="0"/>
              <a:t>10. Trip Purpose </a:t>
            </a:r>
          </a:p>
          <a:p>
            <a:pPr marL="452705" lvl="1" defTabSz="905410">
              <a:defRPr/>
            </a:pPr>
            <a:r>
              <a:rPr lang="en-US" sz="1200" b="1" dirty="0"/>
              <a:t>a)ADA:   </a:t>
            </a:r>
            <a:r>
              <a:rPr lang="en-US" sz="1200" dirty="0"/>
              <a:t>There can be no prioritization or preference given based on trip purpose within the ADA service area.  A trip for a social outing must be given the same consideration as trip to work or a medical appointment. </a:t>
            </a:r>
            <a:endParaRPr lang="en-US" sz="1200" b="1" dirty="0"/>
          </a:p>
          <a:p>
            <a:pPr marL="452705" lvl="1" defTabSz="905410">
              <a:defRPr/>
            </a:pPr>
            <a:r>
              <a:rPr lang="en-US" sz="1200" b="1" dirty="0"/>
              <a:t>b) State:  </a:t>
            </a:r>
            <a:r>
              <a:rPr lang="en-US" sz="1200" dirty="0"/>
              <a:t>None. </a:t>
            </a:r>
          </a:p>
        </p:txBody>
      </p:sp>
    </p:spTree>
    <p:extLst>
      <p:ext uri="{BB962C8B-B14F-4D97-AF65-F5344CB8AC3E}">
        <p14:creationId xmlns:p14="http://schemas.microsoft.com/office/powerpoint/2010/main" val="3311794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B6FFEA-BAA9-49A5-B7B8-FF6E73FF9AE1}" type="slidenum">
              <a:rPr lang="en-US" smtClean="0"/>
              <a:pPr/>
              <a:t>7</a:t>
            </a:fld>
            <a:endParaRPr lang="en-US" dirty="0"/>
          </a:p>
        </p:txBody>
      </p:sp>
    </p:spTree>
    <p:extLst>
      <p:ext uri="{BB962C8B-B14F-4D97-AF65-F5344CB8AC3E}">
        <p14:creationId xmlns:p14="http://schemas.microsoft.com/office/powerpoint/2010/main" val="153664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527E6F-8D61-40BE-9E47-A547B7163228}" type="slidenum">
              <a:rPr lang="en-US" smtClean="0"/>
              <a:pPr/>
              <a:t>8</a:t>
            </a:fld>
            <a:endParaRPr lang="en-US" dirty="0"/>
          </a:p>
        </p:txBody>
      </p:sp>
    </p:spTree>
    <p:extLst>
      <p:ext uri="{BB962C8B-B14F-4D97-AF65-F5344CB8AC3E}">
        <p14:creationId xmlns:p14="http://schemas.microsoft.com/office/powerpoint/2010/main" val="2953912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57" rtl="0" eaLnBrk="1" fontAlgn="auto" latinLnBrk="0" hangingPunct="1">
              <a:lnSpc>
                <a:spcPct val="100000"/>
              </a:lnSpc>
              <a:spcBef>
                <a:spcPts val="0"/>
              </a:spcBef>
              <a:spcAft>
                <a:spcPts val="0"/>
              </a:spcAft>
              <a:buClrTx/>
              <a:buSzTx/>
              <a:buFontTx/>
              <a:buNone/>
              <a:tabLst/>
              <a:defRPr/>
            </a:pPr>
            <a:fld id="{C1527E6F-8D61-40BE-9E47-A547B7163228}"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57"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7576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0"/>
          </p:nvPr>
        </p:nvSpPr>
        <p:spPr>
          <a:xfrm>
            <a:off x="722313" y="1542606"/>
            <a:ext cx="7772400" cy="985537"/>
          </a:xfrm>
          <a:prstGeom prst="rect">
            <a:avLst/>
          </a:prstGeom>
        </p:spPr>
        <p:txBody>
          <a:bodyPr lIns="91392" tIns="45696" rIns="91392" bIns="45696" anchor="b"/>
          <a:lstStyle>
            <a:lvl1pPr marL="0" indent="0">
              <a:buNone/>
              <a:defRPr sz="2000">
                <a:solidFill>
                  <a:schemeClr val="bg2"/>
                </a:solidFill>
              </a:defRPr>
            </a:lvl1pPr>
            <a:lvl2pPr marL="456957" indent="0">
              <a:buNone/>
              <a:defRPr sz="1800"/>
            </a:lvl2pPr>
            <a:lvl3pPr marL="913917" indent="0">
              <a:buNone/>
              <a:defRPr sz="1600"/>
            </a:lvl3pPr>
            <a:lvl4pPr marL="1370875" indent="0">
              <a:buNone/>
              <a:defRPr sz="1400"/>
            </a:lvl4pPr>
            <a:lvl5pPr marL="1827834" indent="0">
              <a:buNone/>
              <a:defRPr sz="1400"/>
            </a:lvl5pPr>
            <a:lvl6pPr marL="2284791" indent="0">
              <a:buNone/>
              <a:defRPr sz="1400"/>
            </a:lvl6pPr>
            <a:lvl7pPr marL="2741751" indent="0">
              <a:buNone/>
              <a:defRPr sz="1400"/>
            </a:lvl7pPr>
            <a:lvl8pPr marL="3198708" indent="0">
              <a:buNone/>
              <a:defRPr sz="1400"/>
            </a:lvl8pPr>
            <a:lvl9pPr marL="3655667" indent="0">
              <a:buNone/>
              <a:defRPr sz="1400"/>
            </a:lvl9pPr>
          </a:lstStyle>
          <a:p>
            <a:pPr lvl="0"/>
            <a:r>
              <a:rPr lang="en-US"/>
              <a:t>Click to edit Master text styles</a:t>
            </a:r>
          </a:p>
        </p:txBody>
      </p:sp>
      <p:sp>
        <p:nvSpPr>
          <p:cNvPr id="7" name="Subtitle 2"/>
          <p:cNvSpPr>
            <a:spLocks noGrp="1"/>
          </p:cNvSpPr>
          <p:nvPr>
            <p:ph type="subTitle" idx="11" hasCustomPrompt="1"/>
          </p:nvPr>
        </p:nvSpPr>
        <p:spPr>
          <a:xfrm>
            <a:off x="722313" y="6101831"/>
            <a:ext cx="5980908" cy="528235"/>
          </a:xfrm>
          <a:prstGeom prst="rect">
            <a:avLst/>
          </a:prstGeom>
        </p:spPr>
        <p:txBody>
          <a:bodyPr lIns="91392" tIns="45696" rIns="91392" bIns="45696"/>
          <a:lstStyle>
            <a:lvl1pPr marL="0" indent="0" algn="l">
              <a:buNone/>
              <a:defRPr>
                <a:solidFill>
                  <a:schemeClr val="bg2"/>
                </a:solidFill>
              </a:defRPr>
            </a:lvl1pPr>
            <a:lvl2pPr marL="456957" indent="0" algn="ctr">
              <a:buNone/>
              <a:defRPr/>
            </a:lvl2pPr>
            <a:lvl3pPr marL="913917" indent="0" algn="ctr">
              <a:buNone/>
              <a:defRPr/>
            </a:lvl3pPr>
            <a:lvl4pPr marL="1370875" indent="0" algn="ctr">
              <a:buNone/>
              <a:defRPr/>
            </a:lvl4pPr>
            <a:lvl5pPr marL="1827834" indent="0" algn="ctr">
              <a:buNone/>
              <a:defRPr/>
            </a:lvl5pPr>
            <a:lvl6pPr marL="2284791" indent="0" algn="ctr">
              <a:buNone/>
              <a:defRPr/>
            </a:lvl6pPr>
            <a:lvl7pPr marL="2741751" indent="0" algn="ctr">
              <a:buNone/>
              <a:defRPr/>
            </a:lvl7pPr>
            <a:lvl8pPr marL="3198708" indent="0" algn="ctr">
              <a:buNone/>
              <a:defRPr/>
            </a:lvl8pPr>
            <a:lvl9pPr marL="3655667" indent="0" algn="ctr">
              <a:buNone/>
              <a:defRPr/>
            </a:lvl9pPr>
          </a:lstStyle>
          <a:p>
            <a:r>
              <a:rPr lang="en-US" dirty="0"/>
              <a:t>Presenting To</a:t>
            </a:r>
          </a:p>
        </p:txBody>
      </p:sp>
      <p:sp>
        <p:nvSpPr>
          <p:cNvPr id="13" name="Title 12"/>
          <p:cNvSpPr>
            <a:spLocks noGrp="1"/>
          </p:cNvSpPr>
          <p:nvPr>
            <p:ph type="title"/>
          </p:nvPr>
        </p:nvSpPr>
        <p:spPr>
          <a:xfrm>
            <a:off x="722313" y="2604320"/>
            <a:ext cx="7772400" cy="807909"/>
          </a:xfrm>
          <a:prstGeom prst="rect">
            <a:avLst/>
          </a:prstGeom>
        </p:spPr>
        <p:txBody>
          <a:bodyPr vert="horz" lIns="49981" tIns="24991" rIns="49981" bIns="24991"/>
          <a:lstStyle/>
          <a:p>
            <a:r>
              <a:rPr lang="en-US"/>
              <a:t>Click to edit Master title style</a:t>
            </a:r>
            <a:endParaRPr lang="en-US" dirty="0"/>
          </a:p>
        </p:txBody>
      </p:sp>
      <p:sp>
        <p:nvSpPr>
          <p:cNvPr id="11" name="Text Placeholder 10"/>
          <p:cNvSpPr>
            <a:spLocks noGrp="1"/>
          </p:cNvSpPr>
          <p:nvPr>
            <p:ph type="body" sz="quarter" idx="12" hasCustomPrompt="1"/>
          </p:nvPr>
        </p:nvSpPr>
        <p:spPr>
          <a:xfrm>
            <a:off x="722313" y="5742695"/>
            <a:ext cx="1549150" cy="285575"/>
          </a:xfrm>
          <a:prstGeom prst="rect">
            <a:avLst/>
          </a:prstGeom>
        </p:spPr>
        <p:txBody>
          <a:bodyPr vert="horz" lIns="49981" tIns="24991" rIns="49981" bIns="24991"/>
          <a:lstStyle>
            <a:lvl1pPr marL="0" indent="0">
              <a:buNone/>
              <a:defRPr sz="1300">
                <a:solidFill>
                  <a:srgbClr val="FFFFFF"/>
                </a:solidFill>
              </a:defRPr>
            </a:lvl1pPr>
            <a:lvl4pPr marL="1683261" indent="-312386">
              <a:buFont typeface="Arial"/>
              <a:buChar char="•"/>
              <a:defRPr/>
            </a:lvl4pPr>
          </a:lstStyle>
          <a:p>
            <a:pPr lvl="0"/>
            <a:fld id="{163E7DB0-2F44-1947-8A31-0BEC6DD77760}" type="datetimeFigureOut">
              <a:rPr lang="en-US" smtClean="0"/>
              <a:pPr lvl="0"/>
              <a:t>9/6/12</a:t>
            </a:fld>
            <a:endParaRPr lang="en-US" dirty="0"/>
          </a:p>
        </p:txBody>
      </p:sp>
    </p:spTree>
    <p:extLst>
      <p:ext uri="{BB962C8B-B14F-4D97-AF65-F5344CB8AC3E}">
        <p14:creationId xmlns:p14="http://schemas.microsoft.com/office/powerpoint/2010/main" val="184770123"/>
      </p:ext>
    </p:extLst>
  </p:cSld>
  <p:clrMapOvr>
    <a:masterClrMapping/>
  </p:clrMapOvr>
  <p:transition spd="med">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625537"/>
            <a:ext cx="8229600" cy="792101"/>
          </a:xfrm>
          <a:prstGeom prst="rect">
            <a:avLst/>
          </a:prstGeom>
        </p:spPr>
        <p:txBody>
          <a:bodyPr lIns="167198" tIns="83599" rIns="167198" bIns="83599"/>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lIns="167198" tIns="83599" rIns="167198" bIns="83599" anchor="b"/>
          <a:lstStyle>
            <a:lvl1pPr marL="0" indent="0">
              <a:buNone/>
              <a:defRPr sz="2321" b="1"/>
            </a:lvl1pPr>
            <a:lvl2pPr marL="440901" indent="0">
              <a:buNone/>
              <a:defRPr sz="1951" b="1"/>
            </a:lvl2pPr>
            <a:lvl3pPr marL="881802" indent="0">
              <a:buNone/>
              <a:defRPr sz="1740" b="1"/>
            </a:lvl3pPr>
            <a:lvl4pPr marL="1322704" indent="0">
              <a:buNone/>
              <a:defRPr sz="1529" b="1"/>
            </a:lvl4pPr>
            <a:lvl5pPr marL="1763605" indent="0">
              <a:buNone/>
              <a:defRPr sz="1529" b="1"/>
            </a:lvl5pPr>
            <a:lvl6pPr marL="2204506" indent="0">
              <a:buNone/>
              <a:defRPr sz="1529" b="1"/>
            </a:lvl6pPr>
            <a:lvl7pPr marL="2645407" indent="0">
              <a:buNone/>
              <a:defRPr sz="1529" b="1"/>
            </a:lvl7pPr>
            <a:lvl8pPr marL="3086308" indent="0">
              <a:buNone/>
              <a:defRPr sz="1529" b="1"/>
            </a:lvl8pPr>
            <a:lvl9pPr marL="3527210" indent="0">
              <a:buNone/>
              <a:defRPr sz="1529"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167198" tIns="83599" rIns="167198" bIns="83599"/>
          <a:lstStyle>
            <a:lvl1pPr>
              <a:defRPr sz="2321"/>
            </a:lvl1pPr>
            <a:lvl2pPr>
              <a:defRPr sz="1951"/>
            </a:lvl2pPr>
            <a:lvl3pPr>
              <a:defRPr sz="1740"/>
            </a:lvl3pPr>
            <a:lvl4pPr>
              <a:defRPr sz="1529"/>
            </a:lvl4pPr>
            <a:lvl5pPr>
              <a:defRPr sz="1529"/>
            </a:lvl5pPr>
            <a:lvl6pPr>
              <a:defRPr sz="1529"/>
            </a:lvl6pPr>
            <a:lvl7pPr>
              <a:defRPr sz="1529"/>
            </a:lvl7pPr>
            <a:lvl8pPr>
              <a:defRPr sz="1529"/>
            </a:lvl8pPr>
            <a:lvl9pPr>
              <a:defRPr sz="15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lIns="167198" tIns="83599" rIns="167198" bIns="83599" anchor="b"/>
          <a:lstStyle>
            <a:lvl1pPr marL="0" indent="0">
              <a:buNone/>
              <a:defRPr sz="2321" b="1"/>
            </a:lvl1pPr>
            <a:lvl2pPr marL="440901" indent="0">
              <a:buNone/>
              <a:defRPr sz="1951" b="1"/>
            </a:lvl2pPr>
            <a:lvl3pPr marL="881802" indent="0">
              <a:buNone/>
              <a:defRPr sz="1740" b="1"/>
            </a:lvl3pPr>
            <a:lvl4pPr marL="1322704" indent="0">
              <a:buNone/>
              <a:defRPr sz="1529" b="1"/>
            </a:lvl4pPr>
            <a:lvl5pPr marL="1763605" indent="0">
              <a:buNone/>
              <a:defRPr sz="1529" b="1"/>
            </a:lvl5pPr>
            <a:lvl6pPr marL="2204506" indent="0">
              <a:buNone/>
              <a:defRPr sz="1529" b="1"/>
            </a:lvl6pPr>
            <a:lvl7pPr marL="2645407" indent="0">
              <a:buNone/>
              <a:defRPr sz="1529" b="1"/>
            </a:lvl7pPr>
            <a:lvl8pPr marL="3086308" indent="0">
              <a:buNone/>
              <a:defRPr sz="1529" b="1"/>
            </a:lvl8pPr>
            <a:lvl9pPr marL="3527210" indent="0">
              <a:buNone/>
              <a:defRPr sz="1529"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lIns="167198" tIns="83599" rIns="167198" bIns="83599"/>
          <a:lstStyle>
            <a:lvl1pPr>
              <a:defRPr sz="2321"/>
            </a:lvl1pPr>
            <a:lvl2pPr>
              <a:defRPr sz="1951"/>
            </a:lvl2pPr>
            <a:lvl3pPr>
              <a:defRPr sz="1740"/>
            </a:lvl3pPr>
            <a:lvl4pPr>
              <a:defRPr sz="1529"/>
            </a:lvl4pPr>
            <a:lvl5pPr>
              <a:defRPr sz="1529"/>
            </a:lvl5pPr>
            <a:lvl6pPr>
              <a:defRPr sz="1529"/>
            </a:lvl6pPr>
            <a:lvl7pPr>
              <a:defRPr sz="1529"/>
            </a:lvl7pPr>
            <a:lvl8pPr>
              <a:defRPr sz="1529"/>
            </a:lvl8pPr>
            <a:lvl9pPr>
              <a:defRPr sz="15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372908"/>
      </p:ext>
    </p:extLst>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1" y="625537"/>
            <a:ext cx="8229600" cy="792101"/>
          </a:xfrm>
          <a:prstGeom prst="rect">
            <a:avLst/>
          </a:prstGeom>
        </p:spPr>
        <p:txBody>
          <a:bodyPr lIns="167198" tIns="83599" rIns="167198" bIns="83599"/>
          <a:lstStyle>
            <a:lvl1pPr>
              <a:defRPr/>
            </a:lvl1pPr>
          </a:lstStyle>
          <a:p>
            <a:r>
              <a:rPr lang="en-US"/>
              <a:t>Click to edit Master title style</a:t>
            </a:r>
          </a:p>
        </p:txBody>
      </p:sp>
    </p:spTree>
    <p:extLst>
      <p:ext uri="{BB962C8B-B14F-4D97-AF65-F5344CB8AC3E}">
        <p14:creationId xmlns:p14="http://schemas.microsoft.com/office/powerpoint/2010/main" val="3498688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6888"/>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lIns="167198" tIns="83599" rIns="167198" bIns="83599" anchor="b"/>
          <a:lstStyle>
            <a:lvl1pPr algn="l">
              <a:defRPr sz="1951" b="1"/>
            </a:lvl1pPr>
          </a:lstStyle>
          <a:p>
            <a:r>
              <a:rPr lang="en-US"/>
              <a:t>Click to edit Master title style</a:t>
            </a:r>
          </a:p>
        </p:txBody>
      </p:sp>
      <p:sp>
        <p:nvSpPr>
          <p:cNvPr id="3" name="Picture Placeholder 2"/>
          <p:cNvSpPr>
            <a:spLocks noGrp="1"/>
          </p:cNvSpPr>
          <p:nvPr>
            <p:ph type="pic" idx="1"/>
          </p:nvPr>
        </p:nvSpPr>
        <p:spPr>
          <a:xfrm>
            <a:off x="1792288" y="751908"/>
            <a:ext cx="5486400" cy="3975667"/>
          </a:xfrm>
          <a:prstGeom prst="rect">
            <a:avLst/>
          </a:prstGeom>
        </p:spPr>
        <p:txBody>
          <a:bodyPr lIns="167198" tIns="83599" rIns="167198" bIns="83599"/>
          <a:lstStyle>
            <a:lvl1pPr marL="0" indent="0">
              <a:buNone/>
              <a:defRPr sz="3112"/>
            </a:lvl1pPr>
            <a:lvl2pPr marL="440901" indent="0">
              <a:buNone/>
              <a:defRPr sz="2690"/>
            </a:lvl2pPr>
            <a:lvl3pPr marL="881802" indent="0">
              <a:buNone/>
              <a:defRPr sz="2321"/>
            </a:lvl3pPr>
            <a:lvl4pPr marL="1322704" indent="0">
              <a:buNone/>
              <a:defRPr sz="1951"/>
            </a:lvl4pPr>
            <a:lvl5pPr marL="1763605" indent="0">
              <a:buNone/>
              <a:defRPr sz="1951"/>
            </a:lvl5pPr>
            <a:lvl6pPr marL="2204506" indent="0">
              <a:buNone/>
              <a:defRPr sz="1951"/>
            </a:lvl6pPr>
            <a:lvl7pPr marL="2645407" indent="0">
              <a:buNone/>
              <a:defRPr sz="1951"/>
            </a:lvl7pPr>
            <a:lvl8pPr marL="3086308" indent="0">
              <a:buNone/>
              <a:defRPr sz="1951"/>
            </a:lvl8pPr>
            <a:lvl9pPr marL="3527210" indent="0">
              <a:buNone/>
              <a:defRPr sz="1951"/>
            </a:lvl9pPr>
          </a:lstStyle>
          <a:p>
            <a:pPr lvl="0"/>
            <a:r>
              <a:rPr lang="en-US" noProof="0" dirty="0"/>
              <a:t>Click icon to add picture</a:t>
            </a:r>
          </a:p>
        </p:txBody>
      </p:sp>
      <p:sp>
        <p:nvSpPr>
          <p:cNvPr id="4" name="Text Placeholder 3"/>
          <p:cNvSpPr>
            <a:spLocks noGrp="1"/>
          </p:cNvSpPr>
          <p:nvPr>
            <p:ph type="body" sz="half" idx="2"/>
          </p:nvPr>
        </p:nvSpPr>
        <p:spPr>
          <a:xfrm>
            <a:off x="1792288" y="5367339"/>
            <a:ext cx="5486400" cy="804862"/>
          </a:xfrm>
          <a:prstGeom prst="rect">
            <a:avLst/>
          </a:prstGeom>
        </p:spPr>
        <p:txBody>
          <a:bodyPr lIns="167198" tIns="83599" rIns="167198" bIns="83599"/>
          <a:lstStyle>
            <a:lvl1pPr marL="0" indent="0">
              <a:buNone/>
              <a:defRPr sz="1371"/>
            </a:lvl1pPr>
            <a:lvl2pPr marL="440901" indent="0">
              <a:buNone/>
              <a:defRPr sz="1160"/>
            </a:lvl2pPr>
            <a:lvl3pPr marL="881802" indent="0">
              <a:buNone/>
              <a:defRPr sz="949"/>
            </a:lvl3pPr>
            <a:lvl4pPr marL="1322704" indent="0">
              <a:buNone/>
              <a:defRPr sz="844"/>
            </a:lvl4pPr>
            <a:lvl5pPr marL="1763605" indent="0">
              <a:buNone/>
              <a:defRPr sz="844"/>
            </a:lvl5pPr>
            <a:lvl6pPr marL="2204506" indent="0">
              <a:buNone/>
              <a:defRPr sz="844"/>
            </a:lvl6pPr>
            <a:lvl7pPr marL="2645407" indent="0">
              <a:buNone/>
              <a:defRPr sz="844"/>
            </a:lvl7pPr>
            <a:lvl8pPr marL="3086308" indent="0">
              <a:buNone/>
              <a:defRPr sz="844"/>
            </a:lvl8pPr>
            <a:lvl9pPr marL="3527210" indent="0">
              <a:buNone/>
              <a:defRPr sz="844"/>
            </a:lvl9pPr>
          </a:lstStyle>
          <a:p>
            <a:pPr lvl="0"/>
            <a:r>
              <a:rPr lang="en-US"/>
              <a:t>Click to edit Master text styles</a:t>
            </a:r>
          </a:p>
        </p:txBody>
      </p:sp>
    </p:spTree>
    <p:extLst>
      <p:ext uri="{BB962C8B-B14F-4D97-AF65-F5344CB8AC3E}">
        <p14:creationId xmlns:p14="http://schemas.microsoft.com/office/powerpoint/2010/main" val="3686516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1" y="1600202"/>
            <a:ext cx="8229600" cy="4525963"/>
          </a:xfrm>
          <a:prstGeom prst="rect">
            <a:avLst/>
          </a:prstGeom>
        </p:spPr>
        <p:txBody>
          <a:bodyPr vert="eaVert" lIns="167198" tIns="83599" rIns="167198" bIns="83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457201" y="625537"/>
            <a:ext cx="8229600" cy="792101"/>
          </a:xfrm>
          <a:prstGeom prst="rect">
            <a:avLst/>
          </a:prstGeom>
        </p:spPr>
        <p:txBody>
          <a:bodyPr lIns="167198" tIns="83599" rIns="167198" bIns="83599"/>
          <a:lstStyle>
            <a:lvl1pPr>
              <a:defRPr/>
            </a:lvl1pPr>
          </a:lstStyle>
          <a:p>
            <a:r>
              <a:rPr lang="en-US"/>
              <a:t>Click to edit Master title style</a:t>
            </a:r>
          </a:p>
        </p:txBody>
      </p:sp>
    </p:spTree>
    <p:extLst>
      <p:ext uri="{BB962C8B-B14F-4D97-AF65-F5344CB8AC3E}">
        <p14:creationId xmlns:p14="http://schemas.microsoft.com/office/powerpoint/2010/main" val="959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buClr>
                <a:prstClr val="black"/>
              </a:buClr>
            </a:pPr>
            <a:endParaRPr lang="en-US" dirty="0">
              <a:solidFill>
                <a:prstClr val="black"/>
              </a:solidFill>
            </a:endParaRPr>
          </a:p>
        </p:txBody>
      </p:sp>
      <p:sp>
        <p:nvSpPr>
          <p:cNvPr id="4" name="Slide Number Placeholder 3"/>
          <p:cNvSpPr>
            <a:spLocks noGrp="1"/>
          </p:cNvSpPr>
          <p:nvPr>
            <p:ph type="sldNum" sz="quarter" idx="11"/>
          </p:nvPr>
        </p:nvSpPr>
        <p:spPr/>
        <p:txBody>
          <a:bodyPr/>
          <a:lstStyle/>
          <a:p>
            <a:pPr>
              <a:buClr>
                <a:prstClr val="black"/>
              </a:buClr>
            </a:pPr>
            <a:fld id="{7FFC4C9B-B19F-40F3-A41F-C6D7DFF5A73E}" type="slidenum">
              <a:rPr lang="en-US" smtClean="0">
                <a:solidFill>
                  <a:prstClr val="black"/>
                </a:solidFill>
              </a:rPr>
              <a:pPr>
                <a:buClr>
                  <a:prstClr val="black"/>
                </a:buClr>
              </a:pPr>
              <a:t>‹#›</a:t>
            </a:fld>
            <a:endParaRPr lang="en-US" dirty="0">
              <a:solidFill>
                <a:prstClr val="black"/>
              </a:solidFill>
            </a:endParaRPr>
          </a:p>
        </p:txBody>
      </p:sp>
      <p:sp>
        <p:nvSpPr>
          <p:cNvPr id="5" name="Rectangle 4"/>
          <p:cNvSpPr/>
          <p:nvPr userDrawn="1"/>
        </p:nvSpPr>
        <p:spPr>
          <a:xfrm>
            <a:off x="5922335" y="5146158"/>
            <a:ext cx="3221665" cy="1711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prstClr val="black"/>
              </a:buClr>
            </a:pPr>
            <a:endParaRPr lang="en-US" dirty="0">
              <a:solidFill>
                <a:prstClr val="white"/>
              </a:solidFill>
            </a:endParaRPr>
          </a:p>
        </p:txBody>
      </p:sp>
      <p:pic>
        <p:nvPicPr>
          <p:cNvPr id="6" name="Picture 2"/>
          <p:cNvPicPr>
            <a:picLocks noChangeAspect="1" noChangeArrowheads="1"/>
          </p:cNvPicPr>
          <p:nvPr userDrawn="1"/>
        </p:nvPicPr>
        <p:blipFill>
          <a:blip r:embed="rId2" cstate="print"/>
          <a:srcRect/>
          <a:stretch>
            <a:fillRect/>
          </a:stretch>
        </p:blipFill>
        <p:spPr bwMode="auto">
          <a:xfrm>
            <a:off x="7478232" y="5649433"/>
            <a:ext cx="1455196" cy="1070344"/>
          </a:xfrm>
          <a:prstGeom prst="rect">
            <a:avLst/>
          </a:prstGeom>
          <a:noFill/>
          <a:ln w="9525">
            <a:noFill/>
            <a:miter lim="800000"/>
            <a:headEnd/>
            <a:tailEnd/>
          </a:ln>
          <a:effectLst/>
        </p:spPr>
      </p:pic>
    </p:spTree>
    <p:extLst>
      <p:ext uri="{BB962C8B-B14F-4D97-AF65-F5344CB8AC3E}">
        <p14:creationId xmlns:p14="http://schemas.microsoft.com/office/powerpoint/2010/main" val="149418084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7169" name="Picture 1"/>
          <p:cNvPicPr>
            <a:picLocks noChangeAspect="1" noChangeArrowheads="1"/>
          </p:cNvPicPr>
          <p:nvPr userDrawn="1"/>
        </p:nvPicPr>
        <p:blipFill>
          <a:blip r:embed="rId2" cstate="print"/>
          <a:srcRect/>
          <a:stretch>
            <a:fillRect/>
          </a:stretch>
        </p:blipFill>
        <p:spPr bwMode="auto">
          <a:xfrm>
            <a:off x="0" y="0"/>
            <a:ext cx="9163050" cy="6877050"/>
          </a:xfrm>
          <a:prstGeom prst="rect">
            <a:avLst/>
          </a:prstGeom>
          <a:noFill/>
          <a:ln w="9525">
            <a:noFill/>
            <a:miter lim="800000"/>
            <a:headEnd/>
            <a:tailEnd/>
          </a:ln>
        </p:spPr>
      </p:pic>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716724" y="80783"/>
            <a:ext cx="1289254" cy="493638"/>
          </a:xfrm>
          <a:prstGeom prst="rect">
            <a:avLst/>
          </a:prstGeom>
        </p:spPr>
        <p:txBody>
          <a:bodyPr/>
          <a:lstStyle>
            <a:lvl1pPr algn="ctr">
              <a:defRPr b="1"/>
            </a:lvl1pPr>
          </a:lstStyle>
          <a:p>
            <a:fld id="{526D2C0D-3875-46DF-9D6F-5A1469220E6D}" type="slidenum">
              <a:rPr lang="en-US" smtClean="0"/>
              <a:pPr/>
              <a:t>‹#›</a:t>
            </a:fld>
            <a:endParaRPr lang="en-US" dirty="0"/>
          </a:p>
        </p:txBody>
      </p:sp>
      <p:pic>
        <p:nvPicPr>
          <p:cNvPr id="7170" name="Picture 2" descr="I:\Logo Graphics &amp; Bus Photos\Metro Mobility Bus Art Work July 22, 2009\MetroMobility-logo.jpg"/>
          <p:cNvPicPr>
            <a:picLocks noChangeAspect="1" noChangeArrowheads="1"/>
          </p:cNvPicPr>
          <p:nvPr userDrawn="1"/>
        </p:nvPicPr>
        <p:blipFill>
          <a:blip r:embed="rId3" cstate="print"/>
          <a:srcRect/>
          <a:stretch>
            <a:fillRect/>
          </a:stretch>
        </p:blipFill>
        <p:spPr bwMode="auto">
          <a:xfrm>
            <a:off x="6695872" y="6096000"/>
            <a:ext cx="2448127" cy="762000"/>
          </a:xfrm>
          <a:prstGeom prst="rect">
            <a:avLst/>
          </a:prstGeom>
          <a:noFill/>
        </p:spPr>
      </p:pic>
      <p:sp>
        <p:nvSpPr>
          <p:cNvPr id="10" name="Rectangle 2"/>
          <p:cNvSpPr>
            <a:spLocks noGrp="1" noChangeArrowheads="1"/>
          </p:cNvSpPr>
          <p:nvPr>
            <p:ph type="title"/>
          </p:nvPr>
        </p:nvSpPr>
        <p:spPr bwMode="auto">
          <a:xfrm>
            <a:off x="444500" y="6048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 name="Rectangle 3"/>
          <p:cNvSpPr>
            <a:spLocks noGrp="1" noChangeArrowheads="1"/>
          </p:cNvSpPr>
          <p:nvPr>
            <p:ph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p:pull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1"/>
          <p:cNvPicPr>
            <a:picLocks noChangeAspect="1" noChangeArrowheads="1"/>
          </p:cNvPicPr>
          <p:nvPr userDrawn="1"/>
        </p:nvPicPr>
        <p:blipFill>
          <a:blip r:embed="rId2" cstate="print"/>
          <a:srcRect/>
          <a:stretch>
            <a:fillRect/>
          </a:stretch>
        </p:blipFill>
        <p:spPr bwMode="auto">
          <a:xfrm>
            <a:off x="0" y="0"/>
            <a:ext cx="9163050" cy="6877050"/>
          </a:xfrm>
          <a:prstGeom prst="rect">
            <a:avLst/>
          </a:prstGeom>
          <a:noFill/>
          <a:ln w="9525">
            <a:noFill/>
            <a:miter lim="800000"/>
            <a:headEnd/>
            <a:tailEnd/>
          </a:ln>
        </p:spPr>
      </p:pic>
      <p:pic>
        <p:nvPicPr>
          <p:cNvPr id="7" name="Picture 2" descr="I:\Logo Graphics &amp; Bus Photos\Metro Mobility Bus Art Work July 22, 2009\MetroMobility-logo.jpg"/>
          <p:cNvPicPr>
            <a:picLocks noChangeAspect="1" noChangeArrowheads="1"/>
          </p:cNvPicPr>
          <p:nvPr userDrawn="1"/>
        </p:nvPicPr>
        <p:blipFill>
          <a:blip r:embed="rId3" cstate="print"/>
          <a:srcRect/>
          <a:stretch>
            <a:fillRect/>
          </a:stretch>
        </p:blipFill>
        <p:spPr bwMode="auto">
          <a:xfrm>
            <a:off x="6695872" y="6096000"/>
            <a:ext cx="2448127" cy="762000"/>
          </a:xfrm>
          <a:prstGeom prst="rect">
            <a:avLst/>
          </a:prstGeom>
          <a:noFill/>
        </p:spPr>
      </p:pic>
      <p:sp>
        <p:nvSpPr>
          <p:cNvPr id="2" name="Title 1"/>
          <p:cNvSpPr>
            <a:spLocks noGrp="1"/>
          </p:cNvSpPr>
          <p:nvPr>
            <p:ph type="title"/>
          </p:nvPr>
        </p:nvSpPr>
        <p:spPr>
          <a:xfrm>
            <a:off x="457200" y="609600"/>
            <a:ext cx="8229600" cy="80803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8" name="Slide Number Placeholder 3"/>
          <p:cNvSpPr>
            <a:spLocks noGrp="1"/>
          </p:cNvSpPr>
          <p:nvPr>
            <p:ph type="sldNum" sz="quarter" idx="12"/>
          </p:nvPr>
        </p:nvSpPr>
        <p:spPr>
          <a:xfrm>
            <a:off x="7716724" y="80783"/>
            <a:ext cx="1289254" cy="493638"/>
          </a:xfrm>
          <a:prstGeom prst="rect">
            <a:avLst/>
          </a:prstGeom>
        </p:spPr>
        <p:txBody>
          <a:bodyPr/>
          <a:lstStyle>
            <a:lvl1pPr algn="ctr">
              <a:defRPr b="1"/>
            </a:lvl1pPr>
          </a:lstStyle>
          <a:p>
            <a:fld id="{526D2C0D-3875-46DF-9D6F-5A1469220E6D}" type="slidenum">
              <a:rPr lang="en-US" smtClean="0"/>
              <a:pPr/>
              <a:t>‹#›</a:t>
            </a:fld>
            <a:endParaRPr lang="en-US" dirty="0"/>
          </a:p>
        </p:txBody>
      </p:sp>
    </p:spTree>
  </p:cSld>
  <p:clrMapOvr>
    <a:masterClrMapping/>
  </p:clrMapOvr>
  <p:transition spd="med">
    <p:pull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pic>
        <p:nvPicPr>
          <p:cNvPr id="8" name="Picture 1"/>
          <p:cNvPicPr>
            <a:picLocks noChangeAspect="1" noChangeArrowheads="1"/>
          </p:cNvPicPr>
          <p:nvPr userDrawn="1"/>
        </p:nvPicPr>
        <p:blipFill>
          <a:blip r:embed="rId2" cstate="print"/>
          <a:srcRect/>
          <a:stretch>
            <a:fillRect/>
          </a:stretch>
        </p:blipFill>
        <p:spPr bwMode="auto">
          <a:xfrm>
            <a:off x="0" y="0"/>
            <a:ext cx="9163050" cy="6877050"/>
          </a:xfrm>
          <a:prstGeom prst="rect">
            <a:avLst/>
          </a:prstGeom>
          <a:noFill/>
          <a:ln w="9525">
            <a:noFill/>
            <a:miter lim="800000"/>
            <a:headEnd/>
            <a:tailEnd/>
          </a:ln>
        </p:spPr>
      </p:pic>
      <p:pic>
        <p:nvPicPr>
          <p:cNvPr id="9" name="Picture 2" descr="I:\Logo Graphics &amp; Bus Photos\Metro Mobility Bus Art Work July 22, 2009\MetroMobility-logo.jpg"/>
          <p:cNvPicPr>
            <a:picLocks noChangeAspect="1" noChangeArrowheads="1"/>
          </p:cNvPicPr>
          <p:nvPr userDrawn="1"/>
        </p:nvPicPr>
        <p:blipFill>
          <a:blip r:embed="rId3" cstate="print"/>
          <a:srcRect/>
          <a:stretch>
            <a:fillRect/>
          </a:stretch>
        </p:blipFill>
        <p:spPr bwMode="auto">
          <a:xfrm>
            <a:off x="6695872" y="6096000"/>
            <a:ext cx="2448127" cy="762000"/>
          </a:xfrm>
          <a:prstGeom prst="rect">
            <a:avLst/>
          </a:prstGeom>
          <a:noFill/>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6D2C0D-3875-46DF-9D6F-5A1469220E6D}" type="slidenum">
              <a:rPr lang="en-US" smtClean="0"/>
              <a:pPr/>
              <a:t>‹#›</a:t>
            </a:fld>
            <a:endParaRPr lang="en-US" dirty="0"/>
          </a:p>
        </p:txBody>
      </p:sp>
    </p:spTree>
    <p:extLst>
      <p:ext uri="{BB962C8B-B14F-4D97-AF65-F5344CB8AC3E}">
        <p14:creationId xmlns:p14="http://schemas.microsoft.com/office/powerpoint/2010/main" val="2472323369"/>
      </p:ext>
    </p:extLst>
  </p:cSld>
  <p:clrMapOvr>
    <a:masterClrMapping/>
  </p:clrMapOvr>
  <p:transition spd="med">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307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167198" tIns="83599" rIns="167198" bIns="83599"/>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167198" tIns="83599" rIns="167198" bIns="83599"/>
          <a:lstStyle>
            <a:lvl1pPr marL="0" indent="0" algn="ctr">
              <a:buNone/>
              <a:defRPr/>
            </a:lvl1pPr>
            <a:lvl2pPr marL="440901" indent="0" algn="ctr">
              <a:buNone/>
              <a:defRPr/>
            </a:lvl2pPr>
            <a:lvl3pPr marL="881802" indent="0" algn="ctr">
              <a:buNone/>
              <a:defRPr/>
            </a:lvl3pPr>
            <a:lvl4pPr marL="1322704" indent="0" algn="ctr">
              <a:buNone/>
              <a:defRPr/>
            </a:lvl4pPr>
            <a:lvl5pPr marL="1763605" indent="0" algn="ctr">
              <a:buNone/>
              <a:defRPr/>
            </a:lvl5pPr>
            <a:lvl6pPr marL="2204506" indent="0" algn="ctr">
              <a:buNone/>
              <a:defRPr/>
            </a:lvl6pPr>
            <a:lvl7pPr marL="2645407" indent="0" algn="ctr">
              <a:buNone/>
              <a:defRPr/>
            </a:lvl7pPr>
            <a:lvl8pPr marL="3086308" indent="0" algn="ctr">
              <a:buNone/>
              <a:defRPr/>
            </a:lvl8pPr>
            <a:lvl9pPr marL="352721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358317709"/>
      </p:ext>
    </p:extLst>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2"/>
            <a:ext cx="7666075" cy="3705447"/>
          </a:xfrm>
          <a:prstGeom prst="rect">
            <a:avLst/>
          </a:prstGeom>
        </p:spPr>
        <p:txBody>
          <a:bodyPr lIns="167198" tIns="83599" rIns="167198" bIns="835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457201" y="625537"/>
            <a:ext cx="8229600" cy="792101"/>
          </a:xfrm>
          <a:prstGeom prst="rect">
            <a:avLst/>
          </a:prstGeom>
        </p:spPr>
        <p:txBody>
          <a:bodyPr lIns="167198" tIns="83599" rIns="167198" bIns="83599"/>
          <a:lstStyle>
            <a:lvl1pPr>
              <a:defRPr/>
            </a:lvl1pPr>
          </a:lstStyle>
          <a:p>
            <a:r>
              <a:rPr lang="en-US"/>
              <a:t>Click to edit Master title style</a:t>
            </a:r>
          </a:p>
        </p:txBody>
      </p:sp>
    </p:spTree>
    <p:extLst>
      <p:ext uri="{BB962C8B-B14F-4D97-AF65-F5344CB8AC3E}">
        <p14:creationId xmlns:p14="http://schemas.microsoft.com/office/powerpoint/2010/main" val="3405815856"/>
      </p:ext>
    </p:extLst>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76977"/>
            <a:ext cx="7772400" cy="1362075"/>
          </a:xfrm>
          <a:prstGeom prst="rect">
            <a:avLst/>
          </a:prstGeom>
        </p:spPr>
        <p:txBody>
          <a:bodyPr lIns="167198" tIns="83599" rIns="167198" bIns="83599" anchor="t"/>
          <a:lstStyle>
            <a:lvl1pPr algn="l">
              <a:defRPr sz="3850" b="1" cap="all"/>
            </a:lvl1pPr>
          </a:lstStyle>
          <a:p>
            <a:r>
              <a:rPr lang="en-US"/>
              <a:t>Click to edit Master title style</a:t>
            </a:r>
            <a:endParaRPr lang="en-US" dirty="0"/>
          </a:p>
        </p:txBody>
      </p:sp>
      <p:sp>
        <p:nvSpPr>
          <p:cNvPr id="3" name="Text Placeholder 2"/>
          <p:cNvSpPr>
            <a:spLocks noGrp="1"/>
          </p:cNvSpPr>
          <p:nvPr>
            <p:ph type="body" idx="1"/>
          </p:nvPr>
        </p:nvSpPr>
        <p:spPr>
          <a:xfrm>
            <a:off x="722313" y="1876791"/>
            <a:ext cx="7772400" cy="1500187"/>
          </a:xfrm>
          <a:prstGeom prst="rect">
            <a:avLst/>
          </a:prstGeom>
        </p:spPr>
        <p:txBody>
          <a:bodyPr lIns="167198" tIns="83599" rIns="167198" bIns="83599" anchor="b"/>
          <a:lstStyle>
            <a:lvl1pPr marL="0" indent="0">
              <a:buNone/>
              <a:defRPr sz="1951"/>
            </a:lvl1pPr>
            <a:lvl2pPr marL="440901" indent="0">
              <a:buNone/>
              <a:defRPr sz="1740"/>
            </a:lvl2pPr>
            <a:lvl3pPr marL="881802" indent="0">
              <a:buNone/>
              <a:defRPr sz="1529"/>
            </a:lvl3pPr>
            <a:lvl4pPr marL="1322704" indent="0">
              <a:buNone/>
              <a:defRPr sz="1371"/>
            </a:lvl4pPr>
            <a:lvl5pPr marL="1763605" indent="0">
              <a:buNone/>
              <a:defRPr sz="1371"/>
            </a:lvl5pPr>
            <a:lvl6pPr marL="2204506" indent="0">
              <a:buNone/>
              <a:defRPr sz="1371"/>
            </a:lvl6pPr>
            <a:lvl7pPr marL="2645407" indent="0">
              <a:buNone/>
              <a:defRPr sz="1371"/>
            </a:lvl7pPr>
            <a:lvl8pPr marL="3086308" indent="0">
              <a:buNone/>
              <a:defRPr sz="1371"/>
            </a:lvl8pPr>
            <a:lvl9pPr marL="3527210" indent="0">
              <a:buNone/>
              <a:defRPr sz="1371"/>
            </a:lvl9pPr>
          </a:lstStyle>
          <a:p>
            <a:pPr lvl="0"/>
            <a:r>
              <a:rPr lang="en-US"/>
              <a:t>Click to edit Master text styles</a:t>
            </a:r>
          </a:p>
        </p:txBody>
      </p:sp>
    </p:spTree>
    <p:extLst>
      <p:ext uri="{BB962C8B-B14F-4D97-AF65-F5344CB8AC3E}">
        <p14:creationId xmlns:p14="http://schemas.microsoft.com/office/powerpoint/2010/main" val="1843062297"/>
      </p:ext>
    </p:extLst>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4501" y="604838"/>
            <a:ext cx="8229600" cy="1143000"/>
          </a:xfrm>
          <a:prstGeom prst="rect">
            <a:avLst/>
          </a:prstGeom>
        </p:spPr>
        <p:txBody>
          <a:bodyPr lIns="167198" tIns="83599" rIns="167198" bIns="83599"/>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lIns="167198" tIns="83599" rIns="167198" bIns="83599"/>
          <a:lstStyle>
            <a:lvl1pPr>
              <a:defRPr sz="2690"/>
            </a:lvl1pPr>
            <a:lvl2pPr>
              <a:defRPr sz="2321"/>
            </a:lvl2pPr>
            <a:lvl3pPr>
              <a:defRPr sz="1951"/>
            </a:lvl3pPr>
            <a:lvl4pPr>
              <a:defRPr sz="1740"/>
            </a:lvl4pPr>
            <a:lvl5pPr>
              <a:defRPr sz="1740"/>
            </a:lvl5pPr>
            <a:lvl6pPr>
              <a:defRPr sz="1740"/>
            </a:lvl6pPr>
            <a:lvl7pPr>
              <a:defRPr sz="1740"/>
            </a:lvl7pPr>
            <a:lvl8pPr>
              <a:defRPr sz="1740"/>
            </a:lvl8pPr>
            <a:lvl9pPr>
              <a:defRPr sz="17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lIns="167198" tIns="83599" rIns="167198" bIns="83599"/>
          <a:lstStyle>
            <a:lvl1pPr>
              <a:defRPr sz="2690"/>
            </a:lvl1pPr>
            <a:lvl2pPr>
              <a:defRPr sz="2321"/>
            </a:lvl2pPr>
            <a:lvl3pPr>
              <a:defRPr sz="1951"/>
            </a:lvl3pPr>
            <a:lvl4pPr>
              <a:defRPr sz="1740"/>
            </a:lvl4pPr>
            <a:lvl5pPr>
              <a:defRPr sz="1740"/>
            </a:lvl5pPr>
            <a:lvl6pPr>
              <a:defRPr sz="1740"/>
            </a:lvl6pPr>
            <a:lvl7pPr>
              <a:defRPr sz="1740"/>
            </a:lvl7pPr>
            <a:lvl8pPr>
              <a:defRPr sz="1740"/>
            </a:lvl8pPr>
            <a:lvl9pPr>
              <a:defRPr sz="17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49873"/>
      </p:ext>
    </p:extLst>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8.emf"/><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6.jpe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023330" y="6317217"/>
            <a:ext cx="184634" cy="369283"/>
          </a:xfrm>
          <a:prstGeom prst="rect">
            <a:avLst/>
          </a:prstGeom>
          <a:noFill/>
        </p:spPr>
        <p:txBody>
          <a:bodyPr wrap="none" lIns="91392" tIns="45696" rIns="91392" bIns="45696" rtlCol="0">
            <a:spAutoFit/>
          </a:bodyPr>
          <a:lstStyle/>
          <a:p>
            <a:endParaRPr lang="en-US" dirty="0"/>
          </a:p>
        </p:txBody>
      </p:sp>
      <p:sp>
        <p:nvSpPr>
          <p:cNvPr id="4" name="TextBox 3"/>
          <p:cNvSpPr txBox="1"/>
          <p:nvPr/>
        </p:nvSpPr>
        <p:spPr>
          <a:xfrm>
            <a:off x="3433204" y="6381787"/>
            <a:ext cx="184634" cy="369283"/>
          </a:xfrm>
          <a:prstGeom prst="rect">
            <a:avLst/>
          </a:prstGeom>
          <a:noFill/>
        </p:spPr>
        <p:txBody>
          <a:bodyPr wrap="none" lIns="91392" tIns="45696" rIns="91392" bIns="45696" rtlCol="0">
            <a:spAutoFit/>
          </a:bodyPr>
          <a:lstStyle/>
          <a:p>
            <a:endParaRPr lang="en-US" dirty="0"/>
          </a:p>
        </p:txBody>
      </p:sp>
      <p:sp>
        <p:nvSpPr>
          <p:cNvPr id="5" name="TextBox 4"/>
          <p:cNvSpPr txBox="1"/>
          <p:nvPr/>
        </p:nvSpPr>
        <p:spPr>
          <a:xfrm>
            <a:off x="3207194" y="6241883"/>
            <a:ext cx="184634" cy="369283"/>
          </a:xfrm>
          <a:prstGeom prst="rect">
            <a:avLst/>
          </a:prstGeom>
          <a:noFill/>
        </p:spPr>
        <p:txBody>
          <a:bodyPr wrap="none" lIns="91392" tIns="45696" rIns="91392" bIns="45696" rtlCol="0">
            <a:spAutoFit/>
          </a:bodyPr>
          <a:lstStyle/>
          <a:p>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95" r:id="rId2"/>
    <p:sldLayoutId id="2147483696" r:id="rId3"/>
    <p:sldLayoutId id="2147483697" r:id="rId4"/>
    <p:sldLayoutId id="2147483698" r:id="rId5"/>
  </p:sldLayoutIdLst>
  <p:transition spd="med">
    <p:pull dir="r"/>
  </p:transition>
  <p:hf hdr="0" ftr="0" dt="0"/>
  <p:txStyles>
    <p:title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p:titleStyle>
    <p:bodyStyle>
      <a:lvl1pPr marL="342719" indent="-342719" algn="l" rtl="0" eaLnBrk="1" fontAlgn="base" hangingPunct="1">
        <a:spcBef>
          <a:spcPct val="20000"/>
        </a:spcBef>
        <a:spcAft>
          <a:spcPct val="0"/>
        </a:spcAft>
        <a:buClr>
          <a:srgbClr val="FC0128"/>
        </a:buClr>
        <a:buSzPct val="125000"/>
        <a:buChar char="•"/>
        <a:defRPr sz="2400">
          <a:solidFill>
            <a:srgbClr val="105594"/>
          </a:solidFill>
          <a:latin typeface="+mn-lt"/>
          <a:ea typeface="+mn-ea"/>
          <a:cs typeface="+mn-cs"/>
        </a:defRPr>
      </a:lvl1pPr>
      <a:lvl2pPr marL="742557" indent="-285599" algn="l" rtl="0" eaLnBrk="1" fontAlgn="base" hangingPunct="1">
        <a:spcBef>
          <a:spcPct val="20000"/>
        </a:spcBef>
        <a:spcAft>
          <a:spcPct val="0"/>
        </a:spcAft>
        <a:buChar char="–"/>
        <a:defRPr sz="2000">
          <a:solidFill>
            <a:srgbClr val="105594"/>
          </a:solidFill>
          <a:latin typeface="+mn-lt"/>
        </a:defRPr>
      </a:lvl2pPr>
      <a:lvl3pPr marL="1142396" indent="-228480" algn="l" rtl="0" eaLnBrk="1" fontAlgn="base" hangingPunct="1">
        <a:spcBef>
          <a:spcPct val="20000"/>
        </a:spcBef>
        <a:spcAft>
          <a:spcPct val="0"/>
        </a:spcAft>
        <a:buChar char="•"/>
        <a:defRPr sz="2400">
          <a:solidFill>
            <a:schemeClr val="tx1"/>
          </a:solidFill>
          <a:latin typeface="+mn-lt"/>
        </a:defRPr>
      </a:lvl3pPr>
      <a:lvl4pPr marL="1599354" indent="-228480" algn="l" rtl="0" eaLnBrk="1" fontAlgn="base" hangingPunct="1">
        <a:spcBef>
          <a:spcPct val="20000"/>
        </a:spcBef>
        <a:spcAft>
          <a:spcPct val="0"/>
        </a:spcAft>
        <a:buNone/>
        <a:defRPr sz="2000">
          <a:solidFill>
            <a:schemeClr val="tx1"/>
          </a:solidFill>
          <a:latin typeface="+mn-lt"/>
        </a:defRPr>
      </a:lvl4pPr>
      <a:lvl5pPr marL="2056314" indent="-228480" algn="l" rtl="0" eaLnBrk="1" fontAlgn="base" hangingPunct="1">
        <a:spcBef>
          <a:spcPct val="20000"/>
        </a:spcBef>
        <a:spcAft>
          <a:spcPct val="0"/>
        </a:spcAft>
        <a:buChar char="»"/>
        <a:defRPr sz="2000">
          <a:solidFill>
            <a:schemeClr val="tx1"/>
          </a:solidFill>
          <a:latin typeface="+mn-lt"/>
        </a:defRPr>
      </a:lvl5pPr>
      <a:lvl6pPr marL="2513271" indent="-228480" algn="l" rtl="0" eaLnBrk="1" fontAlgn="base" hangingPunct="1">
        <a:spcBef>
          <a:spcPct val="20000"/>
        </a:spcBef>
        <a:spcAft>
          <a:spcPct val="0"/>
        </a:spcAft>
        <a:buChar char="»"/>
        <a:defRPr sz="2000">
          <a:solidFill>
            <a:schemeClr val="tx1"/>
          </a:solidFill>
          <a:latin typeface="+mn-lt"/>
        </a:defRPr>
      </a:lvl6pPr>
      <a:lvl7pPr marL="2970229" indent="-228480" algn="l" rtl="0" eaLnBrk="1" fontAlgn="base" hangingPunct="1">
        <a:spcBef>
          <a:spcPct val="20000"/>
        </a:spcBef>
        <a:spcAft>
          <a:spcPct val="0"/>
        </a:spcAft>
        <a:buChar char="»"/>
        <a:defRPr sz="2000">
          <a:solidFill>
            <a:schemeClr val="tx1"/>
          </a:solidFill>
          <a:latin typeface="+mn-lt"/>
        </a:defRPr>
      </a:lvl7pPr>
      <a:lvl8pPr marL="3427188" indent="-228480" algn="l" rtl="0" eaLnBrk="1" fontAlgn="base" hangingPunct="1">
        <a:spcBef>
          <a:spcPct val="20000"/>
        </a:spcBef>
        <a:spcAft>
          <a:spcPct val="0"/>
        </a:spcAft>
        <a:buChar char="»"/>
        <a:defRPr sz="2000">
          <a:solidFill>
            <a:schemeClr val="tx1"/>
          </a:solidFill>
          <a:latin typeface="+mn-lt"/>
        </a:defRPr>
      </a:lvl8pPr>
      <a:lvl9pPr marL="3884146" indent="-22848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7"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5"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1"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8" algn="l" defTabSz="913917" rtl="0" eaLnBrk="1" latinLnBrk="0" hangingPunct="1">
        <a:defRPr sz="1800" kern="1200">
          <a:solidFill>
            <a:schemeClr val="tx1"/>
          </a:solidFill>
          <a:latin typeface="+mn-lt"/>
          <a:ea typeface="+mn-ea"/>
          <a:cs typeface="+mn-cs"/>
        </a:defRPr>
      </a:lvl8pPr>
      <a:lvl9pPr marL="3655667" algn="l" defTabSz="9139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7" descr="Topstripe-full-PPT-150dp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88100" y="5913438"/>
            <a:ext cx="2679700" cy="7969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8182" tIns="44091" rIns="88182" bIns="44091" anchor="ctr"/>
          <a:lstStyle/>
          <a:p>
            <a:pPr algn="ctr" defTabSz="881802" eaLnBrk="1" fontAlgn="auto" hangingPunct="1">
              <a:spcBef>
                <a:spcPts val="0"/>
              </a:spcBef>
              <a:spcAft>
                <a:spcPts val="0"/>
              </a:spcAft>
              <a:defRPr/>
            </a:pPr>
            <a:endParaRPr lang="en-US" sz="1740" dirty="0">
              <a:noFill/>
            </a:endParaRPr>
          </a:p>
        </p:txBody>
      </p:sp>
      <p:pic>
        <p:nvPicPr>
          <p:cNvPr id="3076" name="Pictur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74013" y="163513"/>
            <a:ext cx="3270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59588" y="6224588"/>
            <a:ext cx="20018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2044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transition spd="med">
    <p:wipe dir="d"/>
  </p:transition>
  <p:hf hdr="0" ftr="0" dt="0"/>
  <p:txStyles>
    <p:titleStyle>
      <a:lvl1pPr algn="l" rtl="0" fontAlgn="base">
        <a:spcBef>
          <a:spcPct val="0"/>
        </a:spcBef>
        <a:spcAft>
          <a:spcPct val="0"/>
        </a:spcAft>
        <a:defRPr sz="2600" b="1">
          <a:solidFill>
            <a:srgbClr val="105594"/>
          </a:solidFill>
          <a:latin typeface="+mj-lt"/>
          <a:ea typeface="+mj-ea"/>
          <a:cs typeface="+mj-cs"/>
        </a:defRPr>
      </a:lvl1pPr>
      <a:lvl2pPr algn="l" rtl="0" fontAlgn="base">
        <a:spcBef>
          <a:spcPct val="0"/>
        </a:spcBef>
        <a:spcAft>
          <a:spcPct val="0"/>
        </a:spcAft>
        <a:defRPr sz="2600" b="1">
          <a:solidFill>
            <a:srgbClr val="105594"/>
          </a:solidFill>
          <a:latin typeface="Arial" charset="0"/>
        </a:defRPr>
      </a:lvl2pPr>
      <a:lvl3pPr algn="l" rtl="0" fontAlgn="base">
        <a:spcBef>
          <a:spcPct val="0"/>
        </a:spcBef>
        <a:spcAft>
          <a:spcPct val="0"/>
        </a:spcAft>
        <a:defRPr sz="2600" b="1">
          <a:solidFill>
            <a:srgbClr val="105594"/>
          </a:solidFill>
          <a:latin typeface="Arial" charset="0"/>
        </a:defRPr>
      </a:lvl3pPr>
      <a:lvl4pPr algn="l" rtl="0" fontAlgn="base">
        <a:spcBef>
          <a:spcPct val="0"/>
        </a:spcBef>
        <a:spcAft>
          <a:spcPct val="0"/>
        </a:spcAft>
        <a:defRPr sz="2600" b="1">
          <a:solidFill>
            <a:srgbClr val="105594"/>
          </a:solidFill>
          <a:latin typeface="Arial" charset="0"/>
        </a:defRPr>
      </a:lvl4pPr>
      <a:lvl5pPr algn="l" rtl="0" fontAlgn="base">
        <a:spcBef>
          <a:spcPct val="0"/>
        </a:spcBef>
        <a:spcAft>
          <a:spcPct val="0"/>
        </a:spcAft>
        <a:defRPr sz="2600" b="1">
          <a:solidFill>
            <a:srgbClr val="105594"/>
          </a:solidFill>
          <a:latin typeface="Arial" charset="0"/>
        </a:defRPr>
      </a:lvl5pPr>
      <a:lvl6pPr marL="440901" algn="l" rtl="0" eaLnBrk="1" fontAlgn="base" hangingPunct="1">
        <a:spcBef>
          <a:spcPct val="0"/>
        </a:spcBef>
        <a:spcAft>
          <a:spcPct val="0"/>
        </a:spcAft>
        <a:defRPr sz="2690" b="1">
          <a:solidFill>
            <a:srgbClr val="105594"/>
          </a:solidFill>
          <a:latin typeface="Arial" charset="0"/>
        </a:defRPr>
      </a:lvl6pPr>
      <a:lvl7pPr marL="881802" algn="l" rtl="0" eaLnBrk="1" fontAlgn="base" hangingPunct="1">
        <a:spcBef>
          <a:spcPct val="0"/>
        </a:spcBef>
        <a:spcAft>
          <a:spcPct val="0"/>
        </a:spcAft>
        <a:defRPr sz="2690" b="1">
          <a:solidFill>
            <a:srgbClr val="105594"/>
          </a:solidFill>
          <a:latin typeface="Arial" charset="0"/>
        </a:defRPr>
      </a:lvl7pPr>
      <a:lvl8pPr marL="1322704" algn="l" rtl="0" eaLnBrk="1" fontAlgn="base" hangingPunct="1">
        <a:spcBef>
          <a:spcPct val="0"/>
        </a:spcBef>
        <a:spcAft>
          <a:spcPct val="0"/>
        </a:spcAft>
        <a:defRPr sz="2690" b="1">
          <a:solidFill>
            <a:srgbClr val="105594"/>
          </a:solidFill>
          <a:latin typeface="Arial" charset="0"/>
        </a:defRPr>
      </a:lvl8pPr>
      <a:lvl9pPr marL="1763605" algn="l" rtl="0" eaLnBrk="1" fontAlgn="base" hangingPunct="1">
        <a:spcBef>
          <a:spcPct val="0"/>
        </a:spcBef>
        <a:spcAft>
          <a:spcPct val="0"/>
        </a:spcAft>
        <a:defRPr sz="2690" b="1">
          <a:solidFill>
            <a:srgbClr val="105594"/>
          </a:solidFill>
          <a:latin typeface="Arial" charset="0"/>
        </a:defRPr>
      </a:lvl9pPr>
    </p:titleStyle>
    <p:bodyStyle>
      <a:lvl1pPr marL="330200" indent="-330200" algn="l" rtl="0" fontAlgn="base">
        <a:spcBef>
          <a:spcPct val="20000"/>
        </a:spcBef>
        <a:spcAft>
          <a:spcPct val="0"/>
        </a:spcAft>
        <a:buClr>
          <a:srgbClr val="FC0128"/>
        </a:buClr>
        <a:buSzPct val="125000"/>
        <a:buChar char="•"/>
        <a:defRPr sz="2300">
          <a:solidFill>
            <a:srgbClr val="105594"/>
          </a:solidFill>
          <a:latin typeface="+mn-lt"/>
          <a:ea typeface="+mn-ea"/>
          <a:cs typeface="+mn-cs"/>
        </a:defRPr>
      </a:lvl1pPr>
      <a:lvl2pPr marL="715963" indent="-274638" algn="l" rtl="0" fontAlgn="base">
        <a:spcBef>
          <a:spcPct val="20000"/>
        </a:spcBef>
        <a:spcAft>
          <a:spcPct val="0"/>
        </a:spcAft>
        <a:buChar char="–"/>
        <a:defRPr sz="1900">
          <a:solidFill>
            <a:srgbClr val="105594"/>
          </a:solidFill>
          <a:latin typeface="+mn-lt"/>
        </a:defRPr>
      </a:lvl2pPr>
      <a:lvl3pPr marL="1101725" indent="-219075" algn="l" rtl="0" fontAlgn="base">
        <a:spcBef>
          <a:spcPct val="20000"/>
        </a:spcBef>
        <a:spcAft>
          <a:spcPct val="0"/>
        </a:spcAft>
        <a:buChar char="•"/>
        <a:defRPr sz="2300">
          <a:solidFill>
            <a:schemeClr val="tx1"/>
          </a:solidFill>
          <a:latin typeface="+mn-lt"/>
        </a:defRPr>
      </a:lvl3pPr>
      <a:lvl4pPr marL="1543050" indent="-219075" algn="l" rtl="0" fontAlgn="base">
        <a:spcBef>
          <a:spcPct val="20000"/>
        </a:spcBef>
        <a:spcAft>
          <a:spcPct val="0"/>
        </a:spcAft>
        <a:buChar char="–"/>
        <a:defRPr sz="1900">
          <a:solidFill>
            <a:schemeClr val="tx1"/>
          </a:solidFill>
          <a:latin typeface="+mn-lt"/>
        </a:defRPr>
      </a:lvl4pPr>
      <a:lvl5pPr marL="1982788" indent="-219075" algn="l" rtl="0" fontAlgn="base">
        <a:spcBef>
          <a:spcPct val="20000"/>
        </a:spcBef>
        <a:spcAft>
          <a:spcPct val="0"/>
        </a:spcAft>
        <a:buChar char="»"/>
        <a:defRPr sz="1900">
          <a:solidFill>
            <a:schemeClr val="tx1"/>
          </a:solidFill>
          <a:latin typeface="+mn-lt"/>
        </a:defRPr>
      </a:lvl5pPr>
      <a:lvl6pPr marL="2424957" indent="-220451" algn="l" rtl="0" eaLnBrk="1" fontAlgn="base" hangingPunct="1">
        <a:spcBef>
          <a:spcPct val="20000"/>
        </a:spcBef>
        <a:spcAft>
          <a:spcPct val="0"/>
        </a:spcAft>
        <a:buChar char="»"/>
        <a:defRPr sz="1951">
          <a:solidFill>
            <a:schemeClr val="tx1"/>
          </a:solidFill>
          <a:latin typeface="+mn-lt"/>
        </a:defRPr>
      </a:lvl6pPr>
      <a:lvl7pPr marL="2865858" indent="-220451" algn="l" rtl="0" eaLnBrk="1" fontAlgn="base" hangingPunct="1">
        <a:spcBef>
          <a:spcPct val="20000"/>
        </a:spcBef>
        <a:spcAft>
          <a:spcPct val="0"/>
        </a:spcAft>
        <a:buChar char="»"/>
        <a:defRPr sz="1951">
          <a:solidFill>
            <a:schemeClr val="tx1"/>
          </a:solidFill>
          <a:latin typeface="+mn-lt"/>
        </a:defRPr>
      </a:lvl7pPr>
      <a:lvl8pPr marL="3306759" indent="-220451" algn="l" rtl="0" eaLnBrk="1" fontAlgn="base" hangingPunct="1">
        <a:spcBef>
          <a:spcPct val="20000"/>
        </a:spcBef>
        <a:spcAft>
          <a:spcPct val="0"/>
        </a:spcAft>
        <a:buChar char="»"/>
        <a:defRPr sz="1951">
          <a:solidFill>
            <a:schemeClr val="tx1"/>
          </a:solidFill>
          <a:latin typeface="+mn-lt"/>
        </a:defRPr>
      </a:lvl8pPr>
      <a:lvl9pPr marL="3747661" indent="-220451" algn="l" rtl="0" eaLnBrk="1" fontAlgn="base" hangingPunct="1">
        <a:spcBef>
          <a:spcPct val="20000"/>
        </a:spcBef>
        <a:spcAft>
          <a:spcPct val="0"/>
        </a:spcAft>
        <a:buChar char="»"/>
        <a:defRPr sz="1951">
          <a:solidFill>
            <a:schemeClr val="tx1"/>
          </a:solidFill>
          <a:latin typeface="+mn-lt"/>
        </a:defRPr>
      </a:lvl9pPr>
    </p:bodyStyle>
    <p:otherStyle>
      <a:defPPr>
        <a:defRPr lang="en-US"/>
      </a:defPPr>
      <a:lvl1pPr marL="0" algn="l" defTabSz="881802" rtl="0" eaLnBrk="1" latinLnBrk="0" hangingPunct="1">
        <a:defRPr sz="1740" kern="1200">
          <a:solidFill>
            <a:schemeClr val="tx1"/>
          </a:solidFill>
          <a:latin typeface="+mn-lt"/>
          <a:ea typeface="+mn-ea"/>
          <a:cs typeface="+mn-cs"/>
        </a:defRPr>
      </a:lvl1pPr>
      <a:lvl2pPr marL="440901" algn="l" defTabSz="881802" rtl="0" eaLnBrk="1" latinLnBrk="0" hangingPunct="1">
        <a:defRPr sz="1740" kern="1200">
          <a:solidFill>
            <a:schemeClr val="tx1"/>
          </a:solidFill>
          <a:latin typeface="+mn-lt"/>
          <a:ea typeface="+mn-ea"/>
          <a:cs typeface="+mn-cs"/>
        </a:defRPr>
      </a:lvl2pPr>
      <a:lvl3pPr marL="881802" algn="l" defTabSz="881802" rtl="0" eaLnBrk="1" latinLnBrk="0" hangingPunct="1">
        <a:defRPr sz="1740" kern="1200">
          <a:solidFill>
            <a:schemeClr val="tx1"/>
          </a:solidFill>
          <a:latin typeface="+mn-lt"/>
          <a:ea typeface="+mn-ea"/>
          <a:cs typeface="+mn-cs"/>
        </a:defRPr>
      </a:lvl3pPr>
      <a:lvl4pPr marL="1322704" algn="l" defTabSz="881802" rtl="0" eaLnBrk="1" latinLnBrk="0" hangingPunct="1">
        <a:defRPr sz="1740" kern="1200">
          <a:solidFill>
            <a:schemeClr val="tx1"/>
          </a:solidFill>
          <a:latin typeface="+mn-lt"/>
          <a:ea typeface="+mn-ea"/>
          <a:cs typeface="+mn-cs"/>
        </a:defRPr>
      </a:lvl4pPr>
      <a:lvl5pPr marL="1763605" algn="l" defTabSz="881802" rtl="0" eaLnBrk="1" latinLnBrk="0" hangingPunct="1">
        <a:defRPr sz="1740" kern="1200">
          <a:solidFill>
            <a:schemeClr val="tx1"/>
          </a:solidFill>
          <a:latin typeface="+mn-lt"/>
          <a:ea typeface="+mn-ea"/>
          <a:cs typeface="+mn-cs"/>
        </a:defRPr>
      </a:lvl5pPr>
      <a:lvl6pPr marL="2204506" algn="l" defTabSz="881802" rtl="0" eaLnBrk="1" latinLnBrk="0" hangingPunct="1">
        <a:defRPr sz="1740" kern="1200">
          <a:solidFill>
            <a:schemeClr val="tx1"/>
          </a:solidFill>
          <a:latin typeface="+mn-lt"/>
          <a:ea typeface="+mn-ea"/>
          <a:cs typeface="+mn-cs"/>
        </a:defRPr>
      </a:lvl6pPr>
      <a:lvl7pPr marL="2645407" algn="l" defTabSz="881802" rtl="0" eaLnBrk="1" latinLnBrk="0" hangingPunct="1">
        <a:defRPr sz="1740" kern="1200">
          <a:solidFill>
            <a:schemeClr val="tx1"/>
          </a:solidFill>
          <a:latin typeface="+mn-lt"/>
          <a:ea typeface="+mn-ea"/>
          <a:cs typeface="+mn-cs"/>
        </a:defRPr>
      </a:lvl7pPr>
      <a:lvl8pPr marL="3086308" algn="l" defTabSz="881802" rtl="0" eaLnBrk="1" latinLnBrk="0" hangingPunct="1">
        <a:defRPr sz="1740" kern="1200">
          <a:solidFill>
            <a:schemeClr val="tx1"/>
          </a:solidFill>
          <a:latin typeface="+mn-lt"/>
          <a:ea typeface="+mn-ea"/>
          <a:cs typeface="+mn-cs"/>
        </a:defRPr>
      </a:lvl8pPr>
      <a:lvl9pPr marL="3527210" algn="l" defTabSz="881802" rtl="0" eaLnBrk="1" latinLnBrk="0" hangingPunct="1">
        <a:defRPr sz="17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Topstripe-full-PPT-150dpi"/>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26" name="Rectangle 2"/>
          <p:cNvSpPr>
            <a:spLocks noGrp="1" noChangeArrowheads="1"/>
          </p:cNvSpPr>
          <p:nvPr>
            <p:ph type="title"/>
          </p:nvPr>
        </p:nvSpPr>
        <p:spPr bwMode="auto">
          <a:xfrm>
            <a:off x="444500" y="6048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buClr>
                <a:prstClr val="black"/>
              </a:buClr>
            </a:pPr>
            <a:endParaRPr lang="en-US" dirty="0">
              <a:solidFill>
                <a:prstClr val="black"/>
              </a:solidFill>
            </a:endParaRPr>
          </a:p>
        </p:txBody>
      </p:sp>
      <p:sp>
        <p:nvSpPr>
          <p:cNvPr id="1030" name="Rectangle 6"/>
          <p:cNvSpPr>
            <a:spLocks noGrp="1" noChangeArrowheads="1"/>
          </p:cNvSpPr>
          <p:nvPr>
            <p:ph type="sldNum" sz="quarter" idx="4"/>
          </p:nvPr>
        </p:nvSpPr>
        <p:spPr bwMode="auto">
          <a:xfrm flipH="1">
            <a:off x="4071256" y="6245225"/>
            <a:ext cx="46808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buClr>
                <a:prstClr val="black"/>
              </a:buClr>
            </a:pPr>
            <a:fld id="{7FFC4C9B-B19F-40F3-A41F-C6D7DFF5A73E}" type="slidenum">
              <a:rPr lang="en-US" smtClean="0">
                <a:solidFill>
                  <a:prstClr val="black"/>
                </a:solidFill>
              </a:rPr>
              <a:pPr>
                <a:buClr>
                  <a:prstClr val="black"/>
                </a:buClr>
              </a:pPr>
              <a:t>‹#›</a:t>
            </a:fld>
            <a:endParaRPr lang="en-US" dirty="0">
              <a:solidFill>
                <a:prstClr val="black"/>
              </a:solidFill>
            </a:endParaRPr>
          </a:p>
        </p:txBody>
      </p:sp>
    </p:spTree>
    <p:extLst>
      <p:ext uri="{BB962C8B-B14F-4D97-AF65-F5344CB8AC3E}">
        <p14:creationId xmlns:p14="http://schemas.microsoft.com/office/powerpoint/2010/main" val="3552636392"/>
      </p:ext>
    </p:extLst>
  </p:cSld>
  <p:clrMap bg1="lt1" tx1="dk1" bg2="lt2" tx2="dk2" accent1="accent1" accent2="accent2" accent3="accent3" accent4="accent4" accent5="accent5" accent6="accent6" hlink="hlink" folHlink="folHlink"/>
  <p:sldLayoutIdLst>
    <p:sldLayoutId id="2147483720" r:id="rId1"/>
  </p:sldLayoutIdLst>
  <p:transition spd="slow">
    <p:wipe/>
  </p:transition>
  <p:txStyles>
    <p:titleStyle>
      <a:lvl1pPr algn="l" rtl="0" eaLnBrk="1" fontAlgn="base" hangingPunct="1">
        <a:spcBef>
          <a:spcPct val="0"/>
        </a:spcBef>
        <a:spcAft>
          <a:spcPct val="0"/>
        </a:spcAft>
        <a:defRPr sz="2800" b="1" baseline="0">
          <a:solidFill>
            <a:srgbClr val="C00000"/>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7200" algn="l" rtl="0" eaLnBrk="1" fontAlgn="base" hangingPunct="1">
        <a:spcBef>
          <a:spcPct val="0"/>
        </a:spcBef>
        <a:spcAft>
          <a:spcPct val="0"/>
        </a:spcAft>
        <a:defRPr sz="2800" b="1">
          <a:solidFill>
            <a:srgbClr val="105594"/>
          </a:solidFill>
          <a:latin typeface="Arial" charset="0"/>
        </a:defRPr>
      </a:lvl6pPr>
      <a:lvl7pPr marL="914400" algn="l" rtl="0" eaLnBrk="1" fontAlgn="base" hangingPunct="1">
        <a:spcBef>
          <a:spcPct val="0"/>
        </a:spcBef>
        <a:spcAft>
          <a:spcPct val="0"/>
        </a:spcAft>
        <a:defRPr sz="2800" b="1">
          <a:solidFill>
            <a:srgbClr val="105594"/>
          </a:solidFill>
          <a:latin typeface="Arial" charset="0"/>
        </a:defRPr>
      </a:lvl7pPr>
      <a:lvl8pPr marL="1371600" algn="l" rtl="0" eaLnBrk="1" fontAlgn="base" hangingPunct="1">
        <a:spcBef>
          <a:spcPct val="0"/>
        </a:spcBef>
        <a:spcAft>
          <a:spcPct val="0"/>
        </a:spcAft>
        <a:defRPr sz="2800" b="1">
          <a:solidFill>
            <a:srgbClr val="105594"/>
          </a:solidFill>
          <a:latin typeface="Arial" charset="0"/>
        </a:defRPr>
      </a:lvl8pPr>
      <a:lvl9pPr marL="1828800" algn="l" rtl="0" eaLnBrk="1" fontAlgn="base" hangingPunct="1">
        <a:spcBef>
          <a:spcPct val="0"/>
        </a:spcBef>
        <a:spcAft>
          <a:spcPct val="0"/>
        </a:spcAft>
        <a:defRPr sz="2800" b="1">
          <a:solidFill>
            <a:srgbClr val="105594"/>
          </a:solidFill>
          <a:latin typeface="Arial" charset="0"/>
        </a:defRPr>
      </a:lvl9pPr>
    </p:titleStyle>
    <p:bodyStyle>
      <a:lvl1pPr marL="342900" indent="-342900" algn="l" rtl="0" eaLnBrk="1" fontAlgn="base" hangingPunct="1">
        <a:spcBef>
          <a:spcPct val="20000"/>
        </a:spcBef>
        <a:spcAft>
          <a:spcPct val="0"/>
        </a:spcAft>
        <a:buClr>
          <a:srgbClr val="FC0128"/>
        </a:buClr>
        <a:buSzPct val="125000"/>
        <a:buChar char="•"/>
        <a:defRPr sz="2400">
          <a:solidFill>
            <a:srgbClr val="105594"/>
          </a:solidFill>
          <a:latin typeface="+mn-lt"/>
          <a:ea typeface="+mn-ea"/>
          <a:cs typeface="+mn-cs"/>
        </a:defRPr>
      </a:lvl1pPr>
      <a:lvl2pPr marL="742950" indent="-285750" algn="l" rtl="0" eaLnBrk="1" fontAlgn="base" hangingPunct="1">
        <a:spcBef>
          <a:spcPct val="20000"/>
        </a:spcBef>
        <a:spcAft>
          <a:spcPct val="0"/>
        </a:spcAft>
        <a:buChar char="–"/>
        <a:defRPr sz="2000">
          <a:solidFill>
            <a:srgbClr val="105594"/>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6212"/>
            <a:ext cx="7772400" cy="1470025"/>
          </a:xfrm>
        </p:spPr>
        <p:txBody>
          <a:bodyPr/>
          <a:lstStyle/>
          <a:p>
            <a:pPr>
              <a:defRPr/>
            </a:pPr>
            <a:r>
              <a:rPr lang="en-US" sz="4400" kern="1200" dirty="0">
                <a:solidFill>
                  <a:srgbClr val="005696"/>
                </a:solidFill>
                <a:latin typeface="Arial Black" pitchFamily="34" charset="0"/>
                <a:ea typeface="MS PGothic" panose="020B0600070205080204" pitchFamily="34" charset="-128"/>
                <a:cs typeface="+mn-cs"/>
              </a:rPr>
              <a:t>Introduction to </a:t>
            </a:r>
            <a:br>
              <a:rPr lang="en-US" sz="4400" kern="1200" dirty="0">
                <a:solidFill>
                  <a:srgbClr val="005696"/>
                </a:solidFill>
                <a:latin typeface="Arial Black" pitchFamily="34" charset="0"/>
                <a:ea typeface="MS PGothic" panose="020B0600070205080204" pitchFamily="34" charset="-128"/>
                <a:cs typeface="+mn-cs"/>
              </a:rPr>
            </a:br>
            <a:r>
              <a:rPr lang="en-US" sz="4400" kern="1200" dirty="0">
                <a:solidFill>
                  <a:srgbClr val="005696"/>
                </a:solidFill>
                <a:latin typeface="Arial Black" pitchFamily="34" charset="0"/>
                <a:ea typeface="MS PGothic" panose="020B0600070205080204" pitchFamily="34" charset="-128"/>
                <a:cs typeface="+mn-cs"/>
              </a:rPr>
              <a:t>Metro Mobility</a:t>
            </a:r>
            <a:endParaRPr lang="en-US" sz="4400" dirty="0"/>
          </a:p>
        </p:txBody>
      </p:sp>
      <p:sp>
        <p:nvSpPr>
          <p:cNvPr id="3" name="Subtitle 2"/>
          <p:cNvSpPr>
            <a:spLocks noGrp="1"/>
          </p:cNvSpPr>
          <p:nvPr>
            <p:ph type="subTitle" idx="1"/>
          </p:nvPr>
        </p:nvSpPr>
        <p:spPr>
          <a:xfrm>
            <a:off x="1571625" y="3232150"/>
            <a:ext cx="6000750" cy="1752600"/>
          </a:xfrm>
        </p:spPr>
        <p:txBody>
          <a:bodyPr/>
          <a:lstStyle/>
          <a:p>
            <a:pPr>
              <a:defRPr/>
            </a:pPr>
            <a:endParaRPr lang="en-US" sz="2321" dirty="0"/>
          </a:p>
          <a:p>
            <a:pPr>
              <a:defRPr/>
            </a:pPr>
            <a:r>
              <a:rPr lang="en-US" sz="2800" dirty="0"/>
              <a:t>Metro Mobility Task Force</a:t>
            </a:r>
          </a:p>
          <a:p>
            <a:pPr>
              <a:defRPr/>
            </a:pPr>
            <a:r>
              <a:rPr lang="en-US" sz="2800" dirty="0"/>
              <a:t>August 23, 2017</a:t>
            </a:r>
          </a:p>
        </p:txBody>
      </p:sp>
      <p:pic>
        <p:nvPicPr>
          <p:cNvPr id="7172" name="Picture 3" descr="Metro Mobility Logo Image" title="Metro Mobility Logo 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286" y="6146800"/>
            <a:ext cx="2349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252957"/>
      </p:ext>
    </p:extLst>
  </p:cSld>
  <p:clrMapOvr>
    <a:masterClrMapping/>
  </p:clrMapOvr>
  <p:transition spd="med">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E21FD6-35A8-4033-89FD-0B9565925937}"/>
              </a:ext>
            </a:extLst>
          </p:cNvPr>
          <p:cNvSpPr>
            <a:spLocks noGrp="1"/>
          </p:cNvSpPr>
          <p:nvPr>
            <p:ph type="title"/>
          </p:nvPr>
        </p:nvSpPr>
        <p:spPr>
          <a:xfrm>
            <a:off x="0" y="19250"/>
            <a:ext cx="8229600" cy="808038"/>
          </a:xfrm>
        </p:spPr>
        <p:txBody>
          <a:bodyPr/>
          <a:lstStyle/>
          <a:p>
            <a:r>
              <a:rPr lang="en-US" sz="3200" b="0" dirty="0"/>
              <a:t>Map of Demand Contracts</a:t>
            </a:r>
          </a:p>
        </p:txBody>
      </p:sp>
      <p:sp>
        <p:nvSpPr>
          <p:cNvPr id="2" name="Slide Number Placeholder 1">
            <a:extLst>
              <a:ext uri="{FF2B5EF4-FFF2-40B4-BE49-F238E27FC236}">
                <a16:creationId xmlns:a16="http://schemas.microsoft.com/office/drawing/2014/main" id="{1F779803-7ED3-4827-B726-8DDED628BA75}"/>
              </a:ext>
            </a:extLst>
          </p:cNvPr>
          <p:cNvSpPr>
            <a:spLocks noGrp="1"/>
          </p:cNvSpPr>
          <p:nvPr>
            <p:ph type="sldNum" sz="quarter" idx="12"/>
          </p:nvPr>
        </p:nvSpPr>
        <p:spPr/>
        <p:txBody>
          <a:bodyPr/>
          <a:lstStyle/>
          <a:p>
            <a:fld id="{526D2C0D-3875-46DF-9D6F-5A1469220E6D}" type="slidenum">
              <a:rPr lang="en-US" smtClean="0"/>
              <a:pPr/>
              <a:t>10</a:t>
            </a:fld>
            <a:endParaRPr lang="en-US" dirty="0"/>
          </a:p>
        </p:txBody>
      </p:sp>
      <p:sp>
        <p:nvSpPr>
          <p:cNvPr id="8" name="TextBox 7" descr="White covering over the Metro Mobility Logo" title="Cover">
            <a:extLst>
              <a:ext uri="{FF2B5EF4-FFF2-40B4-BE49-F238E27FC236}">
                <a16:creationId xmlns:a16="http://schemas.microsoft.com/office/drawing/2014/main" id="{B99422FE-7A6A-44E3-B4AB-0812B3BD9935}"/>
              </a:ext>
            </a:extLst>
          </p:cNvPr>
          <p:cNvSpPr txBox="1"/>
          <p:nvPr/>
        </p:nvSpPr>
        <p:spPr>
          <a:xfrm>
            <a:off x="6769290" y="6127845"/>
            <a:ext cx="2236688" cy="627797"/>
          </a:xfrm>
          <a:prstGeom prst="rect">
            <a:avLst/>
          </a:prstGeom>
          <a:solidFill>
            <a:schemeClr val="bg1"/>
          </a:solidFill>
        </p:spPr>
        <p:txBody>
          <a:bodyPr wrap="square" rtlCol="0">
            <a:spAutoFit/>
          </a:bodyPr>
          <a:lstStyle/>
          <a:p>
            <a:endParaRPr lang="en-US" dirty="0"/>
          </a:p>
        </p:txBody>
      </p:sp>
      <p:pic>
        <p:nvPicPr>
          <p:cNvPr id="12" name="Picture 11" descr="Twin Cities Metro Mobility Providers " title="Provider map">
            <a:extLst>
              <a:ext uri="{FF2B5EF4-FFF2-40B4-BE49-F238E27FC236}">
                <a16:creationId xmlns:a16="http://schemas.microsoft.com/office/drawing/2014/main" id="{8DA97FC4-99D7-4984-9861-1BD6D59FD151}"/>
              </a:ext>
            </a:extLst>
          </p:cNvPr>
          <p:cNvPicPr>
            <a:picLocks noChangeAspect="1"/>
          </p:cNvPicPr>
          <p:nvPr/>
        </p:nvPicPr>
        <p:blipFill>
          <a:blip r:embed="rId3"/>
          <a:stretch>
            <a:fillRect/>
          </a:stretch>
        </p:blipFill>
        <p:spPr>
          <a:xfrm>
            <a:off x="1006025" y="859430"/>
            <a:ext cx="7092837" cy="5518552"/>
          </a:xfrm>
          <a:prstGeom prst="rect">
            <a:avLst/>
          </a:prstGeom>
        </p:spPr>
      </p:pic>
    </p:spTree>
    <p:extLst>
      <p:ext uri="{BB962C8B-B14F-4D97-AF65-F5344CB8AC3E}">
        <p14:creationId xmlns:p14="http://schemas.microsoft.com/office/powerpoint/2010/main" val="1347771127"/>
      </p:ext>
    </p:extLst>
  </p:cSld>
  <p:clrMapOvr>
    <a:masterClrMapping/>
  </p:clrMapOvr>
  <p:transition spd="med">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Contracts</a:t>
            </a:r>
          </a:p>
        </p:txBody>
      </p:sp>
      <p:sp>
        <p:nvSpPr>
          <p:cNvPr id="6" name="Content Placeholder 5"/>
          <p:cNvSpPr>
            <a:spLocks noGrp="1"/>
          </p:cNvSpPr>
          <p:nvPr>
            <p:ph idx="1"/>
          </p:nvPr>
        </p:nvSpPr>
        <p:spPr>
          <a:xfrm>
            <a:off x="-409939" y="798898"/>
            <a:ext cx="9314096" cy="6348219"/>
          </a:xfrm>
        </p:spPr>
        <p:txBody>
          <a:bodyPr/>
          <a:lstStyle/>
          <a:p>
            <a:pPr marL="974725" indent="0">
              <a:buClrTx/>
              <a:buNone/>
            </a:pPr>
            <a:r>
              <a:rPr lang="en-US" sz="1600" i="1" dirty="0"/>
              <a:t>Numbers on July 15, 2017</a:t>
            </a:r>
          </a:p>
          <a:p>
            <a:pPr marL="1198563" indent="-223838">
              <a:buClrTx/>
              <a:buFont typeface="Arial" panose="020B0604020202020204" pitchFamily="34" charset="0"/>
              <a:buChar char="•"/>
            </a:pPr>
            <a:r>
              <a:rPr lang="en-US" sz="1800" b="1" dirty="0"/>
              <a:t>Demand Metro East – First Transit in Roseville</a:t>
            </a:r>
          </a:p>
          <a:p>
            <a:pPr marL="1598402" lvl="2" indent="-223838">
              <a:spcBef>
                <a:spcPts val="0"/>
              </a:spcBef>
              <a:buFont typeface="Arial" panose="020B0604020202020204" pitchFamily="34" charset="0"/>
              <a:buChar char="•"/>
            </a:pPr>
            <a:r>
              <a:rPr lang="en-US" sz="1600" dirty="0"/>
              <a:t>28% of rides</a:t>
            </a:r>
          </a:p>
          <a:p>
            <a:pPr marL="1598402" lvl="2" indent="-223838">
              <a:spcBef>
                <a:spcPts val="0"/>
              </a:spcBef>
              <a:buFont typeface="Arial" panose="020B0604020202020204" pitchFamily="34" charset="0"/>
              <a:buChar char="•"/>
            </a:pPr>
            <a:r>
              <a:rPr lang="en-US" sz="1600" dirty="0"/>
              <a:t>Saint Paul and suburbs to east and north – south boundary is Mississippi River</a:t>
            </a:r>
          </a:p>
          <a:p>
            <a:pPr marL="1598402" lvl="2" indent="-223838">
              <a:spcBef>
                <a:spcPts val="0"/>
              </a:spcBef>
              <a:buFont typeface="Arial" panose="020B0604020202020204" pitchFamily="34" charset="0"/>
              <a:buChar char="•"/>
            </a:pPr>
            <a:r>
              <a:rPr lang="en-US" sz="1600" dirty="0"/>
              <a:t>265 drivers, 158 vehicles</a:t>
            </a:r>
          </a:p>
          <a:p>
            <a:pPr marL="1198563" indent="-223838">
              <a:spcBef>
                <a:spcPts val="600"/>
              </a:spcBef>
              <a:buClrTx/>
              <a:buFont typeface="Arial" panose="020B0604020202020204" pitchFamily="34" charset="0"/>
              <a:buChar char="•"/>
            </a:pPr>
            <a:r>
              <a:rPr lang="en-US" sz="1800" b="1" dirty="0"/>
              <a:t>Demand Metro West – Transit Team in Minneapolis</a:t>
            </a:r>
          </a:p>
          <a:p>
            <a:pPr marL="1598402" lvl="2" indent="-223838">
              <a:spcBef>
                <a:spcPts val="0"/>
              </a:spcBef>
              <a:buFont typeface="Arial" panose="020B0604020202020204" pitchFamily="34" charset="0"/>
              <a:buChar char="•"/>
            </a:pPr>
            <a:r>
              <a:rPr lang="en-US" sz="1600" dirty="0"/>
              <a:t>38% of rides</a:t>
            </a:r>
          </a:p>
          <a:p>
            <a:pPr marL="1598402" lvl="2" indent="-223838">
              <a:spcBef>
                <a:spcPts val="0"/>
              </a:spcBef>
              <a:buFont typeface="Arial" panose="020B0604020202020204" pitchFamily="34" charset="0"/>
              <a:buChar char="•"/>
            </a:pPr>
            <a:r>
              <a:rPr lang="en-US" sz="1600" dirty="0"/>
              <a:t>Minneapolis and suburbs to west and north – south boundary is Mississippi River</a:t>
            </a:r>
          </a:p>
          <a:p>
            <a:pPr marL="1598402" lvl="2" indent="-223838">
              <a:spcBef>
                <a:spcPts val="0"/>
              </a:spcBef>
              <a:buFont typeface="Arial" panose="020B0604020202020204" pitchFamily="34" charset="0"/>
              <a:buChar char="•"/>
            </a:pPr>
            <a:r>
              <a:rPr lang="en-US" sz="1600" dirty="0"/>
              <a:t>258 drivers, 222 vehicles</a:t>
            </a:r>
          </a:p>
          <a:p>
            <a:pPr marL="1198563" indent="-223838">
              <a:spcBef>
                <a:spcPts val="600"/>
              </a:spcBef>
              <a:buClrTx/>
              <a:buFont typeface="Arial" panose="020B0604020202020204" pitchFamily="34" charset="0"/>
              <a:buChar char="•"/>
            </a:pPr>
            <a:r>
              <a:rPr lang="en-US" sz="1800" b="1" dirty="0"/>
              <a:t>Demand Metro South – First Transit in Burnsville</a:t>
            </a:r>
          </a:p>
          <a:p>
            <a:pPr marL="1598402" lvl="2" indent="-223838">
              <a:spcBef>
                <a:spcPts val="0"/>
              </a:spcBef>
              <a:buFont typeface="Arial" panose="020B0604020202020204" pitchFamily="34" charset="0"/>
              <a:buChar char="•"/>
            </a:pPr>
            <a:r>
              <a:rPr lang="en-US" sz="1600" dirty="0"/>
              <a:t>17% of rides</a:t>
            </a:r>
          </a:p>
          <a:p>
            <a:pPr marL="1598402" lvl="2" indent="-223838">
              <a:spcBef>
                <a:spcPts val="0"/>
              </a:spcBef>
              <a:buFont typeface="Arial" panose="020B0604020202020204" pitchFamily="34" charset="0"/>
              <a:buChar char="•"/>
            </a:pPr>
            <a:r>
              <a:rPr lang="en-US" sz="1600" dirty="0"/>
              <a:t>Communities south of Mississippi River and south Washington County</a:t>
            </a:r>
          </a:p>
          <a:p>
            <a:pPr marL="1598402" lvl="2" indent="-223838">
              <a:spcBef>
                <a:spcPts val="0"/>
              </a:spcBef>
              <a:buFont typeface="Arial" panose="020B0604020202020204" pitchFamily="34" charset="0"/>
              <a:buChar char="•"/>
            </a:pPr>
            <a:r>
              <a:rPr lang="en-US" sz="1600" dirty="0"/>
              <a:t>136 drivers, 94 vehicles</a:t>
            </a:r>
          </a:p>
          <a:p>
            <a:pPr marL="1198563" lvl="2" indent="-223838">
              <a:spcBef>
                <a:spcPts val="600"/>
              </a:spcBef>
              <a:buFont typeface="Arial" panose="020B0604020202020204" pitchFamily="34" charset="0"/>
              <a:buChar char="•"/>
            </a:pPr>
            <a:r>
              <a:rPr lang="en-US" sz="1800" b="1" dirty="0">
                <a:solidFill>
                  <a:srgbClr val="105594"/>
                </a:solidFill>
                <a:ea typeface="+mn-ea"/>
                <a:cs typeface="+mn-cs"/>
              </a:rPr>
              <a:t>Agency – First Transit in Roseville</a:t>
            </a:r>
          </a:p>
          <a:p>
            <a:pPr marL="1603375" lvl="3" indent="-223838">
              <a:spcBef>
                <a:spcPts val="0"/>
              </a:spcBef>
              <a:buFont typeface="Arial" panose="020B0604020202020204" pitchFamily="34" charset="0"/>
              <a:buChar char="•"/>
            </a:pPr>
            <a:r>
              <a:rPr lang="en-US" sz="1600" dirty="0">
                <a:solidFill>
                  <a:srgbClr val="105594"/>
                </a:solidFill>
                <a:ea typeface="+mn-ea"/>
                <a:cs typeface="+mn-cs"/>
              </a:rPr>
              <a:t>17% of rides</a:t>
            </a:r>
          </a:p>
          <a:p>
            <a:pPr marL="1603375" lvl="3" indent="-223838">
              <a:spcBef>
                <a:spcPts val="0"/>
              </a:spcBef>
              <a:buFont typeface="Arial" panose="020B0604020202020204" pitchFamily="34" charset="0"/>
              <a:buChar char="•"/>
            </a:pPr>
            <a:r>
              <a:rPr lang="en-US" sz="1600" dirty="0">
                <a:solidFill>
                  <a:srgbClr val="105594"/>
                </a:solidFill>
                <a:ea typeface="+mn-ea"/>
                <a:cs typeface="+mn-cs"/>
              </a:rPr>
              <a:t>100% standing order rides</a:t>
            </a:r>
          </a:p>
          <a:p>
            <a:pPr marL="1603375" lvl="3" indent="-223838">
              <a:spcBef>
                <a:spcPts val="0"/>
              </a:spcBef>
              <a:buFont typeface="Arial" panose="020B0604020202020204" pitchFamily="34" charset="0"/>
              <a:buChar char="•"/>
            </a:pPr>
            <a:r>
              <a:rPr lang="en-US" sz="1600" dirty="0">
                <a:solidFill>
                  <a:srgbClr val="105594"/>
                </a:solidFill>
                <a:ea typeface="+mn-ea"/>
                <a:cs typeface="+mn-cs"/>
              </a:rPr>
              <a:t>Service to day training and habilitation centers and adult day programs</a:t>
            </a:r>
          </a:p>
          <a:p>
            <a:pPr marL="1603375" lvl="3" indent="-223838">
              <a:spcBef>
                <a:spcPts val="0"/>
              </a:spcBef>
              <a:buFont typeface="Arial" panose="020B0604020202020204" pitchFamily="34" charset="0"/>
              <a:buChar char="•"/>
            </a:pPr>
            <a:r>
              <a:rPr lang="en-US" sz="1600" dirty="0">
                <a:solidFill>
                  <a:srgbClr val="105594"/>
                </a:solidFill>
                <a:ea typeface="+mn-ea"/>
                <a:cs typeface="+mn-cs"/>
              </a:rPr>
              <a:t>94 drivers, 96 vehicles</a:t>
            </a:r>
          </a:p>
          <a:p>
            <a:pPr marL="1255713" lvl="3" indent="-341313"/>
            <a:r>
              <a:rPr lang="en-US" sz="1800" dirty="0">
                <a:solidFill>
                  <a:srgbClr val="1675CC"/>
                </a:solidFill>
              </a:rPr>
              <a:t> </a:t>
            </a:r>
            <a:endParaRPr lang="en-US" sz="1400" dirty="0">
              <a:solidFill>
                <a:srgbClr val="105594"/>
              </a:solidFill>
            </a:endParaRPr>
          </a:p>
        </p:txBody>
      </p:sp>
      <p:sp>
        <p:nvSpPr>
          <p:cNvPr id="7" name="Rectangle 6"/>
          <p:cNvSpPr/>
          <p:nvPr/>
        </p:nvSpPr>
        <p:spPr>
          <a:xfrm>
            <a:off x="575129" y="73923"/>
            <a:ext cx="5956300" cy="530915"/>
          </a:xfrm>
          <a:prstGeom prst="rect">
            <a:avLst/>
          </a:prstGeom>
        </p:spPr>
        <p:txBody>
          <a:bodyPr wrap="square">
            <a:spAutoFit/>
          </a:bodyPr>
          <a:lstStyle/>
          <a:p>
            <a:r>
              <a:rPr lang="en-US" sz="2850" dirty="0">
                <a:solidFill>
                  <a:schemeClr val="bg1"/>
                </a:solidFill>
                <a:latin typeface="+mj-lt"/>
              </a:rPr>
              <a:t>Primary Metro Mobility Contracts</a:t>
            </a:r>
          </a:p>
        </p:txBody>
      </p:sp>
      <p:sp>
        <p:nvSpPr>
          <p:cNvPr id="3" name="Slide Number Placeholder 2">
            <a:extLst>
              <a:ext uri="{FF2B5EF4-FFF2-40B4-BE49-F238E27FC236}">
                <a16:creationId xmlns:a16="http://schemas.microsoft.com/office/drawing/2014/main" id="{54BE9EC7-C867-4808-8FD6-B7002A7F7E0F}"/>
              </a:ext>
            </a:extLst>
          </p:cNvPr>
          <p:cNvSpPr>
            <a:spLocks noGrp="1"/>
          </p:cNvSpPr>
          <p:nvPr>
            <p:ph type="sldNum" sz="quarter" idx="12"/>
          </p:nvPr>
        </p:nvSpPr>
        <p:spPr/>
        <p:txBody>
          <a:bodyPr/>
          <a:lstStyle/>
          <a:p>
            <a:fld id="{526D2C0D-3875-46DF-9D6F-5A1469220E6D}" type="slidenum">
              <a:rPr lang="en-US" smtClean="0"/>
              <a:pPr/>
              <a:t>11</a:t>
            </a:fld>
            <a:endParaRPr lang="en-US" dirty="0"/>
          </a:p>
        </p:txBody>
      </p:sp>
    </p:spTree>
    <p:extLst>
      <p:ext uri="{BB962C8B-B14F-4D97-AF65-F5344CB8AC3E}">
        <p14:creationId xmlns:p14="http://schemas.microsoft.com/office/powerpoint/2010/main" val="2759262794"/>
      </p:ext>
    </p:extLst>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F99AE2-5601-49E6-8C89-43DEBA4696A2}"/>
              </a:ext>
            </a:extLst>
          </p:cNvPr>
          <p:cNvSpPr>
            <a:spLocks noGrp="1"/>
          </p:cNvSpPr>
          <p:nvPr>
            <p:ph type="title"/>
          </p:nvPr>
        </p:nvSpPr>
        <p:spPr>
          <a:xfrm>
            <a:off x="0" y="0"/>
            <a:ext cx="8229600" cy="808038"/>
          </a:xfrm>
        </p:spPr>
        <p:txBody>
          <a:bodyPr/>
          <a:lstStyle/>
          <a:p>
            <a:r>
              <a:rPr lang="en-US" sz="3200" b="0" dirty="0"/>
              <a:t>Locations Served by Agency Contract</a:t>
            </a:r>
            <a:br>
              <a:rPr lang="en-US" sz="3200" b="0" dirty="0"/>
            </a:br>
            <a:endParaRPr lang="en-US" sz="3200" b="0" dirty="0"/>
          </a:p>
        </p:txBody>
      </p:sp>
      <p:sp>
        <p:nvSpPr>
          <p:cNvPr id="2" name="Slide Number Placeholder 1">
            <a:extLst>
              <a:ext uri="{FF2B5EF4-FFF2-40B4-BE49-F238E27FC236}">
                <a16:creationId xmlns:a16="http://schemas.microsoft.com/office/drawing/2014/main" id="{BCA2F659-C67C-4D5A-B60B-CD1EDE7CC6DB}"/>
              </a:ext>
            </a:extLst>
          </p:cNvPr>
          <p:cNvSpPr>
            <a:spLocks noGrp="1"/>
          </p:cNvSpPr>
          <p:nvPr>
            <p:ph type="sldNum" sz="quarter" idx="12"/>
          </p:nvPr>
        </p:nvSpPr>
        <p:spPr/>
        <p:txBody>
          <a:bodyPr/>
          <a:lstStyle/>
          <a:p>
            <a:fld id="{526D2C0D-3875-46DF-9D6F-5A1469220E6D}" type="slidenum">
              <a:rPr lang="en-US" smtClean="0"/>
              <a:pPr/>
              <a:t>12</a:t>
            </a:fld>
            <a:endParaRPr lang="en-US" dirty="0"/>
          </a:p>
        </p:txBody>
      </p:sp>
      <p:graphicFrame>
        <p:nvGraphicFramePr>
          <p:cNvPr id="13" name="Content Placeholder 12" descr="Table of local agencies Metro Mobility contracts with " title="Table">
            <a:extLst>
              <a:ext uri="{FF2B5EF4-FFF2-40B4-BE49-F238E27FC236}">
                <a16:creationId xmlns:a16="http://schemas.microsoft.com/office/drawing/2014/main" id="{3A0138ED-1BB0-4C2B-AB53-F9D82460C76B}"/>
              </a:ext>
            </a:extLst>
          </p:cNvPr>
          <p:cNvGraphicFramePr>
            <a:graphicFrameLocks noGrp="1"/>
          </p:cNvGraphicFramePr>
          <p:nvPr>
            <p:ph idx="4294967295"/>
            <p:extLst>
              <p:ext uri="{D42A27DB-BD31-4B8C-83A1-F6EECF244321}">
                <p14:modId xmlns:p14="http://schemas.microsoft.com/office/powerpoint/2010/main" val="1313365073"/>
              </p:ext>
            </p:extLst>
          </p:nvPr>
        </p:nvGraphicFramePr>
        <p:xfrm>
          <a:off x="254582" y="771633"/>
          <a:ext cx="8106769" cy="5394960"/>
        </p:xfrm>
        <a:graphic>
          <a:graphicData uri="http://schemas.openxmlformats.org/drawingml/2006/table">
            <a:tbl>
              <a:tblPr firstRow="1" bandRow="1">
                <a:tableStyleId>{5C22544A-7EE6-4342-B048-85BDC9FD1C3A}</a:tableStyleId>
              </a:tblPr>
              <a:tblGrid>
                <a:gridCol w="3330053">
                  <a:extLst>
                    <a:ext uri="{9D8B030D-6E8A-4147-A177-3AD203B41FA5}">
                      <a16:colId xmlns:a16="http://schemas.microsoft.com/office/drawing/2014/main" val="3812113404"/>
                    </a:ext>
                  </a:extLst>
                </a:gridCol>
                <a:gridCol w="4776716">
                  <a:extLst>
                    <a:ext uri="{9D8B030D-6E8A-4147-A177-3AD203B41FA5}">
                      <a16:colId xmlns:a16="http://schemas.microsoft.com/office/drawing/2014/main" val="4229666116"/>
                    </a:ext>
                  </a:extLst>
                </a:gridCol>
              </a:tblGrid>
              <a:tr h="274320">
                <a:tc>
                  <a:txBody>
                    <a:bodyPr/>
                    <a:lstStyle/>
                    <a:p>
                      <a:r>
                        <a:rPr lang="en-US" sz="1800" dirty="0"/>
                        <a:t>Agency</a:t>
                      </a:r>
                    </a:p>
                  </a:txBody>
                  <a:tcPr/>
                </a:tc>
                <a:tc>
                  <a:txBody>
                    <a:bodyPr/>
                    <a:lstStyle/>
                    <a:p>
                      <a:r>
                        <a:rPr lang="en-US" sz="1600" dirty="0"/>
                        <a:t>Locations Served</a:t>
                      </a:r>
                    </a:p>
                  </a:txBody>
                  <a:tcPr/>
                </a:tc>
                <a:extLst>
                  <a:ext uri="{0D108BD9-81ED-4DB2-BD59-A6C34878D82A}">
                    <a16:rowId xmlns:a16="http://schemas.microsoft.com/office/drawing/2014/main" val="3658704402"/>
                  </a:ext>
                </a:extLst>
              </a:tr>
              <a:tr h="397225">
                <a:tc>
                  <a:txBody>
                    <a:bodyPr/>
                    <a:lstStyle/>
                    <a:p>
                      <a:r>
                        <a:rPr lang="en-US" sz="1800" dirty="0">
                          <a:solidFill>
                            <a:schemeClr val="tx1">
                              <a:lumMod val="75000"/>
                            </a:schemeClr>
                          </a:solidFill>
                        </a:rPr>
                        <a:t>Opportunity Partners</a:t>
                      </a:r>
                    </a:p>
                  </a:txBody>
                  <a:tcPr/>
                </a:tc>
                <a:tc>
                  <a:txBody>
                    <a:bodyPr/>
                    <a:lstStyle/>
                    <a:p>
                      <a:r>
                        <a:rPr lang="en-US" sz="1800" dirty="0">
                          <a:solidFill>
                            <a:schemeClr val="tx1">
                              <a:lumMod val="75000"/>
                            </a:schemeClr>
                          </a:solidFill>
                        </a:rPr>
                        <a:t>Minnetonka, Bloomington, Plymouth (2), West St. Paul, Eden Prairie, Edina, Richfield</a:t>
                      </a:r>
                    </a:p>
                  </a:txBody>
                  <a:tcPr/>
                </a:tc>
                <a:extLst>
                  <a:ext uri="{0D108BD9-81ED-4DB2-BD59-A6C34878D82A}">
                    <a16:rowId xmlns:a16="http://schemas.microsoft.com/office/drawing/2014/main" val="1012609279"/>
                  </a:ext>
                </a:extLst>
              </a:tr>
              <a:tr h="274320">
                <a:tc>
                  <a:txBody>
                    <a:bodyPr/>
                    <a:lstStyle/>
                    <a:p>
                      <a:r>
                        <a:rPr lang="en-US" sz="1800" dirty="0">
                          <a:solidFill>
                            <a:schemeClr val="tx1">
                              <a:lumMod val="75000"/>
                            </a:schemeClr>
                          </a:solidFill>
                        </a:rPr>
                        <a:t>Kaposia</a:t>
                      </a:r>
                    </a:p>
                  </a:txBody>
                  <a:tcPr/>
                </a:tc>
                <a:tc>
                  <a:txBody>
                    <a:bodyPr/>
                    <a:lstStyle/>
                    <a:p>
                      <a:r>
                        <a:rPr lang="en-US" sz="1800" dirty="0">
                          <a:solidFill>
                            <a:schemeClr val="tx1">
                              <a:lumMod val="75000"/>
                            </a:schemeClr>
                          </a:solidFill>
                        </a:rPr>
                        <a:t>Roseville, Little Canada</a:t>
                      </a:r>
                    </a:p>
                  </a:txBody>
                  <a:tcPr/>
                </a:tc>
                <a:extLst>
                  <a:ext uri="{0D108BD9-81ED-4DB2-BD59-A6C34878D82A}">
                    <a16:rowId xmlns:a16="http://schemas.microsoft.com/office/drawing/2014/main" val="3650107488"/>
                  </a:ext>
                </a:extLst>
              </a:tr>
              <a:tr h="274320">
                <a:tc>
                  <a:txBody>
                    <a:bodyPr/>
                    <a:lstStyle/>
                    <a:p>
                      <a:r>
                        <a:rPr lang="en-US" sz="1800" kern="1200" dirty="0">
                          <a:solidFill>
                            <a:schemeClr val="tx1">
                              <a:lumMod val="75000"/>
                            </a:schemeClr>
                          </a:solidFill>
                          <a:latin typeface="+mn-lt"/>
                          <a:ea typeface="+mn-ea"/>
                          <a:cs typeface="+mn-cs"/>
                        </a:rPr>
                        <a:t>Lifeworks</a:t>
                      </a:r>
                    </a:p>
                  </a:txBody>
                  <a:tcPr/>
                </a:tc>
                <a:tc>
                  <a:txBody>
                    <a:bodyPr/>
                    <a:lstStyle/>
                    <a:p>
                      <a:r>
                        <a:rPr lang="en-US" sz="1800" kern="1200" dirty="0">
                          <a:solidFill>
                            <a:schemeClr val="tx1">
                              <a:lumMod val="75000"/>
                            </a:schemeClr>
                          </a:solidFill>
                          <a:latin typeface="+mn-lt"/>
                          <a:ea typeface="+mn-ea"/>
                          <a:cs typeface="+mn-cs"/>
                        </a:rPr>
                        <a:t>Brooklyn Park, Eagan, Bloomington</a:t>
                      </a:r>
                    </a:p>
                  </a:txBody>
                  <a:tcPr/>
                </a:tc>
                <a:extLst>
                  <a:ext uri="{0D108BD9-81ED-4DB2-BD59-A6C34878D82A}">
                    <a16:rowId xmlns:a16="http://schemas.microsoft.com/office/drawing/2014/main" val="510823746"/>
                  </a:ext>
                </a:extLst>
              </a:tr>
              <a:tr h="274320">
                <a:tc>
                  <a:txBody>
                    <a:bodyPr/>
                    <a:lstStyle/>
                    <a:p>
                      <a:r>
                        <a:rPr lang="en-US" sz="1800" dirty="0">
                          <a:solidFill>
                            <a:schemeClr val="tx1">
                              <a:lumMod val="75000"/>
                            </a:schemeClr>
                          </a:solidFill>
                        </a:rPr>
                        <a:t>Midwest Special Services</a:t>
                      </a:r>
                    </a:p>
                  </a:txBody>
                  <a:tcPr/>
                </a:tc>
                <a:tc>
                  <a:txBody>
                    <a:bodyPr/>
                    <a:lstStyle/>
                    <a:p>
                      <a:r>
                        <a:rPr lang="en-US" sz="1800" dirty="0">
                          <a:solidFill>
                            <a:schemeClr val="tx1">
                              <a:lumMod val="75000"/>
                            </a:schemeClr>
                          </a:solidFill>
                        </a:rPr>
                        <a:t>St. Paul, Shoreview</a:t>
                      </a:r>
                    </a:p>
                  </a:txBody>
                  <a:tcPr/>
                </a:tc>
                <a:extLst>
                  <a:ext uri="{0D108BD9-81ED-4DB2-BD59-A6C34878D82A}">
                    <a16:rowId xmlns:a16="http://schemas.microsoft.com/office/drawing/2014/main" val="2064250533"/>
                  </a:ext>
                </a:extLst>
              </a:tr>
              <a:tr h="274320">
                <a:tc>
                  <a:txBody>
                    <a:bodyPr/>
                    <a:lstStyle/>
                    <a:p>
                      <a:r>
                        <a:rPr lang="en-US" sz="1800" dirty="0">
                          <a:solidFill>
                            <a:schemeClr val="tx1">
                              <a:lumMod val="75000"/>
                            </a:schemeClr>
                          </a:solidFill>
                        </a:rPr>
                        <a:t>Open Circle</a:t>
                      </a:r>
                    </a:p>
                  </a:txBody>
                  <a:tcPr/>
                </a:tc>
                <a:tc>
                  <a:txBody>
                    <a:bodyPr/>
                    <a:lstStyle/>
                    <a:p>
                      <a:r>
                        <a:rPr lang="en-US" sz="1800" dirty="0">
                          <a:solidFill>
                            <a:schemeClr val="tx1">
                              <a:lumMod val="75000"/>
                            </a:schemeClr>
                          </a:solidFill>
                        </a:rPr>
                        <a:t>Hopkins</a:t>
                      </a:r>
                    </a:p>
                  </a:txBody>
                  <a:tcPr/>
                </a:tc>
                <a:extLst>
                  <a:ext uri="{0D108BD9-81ED-4DB2-BD59-A6C34878D82A}">
                    <a16:rowId xmlns:a16="http://schemas.microsoft.com/office/drawing/2014/main" val="4215721466"/>
                  </a:ext>
                </a:extLst>
              </a:tr>
              <a:tr h="274320">
                <a:tc>
                  <a:txBody>
                    <a:bodyPr/>
                    <a:lstStyle/>
                    <a:p>
                      <a:r>
                        <a:rPr lang="en-US" sz="1800" dirty="0">
                          <a:solidFill>
                            <a:schemeClr val="tx1">
                              <a:lumMod val="75000"/>
                            </a:schemeClr>
                          </a:solidFill>
                        </a:rPr>
                        <a:t>Proact</a:t>
                      </a:r>
                    </a:p>
                  </a:txBody>
                  <a:tcPr/>
                </a:tc>
                <a:tc>
                  <a:txBody>
                    <a:bodyPr/>
                    <a:lstStyle/>
                    <a:p>
                      <a:r>
                        <a:rPr lang="en-US" sz="1800" dirty="0">
                          <a:solidFill>
                            <a:schemeClr val="tx1">
                              <a:lumMod val="75000"/>
                            </a:schemeClr>
                          </a:solidFill>
                        </a:rPr>
                        <a:t>Eagan</a:t>
                      </a:r>
                    </a:p>
                  </a:txBody>
                  <a:tcPr/>
                </a:tc>
                <a:extLst>
                  <a:ext uri="{0D108BD9-81ED-4DB2-BD59-A6C34878D82A}">
                    <a16:rowId xmlns:a16="http://schemas.microsoft.com/office/drawing/2014/main" val="2416918072"/>
                  </a:ext>
                </a:extLst>
              </a:tr>
              <a:tr h="274320">
                <a:tc>
                  <a:txBody>
                    <a:bodyPr/>
                    <a:lstStyle/>
                    <a:p>
                      <a:r>
                        <a:rPr lang="en-US" sz="1800" dirty="0">
                          <a:solidFill>
                            <a:schemeClr val="tx1">
                              <a:lumMod val="75000"/>
                            </a:schemeClr>
                          </a:solidFill>
                        </a:rPr>
                        <a:t>Wilder Adult Day Program</a:t>
                      </a:r>
                    </a:p>
                  </a:txBody>
                  <a:tcPr/>
                </a:tc>
                <a:tc>
                  <a:txBody>
                    <a:bodyPr/>
                    <a:lstStyle/>
                    <a:p>
                      <a:r>
                        <a:rPr lang="en-US" sz="1800" dirty="0">
                          <a:solidFill>
                            <a:schemeClr val="tx1">
                              <a:lumMod val="75000"/>
                            </a:schemeClr>
                          </a:solidFill>
                        </a:rPr>
                        <a:t>St. Paul </a:t>
                      </a:r>
                    </a:p>
                  </a:txBody>
                  <a:tcPr/>
                </a:tc>
                <a:extLst>
                  <a:ext uri="{0D108BD9-81ED-4DB2-BD59-A6C34878D82A}">
                    <a16:rowId xmlns:a16="http://schemas.microsoft.com/office/drawing/2014/main" val="2191409667"/>
                  </a:ext>
                </a:extLst>
              </a:tr>
              <a:tr h="274320">
                <a:tc>
                  <a:txBody>
                    <a:bodyPr/>
                    <a:lstStyle/>
                    <a:p>
                      <a:r>
                        <a:rPr lang="en-US" sz="1800" dirty="0">
                          <a:solidFill>
                            <a:schemeClr val="tx1">
                              <a:lumMod val="75000"/>
                            </a:schemeClr>
                          </a:solidFill>
                        </a:rPr>
                        <a:t>Altercare</a:t>
                      </a:r>
                    </a:p>
                  </a:txBody>
                  <a:tcPr/>
                </a:tc>
                <a:tc>
                  <a:txBody>
                    <a:bodyPr/>
                    <a:lstStyle/>
                    <a:p>
                      <a:r>
                        <a:rPr lang="en-US" sz="1800" dirty="0">
                          <a:solidFill>
                            <a:schemeClr val="tx1">
                              <a:lumMod val="75000"/>
                            </a:schemeClr>
                          </a:solidFill>
                        </a:rPr>
                        <a:t>St. Louis Park</a:t>
                      </a:r>
                    </a:p>
                  </a:txBody>
                  <a:tcPr/>
                </a:tc>
                <a:extLst>
                  <a:ext uri="{0D108BD9-81ED-4DB2-BD59-A6C34878D82A}">
                    <a16:rowId xmlns:a16="http://schemas.microsoft.com/office/drawing/2014/main" val="2608112805"/>
                  </a:ext>
                </a:extLst>
              </a:tr>
              <a:tr h="274320">
                <a:tc>
                  <a:txBody>
                    <a:bodyPr/>
                    <a:lstStyle/>
                    <a:p>
                      <a:r>
                        <a:rPr lang="en-US" sz="1800" dirty="0">
                          <a:solidFill>
                            <a:schemeClr val="tx1">
                              <a:lumMod val="75000"/>
                            </a:schemeClr>
                          </a:solidFill>
                        </a:rPr>
                        <a:t>Catholic Eldercare</a:t>
                      </a:r>
                    </a:p>
                  </a:txBody>
                  <a:tcPr/>
                </a:tc>
                <a:tc>
                  <a:txBody>
                    <a:bodyPr/>
                    <a:lstStyle/>
                    <a:p>
                      <a:r>
                        <a:rPr lang="en-US" sz="1800" dirty="0">
                          <a:solidFill>
                            <a:schemeClr val="tx1">
                              <a:lumMod val="75000"/>
                            </a:schemeClr>
                          </a:solidFill>
                        </a:rPr>
                        <a:t>Minneapolis</a:t>
                      </a:r>
                    </a:p>
                  </a:txBody>
                  <a:tcPr/>
                </a:tc>
                <a:extLst>
                  <a:ext uri="{0D108BD9-81ED-4DB2-BD59-A6C34878D82A}">
                    <a16:rowId xmlns:a16="http://schemas.microsoft.com/office/drawing/2014/main" val="2919715533"/>
                  </a:ext>
                </a:extLst>
              </a:tr>
              <a:tr h="274320">
                <a:tc>
                  <a:txBody>
                    <a:bodyPr/>
                    <a:lstStyle/>
                    <a:p>
                      <a:r>
                        <a:rPr lang="en-US" sz="1800" dirty="0">
                          <a:solidFill>
                            <a:schemeClr val="tx1">
                              <a:lumMod val="75000"/>
                            </a:schemeClr>
                          </a:solidFill>
                        </a:rPr>
                        <a:t>Salvation Army Day Program</a:t>
                      </a:r>
                    </a:p>
                  </a:txBody>
                  <a:tcPr/>
                </a:tc>
                <a:tc>
                  <a:txBody>
                    <a:bodyPr/>
                    <a:lstStyle/>
                    <a:p>
                      <a:r>
                        <a:rPr lang="en-US" sz="1800" dirty="0">
                          <a:solidFill>
                            <a:schemeClr val="tx1">
                              <a:lumMod val="75000"/>
                            </a:schemeClr>
                          </a:solidFill>
                        </a:rPr>
                        <a:t>Maplewood</a:t>
                      </a:r>
                    </a:p>
                  </a:txBody>
                  <a:tcPr/>
                </a:tc>
                <a:extLst>
                  <a:ext uri="{0D108BD9-81ED-4DB2-BD59-A6C34878D82A}">
                    <a16:rowId xmlns:a16="http://schemas.microsoft.com/office/drawing/2014/main" val="2035040196"/>
                  </a:ext>
                </a:extLst>
              </a:tr>
              <a:tr h="274320">
                <a:tc>
                  <a:txBody>
                    <a:bodyPr/>
                    <a:lstStyle/>
                    <a:p>
                      <a:r>
                        <a:rPr lang="en-US" sz="1800" dirty="0">
                          <a:solidFill>
                            <a:schemeClr val="tx1">
                              <a:lumMod val="75000"/>
                            </a:schemeClr>
                          </a:solidFill>
                        </a:rPr>
                        <a:t>Sholom Adult Day Program</a:t>
                      </a:r>
                    </a:p>
                  </a:txBody>
                  <a:tcPr/>
                </a:tc>
                <a:tc>
                  <a:txBody>
                    <a:bodyPr/>
                    <a:lstStyle/>
                    <a:p>
                      <a:r>
                        <a:rPr lang="en-US" sz="1800" dirty="0">
                          <a:solidFill>
                            <a:schemeClr val="tx1">
                              <a:lumMod val="75000"/>
                            </a:schemeClr>
                          </a:solidFill>
                        </a:rPr>
                        <a:t>St. Paul</a:t>
                      </a:r>
                    </a:p>
                  </a:txBody>
                  <a:tcPr/>
                </a:tc>
                <a:extLst>
                  <a:ext uri="{0D108BD9-81ED-4DB2-BD59-A6C34878D82A}">
                    <a16:rowId xmlns:a16="http://schemas.microsoft.com/office/drawing/2014/main" val="2893784541"/>
                  </a:ext>
                </a:extLst>
              </a:tr>
              <a:tr h="274320">
                <a:tc>
                  <a:txBody>
                    <a:bodyPr/>
                    <a:lstStyle/>
                    <a:p>
                      <a:r>
                        <a:rPr lang="en-US" sz="1800" dirty="0">
                          <a:solidFill>
                            <a:schemeClr val="tx1">
                              <a:lumMod val="75000"/>
                            </a:schemeClr>
                          </a:solidFill>
                        </a:rPr>
                        <a:t>Volunteers of America Sr. Ctr</a:t>
                      </a:r>
                    </a:p>
                  </a:txBody>
                  <a:tcPr/>
                </a:tc>
                <a:tc>
                  <a:txBody>
                    <a:bodyPr/>
                    <a:lstStyle/>
                    <a:p>
                      <a:r>
                        <a:rPr lang="en-US" sz="1800" dirty="0">
                          <a:solidFill>
                            <a:schemeClr val="tx1">
                              <a:lumMod val="75000"/>
                            </a:schemeClr>
                          </a:solidFill>
                        </a:rPr>
                        <a:t>Minneapolis (2)</a:t>
                      </a:r>
                    </a:p>
                  </a:txBody>
                  <a:tcPr/>
                </a:tc>
                <a:extLst>
                  <a:ext uri="{0D108BD9-81ED-4DB2-BD59-A6C34878D82A}">
                    <a16:rowId xmlns:a16="http://schemas.microsoft.com/office/drawing/2014/main" val="1470753828"/>
                  </a:ext>
                </a:extLst>
              </a:tr>
              <a:tr h="274320">
                <a:tc>
                  <a:txBody>
                    <a:bodyPr/>
                    <a:lstStyle/>
                    <a:p>
                      <a:r>
                        <a:rPr lang="en-US" sz="1800" dirty="0">
                          <a:solidFill>
                            <a:schemeClr val="tx1">
                              <a:lumMod val="75000"/>
                            </a:schemeClr>
                          </a:solidFill>
                        </a:rPr>
                        <a:t>Walker Adult Day Program</a:t>
                      </a:r>
                    </a:p>
                  </a:txBody>
                  <a:tcPr/>
                </a:tc>
                <a:tc>
                  <a:txBody>
                    <a:bodyPr/>
                    <a:lstStyle/>
                    <a:p>
                      <a:r>
                        <a:rPr lang="en-US" sz="1800" dirty="0">
                          <a:solidFill>
                            <a:schemeClr val="tx1">
                              <a:lumMod val="75000"/>
                            </a:schemeClr>
                          </a:solidFill>
                        </a:rPr>
                        <a:t>Minneapolis</a:t>
                      </a:r>
                    </a:p>
                  </a:txBody>
                  <a:tcPr/>
                </a:tc>
                <a:extLst>
                  <a:ext uri="{0D108BD9-81ED-4DB2-BD59-A6C34878D82A}">
                    <a16:rowId xmlns:a16="http://schemas.microsoft.com/office/drawing/2014/main" val="3054773736"/>
                  </a:ext>
                </a:extLst>
              </a:tr>
            </a:tbl>
          </a:graphicData>
        </a:graphic>
      </p:graphicFrame>
    </p:spTree>
    <p:extLst>
      <p:ext uri="{BB962C8B-B14F-4D97-AF65-F5344CB8AC3E}">
        <p14:creationId xmlns:p14="http://schemas.microsoft.com/office/powerpoint/2010/main" val="3164174766"/>
      </p:ext>
    </p:extLst>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0042-93AB-4EE4-A702-67FB6746984F}"/>
              </a:ext>
            </a:extLst>
          </p:cNvPr>
          <p:cNvSpPr>
            <a:spLocks noGrp="1"/>
          </p:cNvSpPr>
          <p:nvPr>
            <p:ph type="title"/>
          </p:nvPr>
        </p:nvSpPr>
        <p:spPr>
          <a:xfrm>
            <a:off x="0" y="53569"/>
            <a:ext cx="8229600" cy="808038"/>
          </a:xfrm>
        </p:spPr>
        <p:txBody>
          <a:bodyPr/>
          <a:lstStyle/>
          <a:p>
            <a:r>
              <a:rPr lang="en-US" sz="3200" b="0" dirty="0"/>
              <a:t>Supplemental Metro Mobility Contracts</a:t>
            </a:r>
          </a:p>
        </p:txBody>
      </p:sp>
      <p:sp>
        <p:nvSpPr>
          <p:cNvPr id="3" name="Slide Number Placeholder 2">
            <a:extLst>
              <a:ext uri="{FF2B5EF4-FFF2-40B4-BE49-F238E27FC236}">
                <a16:creationId xmlns:a16="http://schemas.microsoft.com/office/drawing/2014/main" id="{E95020D9-6AC3-49DC-9453-D540E7881F9D}"/>
              </a:ext>
            </a:extLst>
          </p:cNvPr>
          <p:cNvSpPr>
            <a:spLocks noGrp="1"/>
          </p:cNvSpPr>
          <p:nvPr>
            <p:ph type="sldNum" sz="quarter" idx="12"/>
          </p:nvPr>
        </p:nvSpPr>
        <p:spPr/>
        <p:txBody>
          <a:bodyPr/>
          <a:lstStyle/>
          <a:p>
            <a:fld id="{526D2C0D-3875-46DF-9D6F-5A1469220E6D}" type="slidenum">
              <a:rPr lang="en-US" smtClean="0"/>
              <a:pPr/>
              <a:t>13</a:t>
            </a:fld>
            <a:endParaRPr lang="en-US" dirty="0"/>
          </a:p>
        </p:txBody>
      </p:sp>
      <p:sp>
        <p:nvSpPr>
          <p:cNvPr id="4" name="Content Placeholder 3">
            <a:extLst>
              <a:ext uri="{FF2B5EF4-FFF2-40B4-BE49-F238E27FC236}">
                <a16:creationId xmlns:a16="http://schemas.microsoft.com/office/drawing/2014/main" id="{6B813550-1559-410F-8CB0-1C23F93C2A6E}"/>
              </a:ext>
            </a:extLst>
          </p:cNvPr>
          <p:cNvSpPr>
            <a:spLocks noGrp="1"/>
          </p:cNvSpPr>
          <p:nvPr>
            <p:ph idx="4294967295"/>
          </p:nvPr>
        </p:nvSpPr>
        <p:spPr>
          <a:xfrm>
            <a:off x="291193" y="752475"/>
            <a:ext cx="8362950" cy="5223782"/>
          </a:xfrm>
          <a:prstGeom prst="rect">
            <a:avLst/>
          </a:prstGeom>
        </p:spPr>
        <p:txBody>
          <a:bodyPr/>
          <a:lstStyle/>
          <a:p>
            <a:pPr>
              <a:buClr>
                <a:schemeClr val="accent1"/>
              </a:buClr>
            </a:pPr>
            <a:r>
              <a:rPr lang="en-US" sz="2600" dirty="0"/>
              <a:t>Premium Same Day (PSD) – Taxi Services, Inc. (TSI)    </a:t>
            </a:r>
            <a:r>
              <a:rPr lang="en-US" sz="2400" dirty="0"/>
              <a:t>Same-day service option for customers</a:t>
            </a:r>
          </a:p>
          <a:p>
            <a:pPr marL="739775" lvl="1" indent="-274638">
              <a:spcBef>
                <a:spcPts val="600"/>
              </a:spcBef>
              <a:buClr>
                <a:schemeClr val="accent1"/>
              </a:buClr>
            </a:pPr>
            <a:r>
              <a:rPr lang="en-US" dirty="0"/>
              <a:t>Implemented in 2004 </a:t>
            </a:r>
          </a:p>
          <a:p>
            <a:pPr marL="457200" lvl="1" indent="0">
              <a:spcBef>
                <a:spcPts val="600"/>
              </a:spcBef>
              <a:buClr>
                <a:schemeClr val="accent1"/>
              </a:buClr>
              <a:buNone/>
              <a:tabLst>
                <a:tab pos="739775" algn="l"/>
              </a:tabLst>
            </a:pPr>
            <a:r>
              <a:rPr lang="en-US" dirty="0"/>
              <a:t>–  	Most recent Invitation for Business in 2015 –one respondent (TSI)</a:t>
            </a:r>
          </a:p>
          <a:p>
            <a:pPr marL="744538" lvl="1" indent="-287338">
              <a:spcBef>
                <a:spcPts val="600"/>
              </a:spcBef>
              <a:buClr>
                <a:schemeClr val="accent1"/>
              </a:buClr>
            </a:pPr>
            <a:r>
              <a:rPr lang="en-US" dirty="0"/>
              <a:t>Provided within Metro Mobility established service hours by community</a:t>
            </a:r>
          </a:p>
          <a:p>
            <a:pPr lvl="1">
              <a:spcBef>
                <a:spcPts val="600"/>
              </a:spcBef>
              <a:buClr>
                <a:schemeClr val="accent1"/>
              </a:buClr>
            </a:pPr>
            <a:r>
              <a:rPr lang="en-US" dirty="0"/>
              <a:t>Some accessible vehicles in fleet</a:t>
            </a:r>
          </a:p>
          <a:p>
            <a:pPr lvl="1">
              <a:spcBef>
                <a:spcPts val="600"/>
              </a:spcBef>
              <a:buClr>
                <a:schemeClr val="accent1"/>
              </a:buClr>
            </a:pPr>
            <a:r>
              <a:rPr lang="en-US" dirty="0"/>
              <a:t>Request is made through Metro Mobility and authorization transferred to TSI electronically</a:t>
            </a:r>
          </a:p>
          <a:p>
            <a:pPr lvl="1">
              <a:spcBef>
                <a:spcPts val="600"/>
              </a:spcBef>
              <a:buClr>
                <a:schemeClr val="accent1"/>
              </a:buClr>
            </a:pPr>
            <a:r>
              <a:rPr lang="en-US" dirty="0"/>
              <a:t>Metro Mobility software determines trip distance and customer knows obligation in advance</a:t>
            </a:r>
          </a:p>
          <a:p>
            <a:pPr lvl="1">
              <a:spcBef>
                <a:spcPts val="600"/>
              </a:spcBef>
              <a:buClr>
                <a:schemeClr val="accent1"/>
              </a:buClr>
            </a:pPr>
            <a:r>
              <a:rPr lang="en-US" dirty="0"/>
              <a:t>Customer calls TSI to arrange ride</a:t>
            </a:r>
          </a:p>
          <a:p>
            <a:pPr lvl="1">
              <a:buClr>
                <a:schemeClr val="accent1"/>
              </a:buClr>
            </a:pPr>
            <a:r>
              <a:rPr lang="en-US" dirty="0"/>
              <a:t>Customer pays first $5 and anything over $20, Metro Mobility pays up to $15</a:t>
            </a:r>
          </a:p>
          <a:p>
            <a:pPr lvl="1">
              <a:buClr>
                <a:schemeClr val="accent1"/>
              </a:buClr>
            </a:pPr>
            <a:endParaRPr lang="en-US" dirty="0"/>
          </a:p>
          <a:p>
            <a:pPr lvl="1">
              <a:buClr>
                <a:schemeClr val="accent1"/>
              </a:buClr>
            </a:pPr>
            <a:endParaRPr lang="en-US" dirty="0"/>
          </a:p>
          <a:p>
            <a:pPr marL="0" indent="0">
              <a:buNone/>
            </a:pPr>
            <a:r>
              <a:rPr lang="en-US" dirty="0"/>
              <a:t>	</a:t>
            </a:r>
          </a:p>
        </p:txBody>
      </p:sp>
    </p:spTree>
    <p:extLst>
      <p:ext uri="{BB962C8B-B14F-4D97-AF65-F5344CB8AC3E}">
        <p14:creationId xmlns:p14="http://schemas.microsoft.com/office/powerpoint/2010/main" val="2863906133"/>
      </p:ext>
    </p:extLst>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4D5D-0F53-4730-B098-C3374628EEA4}"/>
              </a:ext>
            </a:extLst>
          </p:cNvPr>
          <p:cNvSpPr>
            <a:spLocks noGrp="1"/>
          </p:cNvSpPr>
          <p:nvPr>
            <p:ph type="title"/>
          </p:nvPr>
        </p:nvSpPr>
        <p:spPr>
          <a:xfrm>
            <a:off x="0" y="2921"/>
            <a:ext cx="8229600" cy="808038"/>
          </a:xfrm>
        </p:spPr>
        <p:txBody>
          <a:bodyPr/>
          <a:lstStyle/>
          <a:p>
            <a:r>
              <a:rPr lang="en-US" sz="3200" b="0" dirty="0"/>
              <a:t>Supplemental Contracts</a:t>
            </a:r>
          </a:p>
        </p:txBody>
      </p:sp>
      <p:sp>
        <p:nvSpPr>
          <p:cNvPr id="6" name="Slide Number Placeholder 5">
            <a:extLst>
              <a:ext uri="{FF2B5EF4-FFF2-40B4-BE49-F238E27FC236}">
                <a16:creationId xmlns:a16="http://schemas.microsoft.com/office/drawing/2014/main" id="{4A6404D3-215E-4CB5-806A-63D586369ACD}"/>
              </a:ext>
            </a:extLst>
          </p:cNvPr>
          <p:cNvSpPr>
            <a:spLocks noGrp="1"/>
          </p:cNvSpPr>
          <p:nvPr>
            <p:ph type="sldNum" sz="quarter" idx="12"/>
          </p:nvPr>
        </p:nvSpPr>
        <p:spPr/>
        <p:txBody>
          <a:bodyPr/>
          <a:lstStyle/>
          <a:p>
            <a:fld id="{526D2C0D-3875-46DF-9D6F-5A1469220E6D}" type="slidenum">
              <a:rPr lang="en-US" smtClean="0"/>
              <a:pPr/>
              <a:t>14</a:t>
            </a:fld>
            <a:endParaRPr lang="en-US" dirty="0"/>
          </a:p>
        </p:txBody>
      </p:sp>
      <p:sp>
        <p:nvSpPr>
          <p:cNvPr id="4" name="Content Placeholder 3">
            <a:extLst>
              <a:ext uri="{FF2B5EF4-FFF2-40B4-BE49-F238E27FC236}">
                <a16:creationId xmlns:a16="http://schemas.microsoft.com/office/drawing/2014/main" id="{87D7C017-C229-472E-96CA-5B2388794B4C}"/>
              </a:ext>
            </a:extLst>
          </p:cNvPr>
          <p:cNvSpPr>
            <a:spLocks noGrp="1"/>
          </p:cNvSpPr>
          <p:nvPr>
            <p:ph idx="4294967295"/>
          </p:nvPr>
        </p:nvSpPr>
        <p:spPr>
          <a:xfrm>
            <a:off x="574663" y="888821"/>
            <a:ext cx="7786688" cy="5080000"/>
          </a:xfrm>
          <a:prstGeom prst="rect">
            <a:avLst/>
          </a:prstGeom>
        </p:spPr>
        <p:txBody>
          <a:bodyPr/>
          <a:lstStyle/>
          <a:p>
            <a:pPr>
              <a:buClr>
                <a:schemeClr val="accent1"/>
              </a:buClr>
            </a:pPr>
            <a:r>
              <a:rPr lang="en-US" sz="2600" dirty="0"/>
              <a:t>Premium Same Day (PSD) – Taxi Services, Inc. (TSI)    </a:t>
            </a:r>
            <a:r>
              <a:rPr lang="en-US" sz="2400" dirty="0"/>
              <a:t>Same-day service option for customers</a:t>
            </a:r>
          </a:p>
          <a:p>
            <a:pPr lvl="1">
              <a:spcBef>
                <a:spcPts val="1800"/>
              </a:spcBef>
              <a:buClr>
                <a:schemeClr val="accent1"/>
              </a:buClr>
            </a:pPr>
            <a:r>
              <a:rPr lang="en-US" dirty="0"/>
              <a:t>No driver escort </a:t>
            </a:r>
          </a:p>
          <a:p>
            <a:pPr lvl="1">
              <a:spcBef>
                <a:spcPts val="600"/>
              </a:spcBef>
              <a:buClr>
                <a:schemeClr val="accent1"/>
              </a:buClr>
            </a:pPr>
            <a:r>
              <a:rPr lang="en-US" dirty="0"/>
              <a:t>Customer uses cash or credit card to pay driver</a:t>
            </a:r>
          </a:p>
          <a:p>
            <a:pPr lvl="1">
              <a:spcBef>
                <a:spcPts val="600"/>
              </a:spcBef>
              <a:buClr>
                <a:schemeClr val="accent1"/>
              </a:buClr>
            </a:pPr>
            <a:r>
              <a:rPr lang="en-US" dirty="0"/>
              <a:t>Monthly invoice for share of cost; </a:t>
            </a:r>
          </a:p>
          <a:p>
            <a:pPr lvl="1">
              <a:spcBef>
                <a:spcPts val="600"/>
              </a:spcBef>
              <a:buClr>
                <a:schemeClr val="accent1"/>
              </a:buClr>
            </a:pPr>
            <a:r>
              <a:rPr lang="en-US" dirty="0"/>
              <a:t>Rate structure matches rate adopted by city</a:t>
            </a:r>
          </a:p>
          <a:p>
            <a:pPr lvl="1">
              <a:spcBef>
                <a:spcPts val="600"/>
              </a:spcBef>
              <a:buClr>
                <a:schemeClr val="accent1"/>
              </a:buClr>
            </a:pPr>
            <a:r>
              <a:rPr lang="en-US" dirty="0"/>
              <a:t>April 2017; 6,346 PSD rides  -  primary contractors -173,832</a:t>
            </a:r>
          </a:p>
          <a:p>
            <a:pPr lvl="1">
              <a:spcBef>
                <a:spcPts val="600"/>
              </a:spcBef>
              <a:buClr>
                <a:schemeClr val="accent1"/>
              </a:buClr>
            </a:pPr>
            <a:r>
              <a:rPr lang="en-US" dirty="0"/>
              <a:t>757 “no-show” rides – Council paid $5 each (April 2017)</a:t>
            </a:r>
          </a:p>
          <a:p>
            <a:pPr lvl="1">
              <a:spcBef>
                <a:spcPts val="600"/>
              </a:spcBef>
              <a:buClr>
                <a:schemeClr val="accent1"/>
              </a:buClr>
            </a:pPr>
            <a:r>
              <a:rPr lang="en-US" dirty="0"/>
              <a:t>Average trip length for 80% of trips was 3.7 miles vs.11.4 on Metro Mobility (April 2017)</a:t>
            </a:r>
          </a:p>
          <a:p>
            <a:pPr lvl="1">
              <a:spcBef>
                <a:spcPts val="600"/>
              </a:spcBef>
              <a:buClr>
                <a:schemeClr val="accent1"/>
              </a:buClr>
            </a:pPr>
            <a:r>
              <a:rPr lang="en-US" dirty="0"/>
              <a:t>Average cost to Metro Mobility per ride delivered $8.92</a:t>
            </a:r>
          </a:p>
          <a:p>
            <a:endParaRPr lang="en-US" sz="2000" dirty="0"/>
          </a:p>
        </p:txBody>
      </p:sp>
    </p:spTree>
    <p:extLst>
      <p:ext uri="{BB962C8B-B14F-4D97-AF65-F5344CB8AC3E}">
        <p14:creationId xmlns:p14="http://schemas.microsoft.com/office/powerpoint/2010/main" val="2613578073"/>
      </p:ext>
    </p:extLst>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83A139-6725-46DC-A950-7CD214FE58BB}"/>
              </a:ext>
            </a:extLst>
          </p:cNvPr>
          <p:cNvSpPr/>
          <p:nvPr/>
        </p:nvSpPr>
        <p:spPr>
          <a:xfrm>
            <a:off x="444499" y="770188"/>
            <a:ext cx="8450119" cy="670952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105594"/>
                </a:solidFill>
              </a:rPr>
              <a:t>Supplemental – Sirius and Delight Transportation</a:t>
            </a:r>
          </a:p>
          <a:p>
            <a:pPr marL="347663" lvl="1"/>
            <a:r>
              <a:rPr lang="en-US" sz="2000" dirty="0">
                <a:solidFill>
                  <a:srgbClr val="105594"/>
                </a:solidFill>
              </a:rPr>
              <a:t>Service option for Non-ADA rides denied on Metro Mobility</a:t>
            </a:r>
          </a:p>
          <a:p>
            <a:pPr marL="347663" lvl="1"/>
            <a:endParaRPr lang="en-US" sz="800" dirty="0">
              <a:solidFill>
                <a:srgbClr val="105594"/>
              </a:solidFill>
            </a:endParaRP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Switched from taxi to Medical Assistance providers in 2016</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Accessible fleet </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No guaranteed number of rides – no capacity added</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Some requests can not be accommodated</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Rates match city approved taxi rates</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Many of the longest Metro Mobility rides use this option; average of 24 vs. 11.4</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Average 229 trips/month (Jan-June 2017)</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Average Subsidy per trip (June 2017) = $59.93</a:t>
            </a:r>
          </a:p>
          <a:p>
            <a:pPr marL="742557" lvl="1" indent="-285599" fontAlgn="base">
              <a:spcBef>
                <a:spcPts val="300"/>
              </a:spcBef>
              <a:spcAft>
                <a:spcPct val="0"/>
              </a:spcAft>
              <a:buClr>
                <a:schemeClr val="accent1"/>
              </a:buClr>
              <a:buFont typeface="Arial" panose="020B0604020202020204" pitchFamily="34" charset="0"/>
              <a:buChar char="–"/>
            </a:pPr>
            <a:r>
              <a:rPr lang="en-US" sz="2200" dirty="0">
                <a:solidFill>
                  <a:srgbClr val="105594"/>
                </a:solidFill>
              </a:rPr>
              <a:t>Customer pays $3.00 per trip</a:t>
            </a:r>
          </a:p>
          <a:p>
            <a:pPr marL="742557" lvl="1" indent="-285599" fontAlgn="base">
              <a:spcBef>
                <a:spcPts val="300"/>
              </a:spcBef>
              <a:spcAft>
                <a:spcPct val="0"/>
              </a:spcAft>
              <a:buClr>
                <a:schemeClr val="accent1"/>
              </a:buClr>
              <a:buFont typeface="Arial" panose="020B0604020202020204" pitchFamily="34" charset="0"/>
              <a:buChar char="–"/>
            </a:pPr>
            <a:r>
              <a:rPr lang="en-US" sz="2400" dirty="0">
                <a:solidFill>
                  <a:srgbClr val="105594"/>
                </a:solidFill>
              </a:rPr>
              <a:t>Minimal service quality complaints</a:t>
            </a:r>
          </a:p>
          <a:p>
            <a:pPr marL="742557" lvl="1" indent="-285599" fontAlgn="base">
              <a:spcAft>
                <a:spcPct val="0"/>
              </a:spcAft>
              <a:buClr>
                <a:schemeClr val="accent1"/>
              </a:buClr>
              <a:buFont typeface="Arial" panose="020B0604020202020204" pitchFamily="34" charset="0"/>
              <a:buChar char="–"/>
            </a:pPr>
            <a:endParaRPr lang="en-US" sz="2400" dirty="0">
              <a:solidFill>
                <a:srgbClr val="105594"/>
              </a:solidFill>
            </a:endParaRPr>
          </a:p>
          <a:p>
            <a:pPr marL="742557" lvl="1" indent="-285599" fontAlgn="base">
              <a:spcBef>
                <a:spcPts val="300"/>
              </a:spcBef>
              <a:spcAft>
                <a:spcPct val="0"/>
              </a:spcAft>
              <a:buClr>
                <a:schemeClr val="accent1"/>
              </a:buClr>
              <a:buFont typeface="Arial" panose="020B0604020202020204" pitchFamily="34" charset="0"/>
              <a:buChar char="–"/>
            </a:pPr>
            <a:endParaRPr lang="en-US" sz="2000" dirty="0">
              <a:solidFill>
                <a:srgbClr val="105594"/>
              </a:solidFill>
            </a:endParaRPr>
          </a:p>
          <a:p>
            <a:pPr marL="456958" lvl="1" fontAlgn="base">
              <a:spcBef>
                <a:spcPts val="300"/>
              </a:spcBef>
              <a:spcAft>
                <a:spcPct val="0"/>
              </a:spcAft>
              <a:buClr>
                <a:schemeClr val="accent1"/>
              </a:buClr>
            </a:pPr>
            <a:endParaRPr lang="en-US" sz="2000" dirty="0">
              <a:solidFill>
                <a:srgbClr val="105594"/>
              </a:solidFill>
            </a:endParaRPr>
          </a:p>
          <a:p>
            <a:pPr marL="1147523" lvl="2" indent="-342900">
              <a:buFont typeface="Arial" panose="020B0604020202020204" pitchFamily="34" charset="0"/>
              <a:buChar char="−"/>
            </a:pPr>
            <a:endParaRPr lang="en-US" sz="2000" dirty="0">
              <a:solidFill>
                <a:srgbClr val="105594"/>
              </a:solidFill>
            </a:endParaRPr>
          </a:p>
          <a:p>
            <a:pPr marL="1147523" lvl="2" indent="-342900">
              <a:buFont typeface="Arial" panose="020B0604020202020204" pitchFamily="34" charset="0"/>
              <a:buChar char="−"/>
            </a:pPr>
            <a:endParaRPr lang="en-US" sz="2000" dirty="0">
              <a:solidFill>
                <a:srgbClr val="105594"/>
              </a:solidFill>
            </a:endParaRPr>
          </a:p>
        </p:txBody>
      </p:sp>
      <p:sp>
        <p:nvSpPr>
          <p:cNvPr id="2" name="Title 1">
            <a:extLst>
              <a:ext uri="{FF2B5EF4-FFF2-40B4-BE49-F238E27FC236}">
                <a16:creationId xmlns:a16="http://schemas.microsoft.com/office/drawing/2014/main" id="{BC6C6230-F0CD-46B3-873B-989492661D6E}"/>
              </a:ext>
            </a:extLst>
          </p:cNvPr>
          <p:cNvSpPr>
            <a:spLocks noGrp="1"/>
          </p:cNvSpPr>
          <p:nvPr>
            <p:ph type="title"/>
          </p:nvPr>
        </p:nvSpPr>
        <p:spPr>
          <a:xfrm>
            <a:off x="131751" y="-2271"/>
            <a:ext cx="8229600" cy="808038"/>
          </a:xfrm>
        </p:spPr>
        <p:txBody>
          <a:bodyPr/>
          <a:lstStyle/>
          <a:p>
            <a:r>
              <a:rPr lang="en-US" sz="3200" b="0" dirty="0"/>
              <a:t>Supplemental Contracts</a:t>
            </a:r>
            <a:br>
              <a:rPr lang="en-US" sz="3200" b="0" dirty="0"/>
            </a:br>
            <a:endParaRPr lang="en-US" sz="3200" b="0" dirty="0"/>
          </a:p>
        </p:txBody>
      </p:sp>
      <p:sp>
        <p:nvSpPr>
          <p:cNvPr id="3" name="Slide Number Placeholder 2">
            <a:extLst>
              <a:ext uri="{FF2B5EF4-FFF2-40B4-BE49-F238E27FC236}">
                <a16:creationId xmlns:a16="http://schemas.microsoft.com/office/drawing/2014/main" id="{543DD9B0-2B37-4B44-952F-F721EDFEC35B}"/>
              </a:ext>
            </a:extLst>
          </p:cNvPr>
          <p:cNvSpPr>
            <a:spLocks noGrp="1"/>
          </p:cNvSpPr>
          <p:nvPr>
            <p:ph type="sldNum" sz="quarter" idx="12"/>
          </p:nvPr>
        </p:nvSpPr>
        <p:spPr/>
        <p:txBody>
          <a:bodyPr/>
          <a:lstStyle/>
          <a:p>
            <a:fld id="{526D2C0D-3875-46DF-9D6F-5A1469220E6D}" type="slidenum">
              <a:rPr lang="en-US" smtClean="0"/>
              <a:pPr/>
              <a:t>15</a:t>
            </a:fld>
            <a:endParaRPr lang="en-US" dirty="0"/>
          </a:p>
        </p:txBody>
      </p:sp>
    </p:spTree>
    <p:extLst>
      <p:ext uri="{BB962C8B-B14F-4D97-AF65-F5344CB8AC3E}">
        <p14:creationId xmlns:p14="http://schemas.microsoft.com/office/powerpoint/2010/main" val="4260379402"/>
      </p:ext>
    </p:extLst>
  </p:cSld>
  <p:clrMapOvr>
    <a:masterClrMapping/>
  </p:clrMapOvr>
  <p:transition spd="med">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4491C3-E757-443B-BA0D-E0C96DA6D3C6}"/>
              </a:ext>
            </a:extLst>
          </p:cNvPr>
          <p:cNvSpPr>
            <a:spLocks noGrp="1"/>
          </p:cNvSpPr>
          <p:nvPr>
            <p:ph type="title"/>
          </p:nvPr>
        </p:nvSpPr>
        <p:spPr>
          <a:xfrm>
            <a:off x="131751" y="67375"/>
            <a:ext cx="8229600" cy="808038"/>
          </a:xfrm>
        </p:spPr>
        <p:txBody>
          <a:bodyPr/>
          <a:lstStyle/>
          <a:p>
            <a:r>
              <a:rPr lang="en-US" sz="3200" b="0" dirty="0"/>
              <a:t>Service Models and Formula funds</a:t>
            </a:r>
            <a:br>
              <a:rPr lang="en-US" sz="3200" b="0" dirty="0"/>
            </a:br>
            <a:endParaRPr lang="en-US" sz="3200" b="0" dirty="0"/>
          </a:p>
        </p:txBody>
      </p:sp>
      <p:sp>
        <p:nvSpPr>
          <p:cNvPr id="2" name="Slide Number Placeholder 1">
            <a:extLst>
              <a:ext uri="{FF2B5EF4-FFF2-40B4-BE49-F238E27FC236}">
                <a16:creationId xmlns:a16="http://schemas.microsoft.com/office/drawing/2014/main" id="{8AC9C392-A34F-4F48-B3AB-F21DD02932E7}"/>
              </a:ext>
            </a:extLst>
          </p:cNvPr>
          <p:cNvSpPr>
            <a:spLocks noGrp="1"/>
          </p:cNvSpPr>
          <p:nvPr>
            <p:ph type="sldNum" sz="quarter" idx="12"/>
          </p:nvPr>
        </p:nvSpPr>
        <p:spPr/>
        <p:txBody>
          <a:bodyPr/>
          <a:lstStyle/>
          <a:p>
            <a:fld id="{526D2C0D-3875-46DF-9D6F-5A1469220E6D}" type="slidenum">
              <a:rPr lang="en-US" smtClean="0"/>
              <a:pPr/>
              <a:t>16</a:t>
            </a:fld>
            <a:endParaRPr lang="en-US" dirty="0"/>
          </a:p>
        </p:txBody>
      </p:sp>
      <p:sp>
        <p:nvSpPr>
          <p:cNvPr id="4" name="Content Placeholder 3">
            <a:extLst>
              <a:ext uri="{FF2B5EF4-FFF2-40B4-BE49-F238E27FC236}">
                <a16:creationId xmlns:a16="http://schemas.microsoft.com/office/drawing/2014/main" id="{C9324906-DE28-4BE8-9566-EBA0349D8A5C}"/>
              </a:ext>
            </a:extLst>
          </p:cNvPr>
          <p:cNvSpPr>
            <a:spLocks noGrp="1"/>
          </p:cNvSpPr>
          <p:nvPr>
            <p:ph idx="4294967295"/>
          </p:nvPr>
        </p:nvSpPr>
        <p:spPr>
          <a:xfrm>
            <a:off x="293915" y="1143000"/>
            <a:ext cx="8229600" cy="4525963"/>
          </a:xfrm>
          <a:prstGeom prst="rect">
            <a:avLst/>
          </a:prstGeom>
        </p:spPr>
        <p:txBody>
          <a:bodyPr/>
          <a:lstStyle/>
          <a:p>
            <a:r>
              <a:rPr lang="en-US" dirty="0"/>
              <a:t>TNC, taxi and supplemental service is not reportable to National Transit Data Base (NTD) </a:t>
            </a:r>
          </a:p>
          <a:p>
            <a:r>
              <a:rPr lang="en-US" dirty="0"/>
              <a:t>Lost federal formula funds = $.42 per mile</a:t>
            </a:r>
          </a:p>
          <a:p>
            <a:r>
              <a:rPr lang="en-US" dirty="0"/>
              <a:t>Factor in design of service models</a:t>
            </a:r>
          </a:p>
          <a:p>
            <a:endParaRPr lang="en-US" dirty="0"/>
          </a:p>
        </p:txBody>
      </p:sp>
    </p:spTree>
    <p:extLst>
      <p:ext uri="{BB962C8B-B14F-4D97-AF65-F5344CB8AC3E}">
        <p14:creationId xmlns:p14="http://schemas.microsoft.com/office/powerpoint/2010/main" val="86259975"/>
      </p:ext>
    </p:extLst>
  </p:cSld>
  <p:clrMapOvr>
    <a:masterClrMapping/>
  </p:clrMapOvr>
  <p:transition spd="med">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7D5ECF-045A-41A5-B876-DBC4956C1550}"/>
              </a:ext>
            </a:extLst>
          </p:cNvPr>
          <p:cNvSpPr>
            <a:spLocks noGrp="1"/>
          </p:cNvSpPr>
          <p:nvPr>
            <p:ph type="title"/>
          </p:nvPr>
        </p:nvSpPr>
        <p:spPr>
          <a:xfrm>
            <a:off x="131751" y="-47185"/>
            <a:ext cx="8229600" cy="808038"/>
          </a:xfrm>
        </p:spPr>
        <p:txBody>
          <a:bodyPr/>
          <a:lstStyle/>
          <a:p>
            <a:r>
              <a:rPr lang="en-US" sz="3200" b="0" dirty="0"/>
              <a:t>Service Model Summary</a:t>
            </a:r>
            <a:br>
              <a:rPr lang="en-US" sz="3200" b="0" dirty="0"/>
            </a:br>
            <a:endParaRPr lang="en-US" sz="3200" b="0" dirty="0"/>
          </a:p>
        </p:txBody>
      </p:sp>
      <p:sp>
        <p:nvSpPr>
          <p:cNvPr id="2" name="Slide Number Placeholder 1">
            <a:extLst>
              <a:ext uri="{FF2B5EF4-FFF2-40B4-BE49-F238E27FC236}">
                <a16:creationId xmlns:a16="http://schemas.microsoft.com/office/drawing/2014/main" id="{EB6BE41E-17E9-4475-B7D7-78E764D3D2A8}"/>
              </a:ext>
            </a:extLst>
          </p:cNvPr>
          <p:cNvSpPr>
            <a:spLocks noGrp="1"/>
          </p:cNvSpPr>
          <p:nvPr>
            <p:ph type="sldNum" sz="quarter" idx="12"/>
          </p:nvPr>
        </p:nvSpPr>
        <p:spPr/>
        <p:txBody>
          <a:bodyPr/>
          <a:lstStyle/>
          <a:p>
            <a:fld id="{526D2C0D-3875-46DF-9D6F-5A1469220E6D}" type="slidenum">
              <a:rPr lang="en-US" smtClean="0"/>
              <a:pPr/>
              <a:t>17</a:t>
            </a:fld>
            <a:endParaRPr lang="en-US" dirty="0"/>
          </a:p>
        </p:txBody>
      </p:sp>
      <p:graphicFrame>
        <p:nvGraphicFramePr>
          <p:cNvPr id="6" name="Content Placeholder 5" descr="Service model summary table" title="Table">
            <a:extLst>
              <a:ext uri="{FF2B5EF4-FFF2-40B4-BE49-F238E27FC236}">
                <a16:creationId xmlns:a16="http://schemas.microsoft.com/office/drawing/2014/main" id="{2E6893EB-0217-4C7C-8E49-30A1653DCF9A}"/>
              </a:ext>
            </a:extLst>
          </p:cNvPr>
          <p:cNvGraphicFramePr>
            <a:graphicFrameLocks noGrp="1"/>
          </p:cNvGraphicFramePr>
          <p:nvPr>
            <p:ph idx="4294967295"/>
            <p:extLst>
              <p:ext uri="{D42A27DB-BD31-4B8C-83A1-F6EECF244321}">
                <p14:modId xmlns:p14="http://schemas.microsoft.com/office/powerpoint/2010/main" val="1077573133"/>
              </p:ext>
            </p:extLst>
          </p:nvPr>
        </p:nvGraphicFramePr>
        <p:xfrm>
          <a:off x="444499" y="1064320"/>
          <a:ext cx="8236424" cy="3611880"/>
        </p:xfrm>
        <a:graphic>
          <a:graphicData uri="http://schemas.openxmlformats.org/drawingml/2006/table">
            <a:tbl>
              <a:tblPr firstRow="1" bandRow="1">
                <a:tableStyleId>{5C22544A-7EE6-4342-B048-85BDC9FD1C3A}</a:tableStyleId>
              </a:tblPr>
              <a:tblGrid>
                <a:gridCol w="2811439">
                  <a:extLst>
                    <a:ext uri="{9D8B030D-6E8A-4147-A177-3AD203B41FA5}">
                      <a16:colId xmlns:a16="http://schemas.microsoft.com/office/drawing/2014/main" val="863308147"/>
                    </a:ext>
                  </a:extLst>
                </a:gridCol>
                <a:gridCol w="1787857">
                  <a:extLst>
                    <a:ext uri="{9D8B030D-6E8A-4147-A177-3AD203B41FA5}">
                      <a16:colId xmlns:a16="http://schemas.microsoft.com/office/drawing/2014/main" val="3993248675"/>
                    </a:ext>
                  </a:extLst>
                </a:gridCol>
                <a:gridCol w="2060812">
                  <a:extLst>
                    <a:ext uri="{9D8B030D-6E8A-4147-A177-3AD203B41FA5}">
                      <a16:colId xmlns:a16="http://schemas.microsoft.com/office/drawing/2014/main" val="1173407466"/>
                    </a:ext>
                  </a:extLst>
                </a:gridCol>
                <a:gridCol w="1576316">
                  <a:extLst>
                    <a:ext uri="{9D8B030D-6E8A-4147-A177-3AD203B41FA5}">
                      <a16:colId xmlns:a16="http://schemas.microsoft.com/office/drawing/2014/main" val="2155774811"/>
                    </a:ext>
                  </a:extLst>
                </a:gridCol>
              </a:tblGrid>
              <a:tr h="370840">
                <a:tc>
                  <a:txBody>
                    <a:bodyPr/>
                    <a:lstStyle/>
                    <a:p>
                      <a:endParaRPr lang="en-US" dirty="0"/>
                    </a:p>
                  </a:txBody>
                  <a:tcPr/>
                </a:tc>
                <a:tc>
                  <a:txBody>
                    <a:bodyPr/>
                    <a:lstStyle/>
                    <a:p>
                      <a:pPr algn="ctr"/>
                      <a:r>
                        <a:rPr lang="en-US" sz="1600" dirty="0"/>
                        <a:t>+Primary Contracts</a:t>
                      </a:r>
                    </a:p>
                  </a:txBody>
                  <a:tcPr/>
                </a:tc>
                <a:tc>
                  <a:txBody>
                    <a:bodyPr/>
                    <a:lstStyle/>
                    <a:p>
                      <a:pPr algn="ctr"/>
                      <a:r>
                        <a:rPr lang="en-US" sz="1600" dirty="0"/>
                        <a:t>Premium Same Day</a:t>
                      </a:r>
                    </a:p>
                  </a:txBody>
                  <a:tcPr/>
                </a:tc>
                <a:tc>
                  <a:txBody>
                    <a:bodyPr/>
                    <a:lstStyle/>
                    <a:p>
                      <a:pPr algn="ctr"/>
                      <a:r>
                        <a:rPr lang="en-US" sz="1600" dirty="0"/>
                        <a:t>Supplemental (Denied)</a:t>
                      </a:r>
                    </a:p>
                  </a:txBody>
                  <a:tcPr/>
                </a:tc>
                <a:extLst>
                  <a:ext uri="{0D108BD9-81ED-4DB2-BD59-A6C34878D82A}">
                    <a16:rowId xmlns:a16="http://schemas.microsoft.com/office/drawing/2014/main" val="3959005586"/>
                  </a:ext>
                </a:extLst>
              </a:tr>
              <a:tr h="370840">
                <a:tc>
                  <a:txBody>
                    <a:bodyPr/>
                    <a:lstStyle/>
                    <a:p>
                      <a:r>
                        <a:rPr lang="en-US" dirty="0">
                          <a:solidFill>
                            <a:schemeClr val="tx1">
                              <a:lumMod val="75000"/>
                            </a:schemeClr>
                          </a:solidFill>
                        </a:rPr>
                        <a:t>**Average Miles per Trip</a:t>
                      </a:r>
                    </a:p>
                  </a:txBody>
                  <a:tcPr anchor="ctr"/>
                </a:tc>
                <a:tc>
                  <a:txBody>
                    <a:bodyPr/>
                    <a:lstStyle/>
                    <a:p>
                      <a:pPr algn="ctr"/>
                      <a:r>
                        <a:rPr lang="en-US" dirty="0">
                          <a:solidFill>
                            <a:schemeClr val="tx1">
                              <a:lumMod val="75000"/>
                            </a:schemeClr>
                          </a:solidFill>
                        </a:rPr>
                        <a:t>11.4</a:t>
                      </a:r>
                    </a:p>
                  </a:txBody>
                  <a:tcPr anchor="ctr"/>
                </a:tc>
                <a:tc>
                  <a:txBody>
                    <a:bodyPr/>
                    <a:lstStyle/>
                    <a:p>
                      <a:pPr algn="ctr"/>
                      <a:r>
                        <a:rPr lang="en-US" dirty="0">
                          <a:solidFill>
                            <a:schemeClr val="tx1">
                              <a:lumMod val="75000"/>
                            </a:schemeClr>
                          </a:solidFill>
                        </a:rPr>
                        <a:t>Ave 3.7 for 80%</a:t>
                      </a:r>
                    </a:p>
                    <a:p>
                      <a:pPr algn="ctr"/>
                      <a:r>
                        <a:rPr lang="en-US" dirty="0">
                          <a:solidFill>
                            <a:schemeClr val="tx1">
                              <a:lumMod val="75000"/>
                            </a:schemeClr>
                          </a:solidFill>
                        </a:rPr>
                        <a:t>20% are &gt;7</a:t>
                      </a:r>
                    </a:p>
                  </a:txBody>
                  <a:tcPr anchor="ctr"/>
                </a:tc>
                <a:tc>
                  <a:txBody>
                    <a:bodyPr/>
                    <a:lstStyle/>
                    <a:p>
                      <a:pPr algn="ctr"/>
                      <a:r>
                        <a:rPr lang="en-US" dirty="0">
                          <a:solidFill>
                            <a:schemeClr val="tx1">
                              <a:lumMod val="75000"/>
                            </a:schemeClr>
                          </a:solidFill>
                        </a:rPr>
                        <a:t>24</a:t>
                      </a:r>
                    </a:p>
                  </a:txBody>
                  <a:tcPr anchor="ctr"/>
                </a:tc>
                <a:extLst>
                  <a:ext uri="{0D108BD9-81ED-4DB2-BD59-A6C34878D82A}">
                    <a16:rowId xmlns:a16="http://schemas.microsoft.com/office/drawing/2014/main" val="1410523707"/>
                  </a:ext>
                </a:extLst>
              </a:tr>
              <a:tr h="370840">
                <a:tc>
                  <a:txBody>
                    <a:bodyPr/>
                    <a:lstStyle/>
                    <a:p>
                      <a:r>
                        <a:rPr lang="en-US" dirty="0">
                          <a:solidFill>
                            <a:schemeClr val="tx1">
                              <a:lumMod val="75000"/>
                            </a:schemeClr>
                          </a:solidFill>
                        </a:rPr>
                        <a:t>% of Trips (Jan-June ‘17)</a:t>
                      </a:r>
                    </a:p>
                  </a:txBody>
                  <a:tcPr anchor="ctr"/>
                </a:tc>
                <a:tc>
                  <a:txBody>
                    <a:bodyPr/>
                    <a:lstStyle/>
                    <a:p>
                      <a:pPr algn="ctr"/>
                      <a:r>
                        <a:rPr lang="en-US" dirty="0">
                          <a:solidFill>
                            <a:schemeClr val="tx1">
                              <a:lumMod val="75000"/>
                            </a:schemeClr>
                          </a:solidFill>
                        </a:rPr>
                        <a:t>96.1%</a:t>
                      </a:r>
                    </a:p>
                  </a:txBody>
                  <a:tcPr anchor="ctr"/>
                </a:tc>
                <a:tc>
                  <a:txBody>
                    <a:bodyPr/>
                    <a:lstStyle/>
                    <a:p>
                      <a:pPr algn="ctr"/>
                      <a:r>
                        <a:rPr lang="en-US" dirty="0">
                          <a:solidFill>
                            <a:schemeClr val="tx1">
                              <a:lumMod val="75000"/>
                            </a:schemeClr>
                          </a:solidFill>
                        </a:rPr>
                        <a:t>3.8%</a:t>
                      </a:r>
                    </a:p>
                  </a:txBody>
                  <a:tcPr anchor="ctr"/>
                </a:tc>
                <a:tc>
                  <a:txBody>
                    <a:bodyPr/>
                    <a:lstStyle/>
                    <a:p>
                      <a:pPr algn="ctr"/>
                      <a:r>
                        <a:rPr lang="en-US" dirty="0">
                          <a:solidFill>
                            <a:schemeClr val="tx1">
                              <a:lumMod val="75000"/>
                            </a:schemeClr>
                          </a:solidFill>
                        </a:rPr>
                        <a:t>.1%</a:t>
                      </a:r>
                    </a:p>
                  </a:txBody>
                  <a:tcPr anchor="ctr"/>
                </a:tc>
                <a:extLst>
                  <a:ext uri="{0D108BD9-81ED-4DB2-BD59-A6C34878D82A}">
                    <a16:rowId xmlns:a16="http://schemas.microsoft.com/office/drawing/2014/main" val="3951325694"/>
                  </a:ext>
                </a:extLst>
              </a:tr>
              <a:tr h="370840">
                <a:tc>
                  <a:txBody>
                    <a:bodyPr/>
                    <a:lstStyle/>
                    <a:p>
                      <a:r>
                        <a:rPr lang="en-US" dirty="0">
                          <a:solidFill>
                            <a:schemeClr val="tx1">
                              <a:lumMod val="75000"/>
                            </a:schemeClr>
                          </a:solidFill>
                        </a:rPr>
                        <a:t># of Trips (Jan-June ‘17)</a:t>
                      </a:r>
                    </a:p>
                  </a:txBody>
                  <a:tcPr anchor="ctr"/>
                </a:tc>
                <a:tc>
                  <a:txBody>
                    <a:bodyPr/>
                    <a:lstStyle/>
                    <a:p>
                      <a:pPr algn="ctr"/>
                      <a:r>
                        <a:rPr lang="en-US" dirty="0">
                          <a:solidFill>
                            <a:schemeClr val="tx1">
                              <a:lumMod val="75000"/>
                            </a:schemeClr>
                          </a:solidFill>
                        </a:rPr>
                        <a:t>1,073,650</a:t>
                      </a:r>
                    </a:p>
                  </a:txBody>
                  <a:tcPr anchor="ctr"/>
                </a:tc>
                <a:tc>
                  <a:txBody>
                    <a:bodyPr/>
                    <a:lstStyle/>
                    <a:p>
                      <a:pPr algn="ctr"/>
                      <a:r>
                        <a:rPr lang="en-US" dirty="0">
                          <a:solidFill>
                            <a:schemeClr val="tx1">
                              <a:lumMod val="75000"/>
                            </a:schemeClr>
                          </a:solidFill>
                        </a:rPr>
                        <a:t>42,200</a:t>
                      </a:r>
                    </a:p>
                  </a:txBody>
                  <a:tcPr anchor="ctr"/>
                </a:tc>
                <a:tc>
                  <a:txBody>
                    <a:bodyPr/>
                    <a:lstStyle/>
                    <a:p>
                      <a:pPr algn="ctr"/>
                      <a:r>
                        <a:rPr lang="en-US" dirty="0">
                          <a:solidFill>
                            <a:schemeClr val="tx1">
                              <a:lumMod val="75000"/>
                            </a:schemeClr>
                          </a:solidFill>
                        </a:rPr>
                        <a:t>1,372</a:t>
                      </a:r>
                    </a:p>
                  </a:txBody>
                  <a:tcPr anchor="ctr"/>
                </a:tc>
                <a:extLst>
                  <a:ext uri="{0D108BD9-81ED-4DB2-BD59-A6C34878D82A}">
                    <a16:rowId xmlns:a16="http://schemas.microsoft.com/office/drawing/2014/main" val="3602302170"/>
                  </a:ext>
                </a:extLst>
              </a:tr>
              <a:tr h="370840">
                <a:tc>
                  <a:txBody>
                    <a:bodyPr/>
                    <a:lstStyle/>
                    <a:p>
                      <a:r>
                        <a:rPr lang="en-US" dirty="0">
                          <a:solidFill>
                            <a:schemeClr val="tx1">
                              <a:lumMod val="75000"/>
                            </a:schemeClr>
                          </a:solidFill>
                        </a:rPr>
                        <a:t>Customer Fare</a:t>
                      </a:r>
                    </a:p>
                  </a:txBody>
                  <a:tcPr anchor="ctr"/>
                </a:tc>
                <a:tc>
                  <a:txBody>
                    <a:bodyPr/>
                    <a:lstStyle/>
                    <a:p>
                      <a:pPr algn="ctr"/>
                      <a:r>
                        <a:rPr lang="en-US" dirty="0">
                          <a:solidFill>
                            <a:schemeClr val="tx1">
                              <a:lumMod val="75000"/>
                            </a:schemeClr>
                          </a:solidFill>
                        </a:rPr>
                        <a:t>$3.00 Off-Peak</a:t>
                      </a:r>
                    </a:p>
                    <a:p>
                      <a:pPr algn="ctr"/>
                      <a:r>
                        <a:rPr lang="en-US" dirty="0">
                          <a:solidFill>
                            <a:schemeClr val="tx1">
                              <a:lumMod val="75000"/>
                            </a:schemeClr>
                          </a:solidFill>
                        </a:rPr>
                        <a:t>$4.00 Peak</a:t>
                      </a:r>
                    </a:p>
                  </a:txBody>
                  <a:tcPr anchor="ctr"/>
                </a:tc>
                <a:tc>
                  <a:txBody>
                    <a:bodyPr/>
                    <a:lstStyle/>
                    <a:p>
                      <a:pPr algn="ctr"/>
                      <a:r>
                        <a:rPr lang="en-US" dirty="0">
                          <a:solidFill>
                            <a:schemeClr val="tx1">
                              <a:lumMod val="75000"/>
                            </a:schemeClr>
                          </a:solidFill>
                        </a:rPr>
                        <a:t>$5.00 + amount over $20</a:t>
                      </a:r>
                    </a:p>
                  </a:txBody>
                  <a:tcPr anchor="ctr"/>
                </a:tc>
                <a:tc>
                  <a:txBody>
                    <a:bodyPr/>
                    <a:lstStyle/>
                    <a:p>
                      <a:pPr algn="ctr"/>
                      <a:r>
                        <a:rPr lang="en-US" dirty="0">
                          <a:solidFill>
                            <a:schemeClr val="tx1">
                              <a:lumMod val="75000"/>
                            </a:schemeClr>
                          </a:solidFill>
                        </a:rPr>
                        <a:t>$3.00</a:t>
                      </a:r>
                    </a:p>
                  </a:txBody>
                  <a:tcPr anchor="ctr"/>
                </a:tc>
                <a:extLst>
                  <a:ext uri="{0D108BD9-81ED-4DB2-BD59-A6C34878D82A}">
                    <a16:rowId xmlns:a16="http://schemas.microsoft.com/office/drawing/2014/main" val="3487820929"/>
                  </a:ext>
                </a:extLst>
              </a:tr>
              <a:tr h="370840">
                <a:tc>
                  <a:txBody>
                    <a:bodyPr/>
                    <a:lstStyle/>
                    <a:p>
                      <a:r>
                        <a:rPr lang="en-US" dirty="0">
                          <a:solidFill>
                            <a:schemeClr val="tx1">
                              <a:lumMod val="75000"/>
                            </a:schemeClr>
                          </a:solidFill>
                        </a:rPr>
                        <a:t>Council Average Subsidy</a:t>
                      </a:r>
                    </a:p>
                  </a:txBody>
                  <a:tcPr anchor="ctr"/>
                </a:tc>
                <a:tc>
                  <a:txBody>
                    <a:bodyPr/>
                    <a:lstStyle/>
                    <a:p>
                      <a:pPr algn="ctr"/>
                      <a:r>
                        <a:rPr lang="en-US" dirty="0">
                          <a:solidFill>
                            <a:schemeClr val="tx1">
                              <a:lumMod val="75000"/>
                            </a:schemeClr>
                          </a:solidFill>
                        </a:rPr>
                        <a:t>*$23.47</a:t>
                      </a:r>
                    </a:p>
                  </a:txBody>
                  <a:tcPr anchor="ctr"/>
                </a:tc>
                <a:tc>
                  <a:txBody>
                    <a:bodyPr/>
                    <a:lstStyle/>
                    <a:p>
                      <a:pPr algn="ctr"/>
                      <a:r>
                        <a:rPr lang="en-US" dirty="0">
                          <a:solidFill>
                            <a:schemeClr val="tx1">
                              <a:lumMod val="75000"/>
                            </a:schemeClr>
                          </a:solidFill>
                        </a:rPr>
                        <a:t>**$8.92</a:t>
                      </a:r>
                    </a:p>
                  </a:txBody>
                  <a:tcPr anchor="ctr"/>
                </a:tc>
                <a:tc>
                  <a:txBody>
                    <a:bodyPr/>
                    <a:lstStyle/>
                    <a:p>
                      <a:pPr algn="ctr"/>
                      <a:r>
                        <a:rPr lang="en-US" dirty="0">
                          <a:solidFill>
                            <a:schemeClr val="tx1">
                              <a:lumMod val="75000"/>
                            </a:schemeClr>
                          </a:solidFill>
                        </a:rPr>
                        <a:t>**$59.93</a:t>
                      </a:r>
                    </a:p>
                  </a:txBody>
                  <a:tcPr anchor="ctr"/>
                </a:tc>
                <a:extLst>
                  <a:ext uri="{0D108BD9-81ED-4DB2-BD59-A6C34878D82A}">
                    <a16:rowId xmlns:a16="http://schemas.microsoft.com/office/drawing/2014/main" val="125828393"/>
                  </a:ext>
                </a:extLst>
              </a:tr>
              <a:tr h="370840">
                <a:tc>
                  <a:txBody>
                    <a:bodyPr/>
                    <a:lstStyle/>
                    <a:p>
                      <a:pPr marL="0" algn="l" defTabSz="913917" rtl="0" eaLnBrk="1" latinLnBrk="0" hangingPunct="1"/>
                      <a:r>
                        <a:rPr lang="en-US" sz="1800" kern="1200" dirty="0">
                          <a:solidFill>
                            <a:schemeClr val="tx1">
                              <a:lumMod val="75000"/>
                            </a:schemeClr>
                          </a:solidFill>
                          <a:latin typeface="+mn-lt"/>
                          <a:ea typeface="+mn-ea"/>
                          <a:cs typeface="+mn-cs"/>
                        </a:rPr>
                        <a:t>Formula Fund Earnings (NTD)</a:t>
                      </a:r>
                    </a:p>
                  </a:txBody>
                  <a:tcPr anchor="ctr"/>
                </a:tc>
                <a:tc>
                  <a:txBody>
                    <a:bodyPr/>
                    <a:lstStyle/>
                    <a:p>
                      <a:pPr algn="ctr"/>
                      <a:r>
                        <a:rPr lang="en-US" sz="1800" kern="1200" dirty="0">
                          <a:solidFill>
                            <a:schemeClr val="tx1">
                              <a:lumMod val="75000"/>
                            </a:schemeClr>
                          </a:solidFill>
                          <a:latin typeface="+mn-lt"/>
                          <a:ea typeface="+mn-ea"/>
                          <a:cs typeface="+mn-cs"/>
                        </a:rPr>
                        <a:t>$.42 per mile</a:t>
                      </a:r>
                    </a:p>
                  </a:txBody>
                  <a:tcPr anchor="ctr"/>
                </a:tc>
                <a:tc>
                  <a:txBody>
                    <a:bodyPr/>
                    <a:lstStyle/>
                    <a:p>
                      <a:pPr algn="ctr"/>
                      <a:r>
                        <a:rPr lang="en-US" sz="1800" kern="1200" dirty="0">
                          <a:solidFill>
                            <a:schemeClr val="tx1">
                              <a:lumMod val="75000"/>
                            </a:schemeClr>
                          </a:solidFill>
                          <a:latin typeface="+mn-lt"/>
                          <a:ea typeface="+mn-ea"/>
                          <a:cs typeface="+mn-cs"/>
                        </a:rPr>
                        <a:t>$0</a:t>
                      </a:r>
                    </a:p>
                  </a:txBody>
                  <a:tcPr anchor="ctr"/>
                </a:tc>
                <a:tc>
                  <a:txBody>
                    <a:bodyPr/>
                    <a:lstStyle/>
                    <a:p>
                      <a:pPr algn="ctr"/>
                      <a:r>
                        <a:rPr lang="en-US" sz="1800" kern="1200" dirty="0">
                          <a:solidFill>
                            <a:schemeClr val="tx1">
                              <a:lumMod val="75000"/>
                            </a:schemeClr>
                          </a:solidFill>
                          <a:latin typeface="+mn-lt"/>
                          <a:ea typeface="+mn-ea"/>
                          <a:cs typeface="+mn-cs"/>
                        </a:rPr>
                        <a:t>$0</a:t>
                      </a:r>
                    </a:p>
                  </a:txBody>
                  <a:tcPr anchor="ctr"/>
                </a:tc>
                <a:extLst>
                  <a:ext uri="{0D108BD9-81ED-4DB2-BD59-A6C34878D82A}">
                    <a16:rowId xmlns:a16="http://schemas.microsoft.com/office/drawing/2014/main" val="365223997"/>
                  </a:ext>
                </a:extLst>
              </a:tr>
            </a:tbl>
          </a:graphicData>
        </a:graphic>
      </p:graphicFrame>
      <p:sp>
        <p:nvSpPr>
          <p:cNvPr id="7" name="TextBox 6">
            <a:extLst>
              <a:ext uri="{FF2B5EF4-FFF2-40B4-BE49-F238E27FC236}">
                <a16:creationId xmlns:a16="http://schemas.microsoft.com/office/drawing/2014/main" id="{35647B28-F12C-4DE3-AA27-BAA475C6DE93}"/>
              </a:ext>
            </a:extLst>
          </p:cNvPr>
          <p:cNvSpPr txBox="1"/>
          <p:nvPr/>
        </p:nvSpPr>
        <p:spPr>
          <a:xfrm>
            <a:off x="444499" y="4934976"/>
            <a:ext cx="8555603" cy="1077218"/>
          </a:xfrm>
          <a:prstGeom prst="rect">
            <a:avLst/>
          </a:prstGeom>
          <a:noFill/>
        </p:spPr>
        <p:txBody>
          <a:bodyPr wrap="square" rtlCol="0">
            <a:spAutoFit/>
          </a:bodyPr>
          <a:lstStyle/>
          <a:p>
            <a:r>
              <a:rPr lang="en-US" sz="1600" dirty="0">
                <a:solidFill>
                  <a:schemeClr val="tx1">
                    <a:lumMod val="75000"/>
                  </a:schemeClr>
                </a:solidFill>
              </a:rPr>
              <a:t>* = 2016</a:t>
            </a:r>
          </a:p>
          <a:p>
            <a:r>
              <a:rPr lang="en-US" sz="1600" dirty="0">
                <a:solidFill>
                  <a:schemeClr val="tx1">
                    <a:lumMod val="75000"/>
                  </a:schemeClr>
                </a:solidFill>
              </a:rPr>
              <a:t>** = April 2017</a:t>
            </a:r>
          </a:p>
          <a:p>
            <a:pPr>
              <a:tabLst>
                <a:tab pos="395288" algn="l"/>
              </a:tabLst>
            </a:pPr>
            <a:r>
              <a:rPr lang="en-US" sz="1600" dirty="0">
                <a:solidFill>
                  <a:schemeClr val="tx1">
                    <a:lumMod val="75000"/>
                  </a:schemeClr>
                </a:solidFill>
              </a:rPr>
              <a:t>‘+ = all overhead/admin expenses are assigned to the primary contracts for cost calculation 	purposes</a:t>
            </a:r>
          </a:p>
        </p:txBody>
      </p:sp>
    </p:spTree>
    <p:extLst>
      <p:ext uri="{BB962C8B-B14F-4D97-AF65-F5344CB8AC3E}">
        <p14:creationId xmlns:p14="http://schemas.microsoft.com/office/powerpoint/2010/main" val="9522487"/>
      </p:ext>
    </p:extLst>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etro Mobility org chart" title="Organizational chart"/>
          <p:cNvPicPr>
            <a:picLocks noChangeAspect="1"/>
          </p:cNvPicPr>
          <p:nvPr/>
        </p:nvPicPr>
        <p:blipFill>
          <a:blip r:embed="rId3"/>
          <a:stretch>
            <a:fillRect/>
          </a:stretch>
        </p:blipFill>
        <p:spPr>
          <a:xfrm>
            <a:off x="5932377" y="2108929"/>
            <a:ext cx="2612951" cy="4067020"/>
          </a:xfrm>
          <a:prstGeom prst="rect">
            <a:avLst/>
          </a:prstGeom>
        </p:spPr>
      </p:pic>
      <p:pic>
        <p:nvPicPr>
          <p:cNvPr id="18" name="Picture 17" title="org chart"/>
          <p:cNvPicPr>
            <a:picLocks noChangeAspect="1"/>
          </p:cNvPicPr>
          <p:nvPr/>
        </p:nvPicPr>
        <p:blipFill>
          <a:blip r:embed="rId4"/>
          <a:stretch>
            <a:fillRect/>
          </a:stretch>
        </p:blipFill>
        <p:spPr>
          <a:xfrm>
            <a:off x="6230740" y="1160178"/>
            <a:ext cx="1732003" cy="1403142"/>
          </a:xfrm>
          <a:prstGeom prst="rect">
            <a:avLst/>
          </a:prstGeom>
        </p:spPr>
      </p:pic>
      <p:sp>
        <p:nvSpPr>
          <p:cNvPr id="6" name="Title 5"/>
          <p:cNvSpPr>
            <a:spLocks noGrp="1"/>
          </p:cNvSpPr>
          <p:nvPr>
            <p:ph type="title"/>
          </p:nvPr>
        </p:nvSpPr>
        <p:spPr>
          <a:xfrm>
            <a:off x="444500" y="33338"/>
            <a:ext cx="8229600" cy="611239"/>
          </a:xfrm>
        </p:spPr>
        <p:txBody>
          <a:bodyPr/>
          <a:lstStyle/>
          <a:p>
            <a:r>
              <a:rPr lang="en-US" sz="2850" b="0" dirty="0"/>
              <a:t>Metro Mobility Service Center</a:t>
            </a:r>
          </a:p>
        </p:txBody>
      </p:sp>
      <p:pic>
        <p:nvPicPr>
          <p:cNvPr id="16" name="Content Placeholder 15" title="org chart"/>
          <p:cNvPicPr>
            <a:picLocks noGrp="1" noChangeAspect="1"/>
          </p:cNvPicPr>
          <p:nvPr>
            <p:ph idx="1"/>
          </p:nvPr>
        </p:nvPicPr>
        <p:blipFill>
          <a:blip r:embed="rId5"/>
          <a:stretch>
            <a:fillRect/>
          </a:stretch>
        </p:blipFill>
        <p:spPr>
          <a:xfrm>
            <a:off x="5951095" y="798227"/>
            <a:ext cx="2335498" cy="785389"/>
          </a:xfrm>
        </p:spPr>
      </p:pic>
      <p:sp>
        <p:nvSpPr>
          <p:cNvPr id="24" name="Rectangle 23"/>
          <p:cNvSpPr/>
          <p:nvPr/>
        </p:nvSpPr>
        <p:spPr>
          <a:xfrm>
            <a:off x="375519" y="804146"/>
            <a:ext cx="5338704" cy="7355860"/>
          </a:xfrm>
          <a:prstGeom prst="rect">
            <a:avLst/>
          </a:prstGeom>
        </p:spPr>
        <p:txBody>
          <a:bodyPr wrap="square">
            <a:spAutoFit/>
          </a:bodyPr>
          <a:lstStyle/>
          <a:p>
            <a:pPr marL="342719" indent="-342719" defTabSz="914400" fontAlgn="base">
              <a:spcBef>
                <a:spcPts val="1200"/>
              </a:spcBef>
              <a:spcAft>
                <a:spcPts val="1200"/>
              </a:spcAft>
              <a:buSzPct val="125000"/>
              <a:buFontTx/>
              <a:buChar char="•"/>
            </a:pPr>
            <a:r>
              <a:rPr lang="en-US" sz="2000" kern="0" dirty="0">
                <a:solidFill>
                  <a:srgbClr val="105594"/>
                </a:solidFill>
              </a:rPr>
              <a:t>Research best practices, analyze data and implement policy and procedural changes when appropriate</a:t>
            </a:r>
          </a:p>
          <a:p>
            <a:pPr marL="342719" lvl="0" indent="-342719" defTabSz="914400" fontAlgn="base">
              <a:spcBef>
                <a:spcPts val="1200"/>
              </a:spcBef>
              <a:spcAft>
                <a:spcPts val="1200"/>
              </a:spcAft>
              <a:buSzPct val="125000"/>
              <a:buFontTx/>
              <a:buChar char="•"/>
            </a:pPr>
            <a:r>
              <a:rPr lang="en-US" sz="2000" kern="0" dirty="0">
                <a:solidFill>
                  <a:srgbClr val="105594"/>
                </a:solidFill>
              </a:rPr>
              <a:t>Process ADA certifications</a:t>
            </a:r>
          </a:p>
          <a:p>
            <a:pPr marL="342719" lvl="0" indent="-342719" defTabSz="914400" fontAlgn="base">
              <a:spcBef>
                <a:spcPts val="1200"/>
              </a:spcBef>
              <a:buSzPct val="125000"/>
              <a:buFontTx/>
              <a:buChar char="•"/>
            </a:pPr>
            <a:r>
              <a:rPr lang="en-US" sz="2000" kern="0" dirty="0">
                <a:solidFill>
                  <a:srgbClr val="105594"/>
                </a:solidFill>
              </a:rPr>
              <a:t>Respond to customer comments</a:t>
            </a:r>
          </a:p>
          <a:p>
            <a:pPr marL="342719" lvl="0" indent="-342719" defTabSz="914400" fontAlgn="base">
              <a:spcBef>
                <a:spcPts val="1200"/>
              </a:spcBef>
              <a:spcAft>
                <a:spcPts val="1200"/>
              </a:spcAft>
              <a:buSzPct val="125000"/>
              <a:buFontTx/>
              <a:buChar char="•"/>
            </a:pPr>
            <a:r>
              <a:rPr lang="en-US" sz="2000" kern="0" dirty="0">
                <a:solidFill>
                  <a:srgbClr val="105594"/>
                </a:solidFill>
              </a:rPr>
              <a:t>Oversee contractor performance and ensure state and federal compliance</a:t>
            </a:r>
          </a:p>
          <a:p>
            <a:pPr marL="342719" lvl="0" indent="-342719" defTabSz="914400" fontAlgn="base">
              <a:spcBef>
                <a:spcPts val="1200"/>
              </a:spcBef>
              <a:spcAft>
                <a:spcPts val="1200"/>
              </a:spcAft>
              <a:buSzPct val="125000"/>
              <a:buFontTx/>
              <a:buChar char="•"/>
            </a:pPr>
            <a:r>
              <a:rPr lang="en-US" sz="2000" kern="0" dirty="0">
                <a:solidFill>
                  <a:srgbClr val="105594"/>
                </a:solidFill>
              </a:rPr>
              <a:t>Ensure policies reflect state, federal and local requirements</a:t>
            </a:r>
          </a:p>
          <a:p>
            <a:pPr marL="342719" lvl="0" indent="-342719" defTabSz="914400" fontAlgn="base">
              <a:spcBef>
                <a:spcPts val="1200"/>
              </a:spcBef>
              <a:spcAft>
                <a:spcPts val="1200"/>
              </a:spcAft>
              <a:buSzPct val="125000"/>
              <a:buFontTx/>
              <a:buChar char="•"/>
            </a:pPr>
            <a:r>
              <a:rPr lang="en-US" sz="2000" kern="0" dirty="0">
                <a:solidFill>
                  <a:srgbClr val="105594"/>
                </a:solidFill>
              </a:rPr>
              <a:t>Manage vehicle technology</a:t>
            </a:r>
          </a:p>
          <a:p>
            <a:pPr marL="342719" lvl="0" indent="-342719" defTabSz="914400" fontAlgn="base">
              <a:spcBef>
                <a:spcPts val="1200"/>
              </a:spcBef>
              <a:spcAft>
                <a:spcPts val="1200"/>
              </a:spcAft>
              <a:buSzPct val="125000"/>
              <a:buFontTx/>
              <a:buChar char="•"/>
            </a:pPr>
            <a:r>
              <a:rPr lang="en-US" sz="2000" kern="0" dirty="0">
                <a:solidFill>
                  <a:srgbClr val="105594"/>
                </a:solidFill>
              </a:rPr>
              <a:t>National Transit Data Base and other reporting requirements</a:t>
            </a:r>
          </a:p>
          <a:p>
            <a:pPr lvl="0" defTabSz="914400" fontAlgn="base">
              <a:spcBef>
                <a:spcPts val="1200"/>
              </a:spcBef>
              <a:spcAft>
                <a:spcPts val="1200"/>
              </a:spcAft>
              <a:buSzPct val="125000"/>
            </a:pPr>
            <a:endParaRPr lang="en-US" sz="2400" kern="0" dirty="0">
              <a:solidFill>
                <a:srgbClr val="105594"/>
              </a:solidFill>
            </a:endParaRPr>
          </a:p>
          <a:p>
            <a:pPr marL="342719" lvl="0" indent="-342719" defTabSz="914400" fontAlgn="base">
              <a:spcBef>
                <a:spcPts val="1200"/>
              </a:spcBef>
              <a:spcAft>
                <a:spcPts val="1200"/>
              </a:spcAft>
              <a:buSzPct val="125000"/>
              <a:buFontTx/>
              <a:buChar char="•"/>
            </a:pPr>
            <a:endParaRPr lang="en-US" sz="2400" kern="0" dirty="0">
              <a:solidFill>
                <a:srgbClr val="105594"/>
              </a:solidFill>
            </a:endParaRPr>
          </a:p>
          <a:p>
            <a:pPr marL="342719" lvl="0" indent="-342719" defTabSz="914400" fontAlgn="base">
              <a:spcBef>
                <a:spcPct val="20000"/>
              </a:spcBef>
              <a:spcAft>
                <a:spcPct val="0"/>
              </a:spcAft>
              <a:buSzPct val="125000"/>
              <a:buFontTx/>
              <a:buChar char="•"/>
            </a:pPr>
            <a:endParaRPr lang="en-US" sz="2000" kern="0" dirty="0">
              <a:solidFill>
                <a:srgbClr val="105594"/>
              </a:solidFill>
            </a:endParaRPr>
          </a:p>
        </p:txBody>
      </p:sp>
      <p:sp>
        <p:nvSpPr>
          <p:cNvPr id="3" name="Rectangle 2" title="org chart">
            <a:extLst>
              <a:ext uri="{FF2B5EF4-FFF2-40B4-BE49-F238E27FC236}">
                <a16:creationId xmlns:a16="http://schemas.microsoft.com/office/drawing/2014/main" id="{882886F2-62FD-4AEA-921B-FB9707F70DCD}"/>
              </a:ext>
            </a:extLst>
          </p:cNvPr>
          <p:cNvSpPr/>
          <p:nvPr/>
        </p:nvSpPr>
        <p:spPr>
          <a:xfrm>
            <a:off x="7962743" y="1630865"/>
            <a:ext cx="1043235" cy="79582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title="straight connector">
            <a:extLst>
              <a:ext uri="{FF2B5EF4-FFF2-40B4-BE49-F238E27FC236}">
                <a16:creationId xmlns:a16="http://schemas.microsoft.com/office/drawing/2014/main" id="{1E9F90CD-DF17-4D24-AF3A-C6ED3C35A9DE}"/>
              </a:ext>
            </a:extLst>
          </p:cNvPr>
          <p:cNvCxnSpPr/>
          <p:nvPr/>
        </p:nvCxnSpPr>
        <p:spPr>
          <a:xfrm>
            <a:off x="7716724" y="2032651"/>
            <a:ext cx="246019"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1426111-F4E5-4B30-AF3D-6BB258AC6DE7}"/>
              </a:ext>
            </a:extLst>
          </p:cNvPr>
          <p:cNvSpPr/>
          <p:nvPr/>
        </p:nvSpPr>
        <p:spPr>
          <a:xfrm>
            <a:off x="7975531" y="1616351"/>
            <a:ext cx="1030447" cy="270507"/>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MTS Fleet</a:t>
            </a:r>
          </a:p>
        </p:txBody>
      </p:sp>
      <p:sp>
        <p:nvSpPr>
          <p:cNvPr id="8" name="TextBox 7">
            <a:extLst>
              <a:ext uri="{FF2B5EF4-FFF2-40B4-BE49-F238E27FC236}">
                <a16:creationId xmlns:a16="http://schemas.microsoft.com/office/drawing/2014/main" id="{439B4002-0E44-4F3D-989F-1859A480670D}"/>
              </a:ext>
            </a:extLst>
          </p:cNvPr>
          <p:cNvSpPr txBox="1"/>
          <p:nvPr/>
        </p:nvSpPr>
        <p:spPr>
          <a:xfrm>
            <a:off x="8091313" y="1891915"/>
            <a:ext cx="879002" cy="230832"/>
          </a:xfrm>
          <a:prstGeom prst="rect">
            <a:avLst/>
          </a:prstGeom>
          <a:noFill/>
        </p:spPr>
        <p:txBody>
          <a:bodyPr wrap="square" rtlCol="0">
            <a:spAutoFit/>
          </a:bodyPr>
          <a:lstStyle/>
          <a:p>
            <a:r>
              <a:rPr lang="en-US" sz="900" dirty="0">
                <a:solidFill>
                  <a:schemeClr val="tx2"/>
                </a:solidFill>
              </a:rPr>
              <a:t>Paul </a:t>
            </a:r>
            <a:r>
              <a:rPr lang="en-US" sz="900" dirty="0">
                <a:solidFill>
                  <a:schemeClr val="tx2">
                    <a:lumMod val="75000"/>
                    <a:lumOff val="25000"/>
                  </a:schemeClr>
                </a:solidFill>
              </a:rPr>
              <a:t>Colton</a:t>
            </a:r>
          </a:p>
        </p:txBody>
      </p:sp>
      <p:cxnSp>
        <p:nvCxnSpPr>
          <p:cNvPr id="10" name="Straight Connector 9" title="straight connector">
            <a:extLst>
              <a:ext uri="{FF2B5EF4-FFF2-40B4-BE49-F238E27FC236}">
                <a16:creationId xmlns:a16="http://schemas.microsoft.com/office/drawing/2014/main" id="{423F2594-6723-456A-9119-9398CFECD600}"/>
              </a:ext>
            </a:extLst>
          </p:cNvPr>
          <p:cNvCxnSpPr/>
          <p:nvPr/>
        </p:nvCxnSpPr>
        <p:spPr>
          <a:xfrm>
            <a:off x="8134855" y="2093719"/>
            <a:ext cx="706188"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E059CAC-AEBF-4034-B5F3-80AA70D1FD20}"/>
              </a:ext>
            </a:extLst>
          </p:cNvPr>
          <p:cNvSpPr txBox="1"/>
          <p:nvPr/>
        </p:nvSpPr>
        <p:spPr>
          <a:xfrm>
            <a:off x="8033422" y="2064530"/>
            <a:ext cx="994784" cy="230832"/>
          </a:xfrm>
          <a:prstGeom prst="rect">
            <a:avLst/>
          </a:prstGeom>
          <a:noFill/>
        </p:spPr>
        <p:txBody>
          <a:bodyPr wrap="square" rtlCol="0">
            <a:spAutoFit/>
          </a:bodyPr>
          <a:lstStyle/>
          <a:p>
            <a:r>
              <a:rPr lang="en-US" sz="900" dirty="0">
                <a:solidFill>
                  <a:schemeClr val="tx2">
                    <a:lumMod val="75000"/>
                    <a:lumOff val="25000"/>
                  </a:schemeClr>
                </a:solidFill>
              </a:rPr>
              <a:t>Fleet Manager</a:t>
            </a:r>
          </a:p>
        </p:txBody>
      </p:sp>
      <p:sp>
        <p:nvSpPr>
          <p:cNvPr id="4" name="Slide Number Placeholder 3">
            <a:extLst>
              <a:ext uri="{FF2B5EF4-FFF2-40B4-BE49-F238E27FC236}">
                <a16:creationId xmlns:a16="http://schemas.microsoft.com/office/drawing/2014/main" id="{49148CC8-E1F9-4644-ABD8-24E2C893C10E}"/>
              </a:ext>
            </a:extLst>
          </p:cNvPr>
          <p:cNvSpPr>
            <a:spLocks noGrp="1"/>
          </p:cNvSpPr>
          <p:nvPr>
            <p:ph type="sldNum" sz="quarter" idx="12"/>
          </p:nvPr>
        </p:nvSpPr>
        <p:spPr/>
        <p:txBody>
          <a:bodyPr/>
          <a:lstStyle/>
          <a:p>
            <a:fld id="{526D2C0D-3875-46DF-9D6F-5A1469220E6D}" type="slidenum">
              <a:rPr lang="en-US" smtClean="0"/>
              <a:pPr/>
              <a:t>18</a:t>
            </a:fld>
            <a:endParaRPr lang="en-US" dirty="0"/>
          </a:p>
        </p:txBody>
      </p:sp>
    </p:spTree>
    <p:extLst>
      <p:ext uri="{BB962C8B-B14F-4D97-AF65-F5344CB8AC3E}">
        <p14:creationId xmlns:p14="http://schemas.microsoft.com/office/powerpoint/2010/main" val="182122190"/>
      </p:ext>
    </p:extLst>
  </p:cSld>
  <p:clrMapOvr>
    <a:masterClrMapping/>
  </p:clrMapOvr>
  <p:transition spd="med">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D604-9FB8-4E21-9CAD-EBBF8A78A397}"/>
              </a:ext>
            </a:extLst>
          </p:cNvPr>
          <p:cNvSpPr>
            <a:spLocks noGrp="1"/>
          </p:cNvSpPr>
          <p:nvPr>
            <p:ph type="title"/>
          </p:nvPr>
        </p:nvSpPr>
        <p:spPr>
          <a:xfrm>
            <a:off x="131751" y="-6237"/>
            <a:ext cx="8229600" cy="808038"/>
          </a:xfrm>
        </p:spPr>
        <p:txBody>
          <a:bodyPr/>
          <a:lstStyle/>
          <a:p>
            <a:r>
              <a:rPr lang="en-US" sz="3200" b="0" dirty="0"/>
              <a:t>Metro Mobility Fleet</a:t>
            </a:r>
            <a:br>
              <a:rPr lang="en-US" sz="3200" b="0" dirty="0"/>
            </a:br>
            <a:endParaRPr lang="en-US" sz="3200" dirty="0"/>
          </a:p>
        </p:txBody>
      </p:sp>
      <p:sp>
        <p:nvSpPr>
          <p:cNvPr id="3" name="Slide Number Placeholder 2">
            <a:extLst>
              <a:ext uri="{FF2B5EF4-FFF2-40B4-BE49-F238E27FC236}">
                <a16:creationId xmlns:a16="http://schemas.microsoft.com/office/drawing/2014/main" id="{6A45FBBC-89A6-47E3-BB58-297B5E4BCF5C}"/>
              </a:ext>
            </a:extLst>
          </p:cNvPr>
          <p:cNvSpPr>
            <a:spLocks noGrp="1"/>
          </p:cNvSpPr>
          <p:nvPr>
            <p:ph type="sldNum" sz="quarter" idx="12"/>
          </p:nvPr>
        </p:nvSpPr>
        <p:spPr/>
        <p:txBody>
          <a:bodyPr/>
          <a:lstStyle/>
          <a:p>
            <a:fld id="{526D2C0D-3875-46DF-9D6F-5A1469220E6D}" type="slidenum">
              <a:rPr lang="en-US" smtClean="0"/>
              <a:pPr/>
              <a:t>19</a:t>
            </a:fld>
            <a:endParaRPr lang="en-US" dirty="0"/>
          </a:p>
        </p:txBody>
      </p:sp>
      <p:pic>
        <p:nvPicPr>
          <p:cNvPr id="7" name="Content Placeholder 6" descr="Metro Mobility image" title="image">
            <a:extLst>
              <a:ext uri="{FF2B5EF4-FFF2-40B4-BE49-F238E27FC236}">
                <a16:creationId xmlns:a16="http://schemas.microsoft.com/office/drawing/2014/main" id="{F1B89654-E449-4309-938C-7F7802C04259}"/>
              </a:ext>
            </a:extLst>
          </p:cNvPr>
          <p:cNvPicPr>
            <a:picLocks noGrp="1" noChangeAspect="1"/>
          </p:cNvPicPr>
          <p:nvPr>
            <p:ph idx="4294967295"/>
          </p:nvPr>
        </p:nvPicPr>
        <p:blipFill>
          <a:blip r:embed="rId3"/>
          <a:stretch>
            <a:fillRect/>
          </a:stretch>
        </p:blipFill>
        <p:spPr>
          <a:xfrm>
            <a:off x="5325603" y="850900"/>
            <a:ext cx="3459162" cy="2592388"/>
          </a:xfrm>
          <a:prstGeom prst="rect">
            <a:avLst/>
          </a:prstGeom>
        </p:spPr>
      </p:pic>
      <p:sp>
        <p:nvSpPr>
          <p:cNvPr id="8" name="TextBox 7">
            <a:extLst>
              <a:ext uri="{FF2B5EF4-FFF2-40B4-BE49-F238E27FC236}">
                <a16:creationId xmlns:a16="http://schemas.microsoft.com/office/drawing/2014/main" id="{6C2B0AF3-8BD7-41ED-83C4-041E01A8ABB4}"/>
              </a:ext>
            </a:extLst>
          </p:cNvPr>
          <p:cNvSpPr txBox="1"/>
          <p:nvPr/>
        </p:nvSpPr>
        <p:spPr>
          <a:xfrm>
            <a:off x="444500" y="686502"/>
            <a:ext cx="4533900" cy="555536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000" dirty="0"/>
              <a:t>Buses funded through state and federal sources</a:t>
            </a:r>
          </a:p>
          <a:p>
            <a:pPr marL="285750" indent="-285750">
              <a:spcBef>
                <a:spcPts val="1200"/>
              </a:spcBef>
              <a:buFont typeface="Arial" panose="020B0604020202020204" pitchFamily="34" charset="0"/>
              <a:buChar char="•"/>
            </a:pPr>
            <a:r>
              <a:rPr lang="en-US" sz="2000" dirty="0"/>
              <a:t>Current fleet of 570 revenue vehicles</a:t>
            </a:r>
          </a:p>
          <a:p>
            <a:pPr marL="742707" lvl="1" indent="-285750">
              <a:spcBef>
                <a:spcPts val="600"/>
              </a:spcBef>
              <a:buFont typeface="Arial" panose="020B0604020202020204" pitchFamily="34" charset="0"/>
              <a:buChar char="•"/>
            </a:pPr>
            <a:r>
              <a:rPr lang="en-US" sz="2000" dirty="0"/>
              <a:t>518 accessible buses</a:t>
            </a:r>
          </a:p>
          <a:p>
            <a:pPr marL="742707" lvl="1" indent="-285750">
              <a:spcBef>
                <a:spcPts val="600"/>
              </a:spcBef>
              <a:buFont typeface="Arial" panose="020B0604020202020204" pitchFamily="34" charset="0"/>
              <a:buChar char="•"/>
            </a:pPr>
            <a:r>
              <a:rPr lang="en-US" sz="2000" dirty="0"/>
              <a:t>27 Equinox sedans</a:t>
            </a:r>
          </a:p>
          <a:p>
            <a:pPr marL="742707" lvl="1" indent="-285750">
              <a:spcBef>
                <a:spcPts val="600"/>
              </a:spcBef>
              <a:buFont typeface="Arial" panose="020B0604020202020204" pitchFamily="34" charset="0"/>
              <a:buChar char="•"/>
            </a:pPr>
            <a:r>
              <a:rPr lang="en-US" sz="2000" dirty="0"/>
              <a:t>25 non-accessible vans </a:t>
            </a:r>
          </a:p>
          <a:p>
            <a:pPr marL="285750" indent="-285750">
              <a:spcBef>
                <a:spcPts val="1200"/>
              </a:spcBef>
              <a:buFont typeface="Arial" panose="020B0604020202020204" pitchFamily="34" charset="0"/>
              <a:buChar char="•"/>
            </a:pPr>
            <a:r>
              <a:rPr lang="en-US" sz="2000" dirty="0"/>
              <a:t>MTS purchases, conducts maintenance oversight as required by federal regulations and disposes at end of useful life</a:t>
            </a:r>
          </a:p>
          <a:p>
            <a:pPr marL="285750" indent="-285750">
              <a:spcBef>
                <a:spcPts val="1200"/>
              </a:spcBef>
              <a:buFont typeface="Arial" panose="020B0604020202020204" pitchFamily="34" charset="0"/>
              <a:buChar char="•"/>
            </a:pPr>
            <a:r>
              <a:rPr lang="en-US" sz="2000" dirty="0"/>
              <a:t>The average cost of a bus is $83,000 with technology</a:t>
            </a:r>
          </a:p>
          <a:p>
            <a:pPr marL="285750" indent="-285750">
              <a:spcBef>
                <a:spcPts val="1200"/>
              </a:spcBef>
              <a:buFont typeface="Arial" panose="020B0604020202020204" pitchFamily="34" charset="0"/>
              <a:buChar char="•"/>
            </a:pPr>
            <a:r>
              <a:rPr lang="en-US" sz="2000" dirty="0"/>
              <a:t>The average bus is retired after five years in service and &gt;250,000 miles</a:t>
            </a:r>
          </a:p>
        </p:txBody>
      </p:sp>
      <p:pic>
        <p:nvPicPr>
          <p:cNvPr id="10" name="Picture 9" descr="metro mobility car" title="image">
            <a:extLst>
              <a:ext uri="{FF2B5EF4-FFF2-40B4-BE49-F238E27FC236}">
                <a16:creationId xmlns:a16="http://schemas.microsoft.com/office/drawing/2014/main" id="{730F07A5-55E9-43CA-B594-F0C6D613D46C}"/>
              </a:ext>
            </a:extLst>
          </p:cNvPr>
          <p:cNvPicPr>
            <a:picLocks noChangeAspect="1"/>
          </p:cNvPicPr>
          <p:nvPr/>
        </p:nvPicPr>
        <p:blipFill rotWithShape="1">
          <a:blip r:embed="rId4"/>
          <a:srcRect t="15900" b="27654"/>
          <a:stretch/>
        </p:blipFill>
        <p:spPr>
          <a:xfrm>
            <a:off x="5296005" y="3541486"/>
            <a:ext cx="3446281" cy="2593748"/>
          </a:xfrm>
          <a:prstGeom prst="rect">
            <a:avLst/>
          </a:prstGeom>
        </p:spPr>
      </p:pic>
    </p:spTree>
    <p:extLst>
      <p:ext uri="{BB962C8B-B14F-4D97-AF65-F5344CB8AC3E}">
        <p14:creationId xmlns:p14="http://schemas.microsoft.com/office/powerpoint/2010/main" val="3469501616"/>
      </p:ext>
    </p:extLst>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 name="Title 1"/>
          <p:cNvSpPr>
            <a:spLocks noGrp="1"/>
          </p:cNvSpPr>
          <p:nvPr>
            <p:ph type="title"/>
          </p:nvPr>
        </p:nvSpPr>
        <p:spPr>
          <a:xfrm>
            <a:off x="404644" y="-175353"/>
            <a:ext cx="8229600" cy="964253"/>
          </a:xfrm>
        </p:spPr>
        <p:txBody>
          <a:bodyPr/>
          <a:lstStyle/>
          <a:p>
            <a:r>
              <a:rPr lang="en-CA" sz="2850" b="0" dirty="0"/>
              <a:t>Metro Mobility History</a:t>
            </a:r>
            <a:endParaRPr lang="en-CA" sz="2850" b="0" dirty="0">
              <a:solidFill>
                <a:srgbClr val="1CA1D3"/>
              </a:solidFill>
            </a:endParaRPr>
          </a:p>
        </p:txBody>
      </p:sp>
      <p:grpSp>
        <p:nvGrpSpPr>
          <p:cNvPr id="50" name="Group 49" descr="Metro Mobility Timeline 1976-2015" title="Metro Mobility Timeline"/>
          <p:cNvGrpSpPr/>
          <p:nvPr/>
        </p:nvGrpSpPr>
        <p:grpSpPr>
          <a:xfrm>
            <a:off x="0" y="3310931"/>
            <a:ext cx="9079455" cy="663818"/>
            <a:chOff x="79059" y="3310931"/>
            <a:chExt cx="9079455" cy="663818"/>
          </a:xfrm>
        </p:grpSpPr>
        <p:grpSp>
          <p:nvGrpSpPr>
            <p:cNvPr id="8" name="Gruppe 75"/>
            <p:cNvGrpSpPr>
              <a:grpSpLocks/>
            </p:cNvGrpSpPr>
            <p:nvPr/>
          </p:nvGrpSpPr>
          <p:grpSpPr bwMode="auto">
            <a:xfrm>
              <a:off x="79059" y="3310931"/>
              <a:ext cx="7532407" cy="663818"/>
              <a:chOff x="272143" y="2949958"/>
              <a:chExt cx="8556207" cy="457921"/>
            </a:xfrm>
            <a:solidFill>
              <a:schemeClr val="tx2"/>
            </a:solidFill>
            <a:effectLst>
              <a:outerShdw blurRad="50800" dist="38100" dir="2700000" algn="tl" rotWithShape="0">
                <a:prstClr val="black">
                  <a:alpha val="40000"/>
                </a:prstClr>
              </a:outerShdw>
            </a:effectLst>
          </p:grpSpPr>
          <p:sp>
            <p:nvSpPr>
              <p:cNvPr id="6180" name="Rectangle 445"/>
              <p:cNvSpPr>
                <a:spLocks noChangeArrowheads="1"/>
              </p:cNvSpPr>
              <p:nvPr/>
            </p:nvSpPr>
            <p:spPr bwMode="auto">
              <a:xfrm>
                <a:off x="1985304" y="2949958"/>
                <a:ext cx="1707405" cy="457921"/>
              </a:xfrm>
              <a:prstGeom prst="rect">
                <a:avLst/>
              </a:prstGeom>
              <a:grpFill/>
              <a:ln w="19050">
                <a:solidFill>
                  <a:schemeClr val="tx2"/>
                </a:solidFill>
                <a:round/>
                <a:headEnd/>
                <a:tailEnd/>
              </a:ln>
            </p:spPr>
            <p:txBody>
              <a:bodyPr anchor="ctr"/>
              <a:lstStyle/>
              <a:p>
                <a:pPr indent="-342900" algn="ctr" defTabSz="914400"/>
                <a:endParaRPr lang="en-US" b="1" noProof="1">
                  <a:latin typeface="Calibri" pitchFamily="-111" charset="0"/>
                </a:endParaRPr>
              </a:p>
            </p:txBody>
          </p:sp>
          <p:sp>
            <p:nvSpPr>
              <p:cNvPr id="6181" name="Rectangle 446"/>
              <p:cNvSpPr>
                <a:spLocks noChangeArrowheads="1"/>
              </p:cNvSpPr>
              <p:nvPr/>
            </p:nvSpPr>
            <p:spPr bwMode="auto">
              <a:xfrm>
                <a:off x="3694626" y="2949958"/>
                <a:ext cx="1709324" cy="457921"/>
              </a:xfrm>
              <a:prstGeom prst="rect">
                <a:avLst/>
              </a:prstGeom>
              <a:grpFill/>
              <a:ln w="19050">
                <a:solidFill>
                  <a:schemeClr val="tx2"/>
                </a:solidFill>
                <a:round/>
                <a:headEnd/>
                <a:tailEnd/>
              </a:ln>
            </p:spPr>
            <p:txBody>
              <a:bodyPr anchor="ctr"/>
              <a:lstStyle/>
              <a:p>
                <a:pPr indent="-342900" algn="ctr" defTabSz="914400"/>
                <a:endParaRPr lang="en-US" noProof="1">
                  <a:latin typeface="Calibri" pitchFamily="-111" charset="0"/>
                </a:endParaRPr>
              </a:p>
            </p:txBody>
          </p:sp>
          <p:sp>
            <p:nvSpPr>
              <p:cNvPr id="6182" name="Rectangle 447"/>
              <p:cNvSpPr>
                <a:spLocks noChangeArrowheads="1"/>
              </p:cNvSpPr>
              <p:nvPr/>
            </p:nvSpPr>
            <p:spPr bwMode="auto">
              <a:xfrm>
                <a:off x="5405867" y="2949958"/>
                <a:ext cx="1709324" cy="457921"/>
              </a:xfrm>
              <a:prstGeom prst="rect">
                <a:avLst/>
              </a:prstGeom>
              <a:grpFill/>
              <a:ln w="19050">
                <a:solidFill>
                  <a:schemeClr val="tx2"/>
                </a:solidFill>
                <a:round/>
                <a:headEnd/>
                <a:tailEnd/>
              </a:ln>
            </p:spPr>
            <p:txBody>
              <a:bodyPr anchor="ctr"/>
              <a:lstStyle/>
              <a:p>
                <a:pPr indent="-342900" algn="ctr" defTabSz="914400"/>
                <a:endParaRPr lang="en-US" noProof="1">
                  <a:latin typeface="Calibri" pitchFamily="-111" charset="0"/>
                </a:endParaRPr>
              </a:p>
            </p:txBody>
          </p:sp>
          <p:sp>
            <p:nvSpPr>
              <p:cNvPr id="6183" name="Rectangle 448"/>
              <p:cNvSpPr>
                <a:spLocks noChangeArrowheads="1"/>
              </p:cNvSpPr>
              <p:nvPr/>
            </p:nvSpPr>
            <p:spPr bwMode="auto">
              <a:xfrm>
                <a:off x="7119028" y="2949958"/>
                <a:ext cx="1709322" cy="457921"/>
              </a:xfrm>
              <a:prstGeom prst="rect">
                <a:avLst/>
              </a:prstGeom>
              <a:grpFill/>
              <a:ln w="19050">
                <a:solidFill>
                  <a:schemeClr val="tx2"/>
                </a:solidFill>
                <a:round/>
                <a:headEnd/>
                <a:tailEnd/>
              </a:ln>
            </p:spPr>
            <p:txBody>
              <a:bodyPr anchor="ctr"/>
              <a:lstStyle/>
              <a:p>
                <a:pPr indent="-342900" algn="ctr" defTabSz="914400"/>
                <a:endParaRPr lang="en-US" noProof="1">
                  <a:latin typeface="Calibri" pitchFamily="-111" charset="0"/>
                </a:endParaRPr>
              </a:p>
            </p:txBody>
          </p:sp>
          <p:sp>
            <p:nvSpPr>
              <p:cNvPr id="6184" name="Rectangle 445"/>
              <p:cNvSpPr>
                <a:spLocks noChangeArrowheads="1"/>
              </p:cNvSpPr>
              <p:nvPr/>
            </p:nvSpPr>
            <p:spPr bwMode="auto">
              <a:xfrm>
                <a:off x="272143" y="2949958"/>
                <a:ext cx="1707405" cy="457921"/>
              </a:xfrm>
              <a:prstGeom prst="rect">
                <a:avLst/>
              </a:prstGeom>
              <a:grpFill/>
              <a:ln w="19050">
                <a:solidFill>
                  <a:schemeClr val="tx2"/>
                </a:solidFill>
                <a:round/>
                <a:headEnd/>
                <a:tailEnd/>
              </a:ln>
            </p:spPr>
            <p:txBody>
              <a:bodyPr anchor="ctr"/>
              <a:lstStyle/>
              <a:p>
                <a:pPr indent="-342900" algn="ctr" defTabSz="914400"/>
                <a:endParaRPr lang="en-US" noProof="1">
                  <a:latin typeface="Calibri" pitchFamily="-111" charset="0"/>
                </a:endParaRPr>
              </a:p>
            </p:txBody>
          </p:sp>
        </p:grpSp>
        <p:sp>
          <p:nvSpPr>
            <p:cNvPr id="6147" name="Pentagon 780"/>
            <p:cNvSpPr>
              <a:spLocks noChangeArrowheads="1"/>
            </p:cNvSpPr>
            <p:nvPr/>
          </p:nvSpPr>
          <p:spPr bwMode="auto">
            <a:xfrm>
              <a:off x="7619851" y="3310931"/>
              <a:ext cx="1538663" cy="663818"/>
            </a:xfrm>
            <a:prstGeom prst="homePlate">
              <a:avLst>
                <a:gd name="adj" fmla="val 40316"/>
              </a:avLst>
            </a:prstGeom>
            <a:solidFill>
              <a:schemeClr val="tx2"/>
            </a:solidFill>
            <a:ln w="19050">
              <a:solidFill>
                <a:schemeClr val="tx2"/>
              </a:solidFill>
              <a:round/>
              <a:headEnd/>
              <a:tailEnd/>
            </a:ln>
            <a:effectLst>
              <a:outerShdw blurRad="50800" dist="38100" dir="2700000" algn="tl" rotWithShape="0">
                <a:prstClr val="black">
                  <a:alpha val="40000"/>
                </a:prstClr>
              </a:outerShdw>
            </a:effectLst>
          </p:spPr>
          <p:txBody>
            <a:bodyPr anchor="ctr"/>
            <a:lstStyle/>
            <a:p>
              <a:pPr indent="-342900" algn="ctr" defTabSz="914400"/>
              <a:endParaRPr lang="en-US" noProof="1">
                <a:latin typeface="Calibri" pitchFamily="-111" charset="0"/>
              </a:endParaRPr>
            </a:p>
          </p:txBody>
        </p:sp>
      </p:grpSp>
      <p:grpSp>
        <p:nvGrpSpPr>
          <p:cNvPr id="53" name="Group 52" descr="Project Mobility, 1976" title="Image"/>
          <p:cNvGrpSpPr/>
          <p:nvPr/>
        </p:nvGrpSpPr>
        <p:grpSpPr>
          <a:xfrm>
            <a:off x="29028" y="1966138"/>
            <a:ext cx="1551090" cy="1996262"/>
            <a:chOff x="29028" y="1966138"/>
            <a:chExt cx="1551090" cy="1996262"/>
          </a:xfrm>
        </p:grpSpPr>
        <p:grpSp>
          <p:nvGrpSpPr>
            <p:cNvPr id="2" name="Group 77"/>
            <p:cNvGrpSpPr/>
            <p:nvPr/>
          </p:nvGrpSpPr>
          <p:grpSpPr>
            <a:xfrm>
              <a:off x="29028" y="1966138"/>
              <a:ext cx="1551090" cy="1273951"/>
              <a:chOff x="29028" y="1570849"/>
              <a:chExt cx="1551090" cy="1273951"/>
            </a:xfrm>
          </p:grpSpPr>
          <p:sp>
            <p:nvSpPr>
              <p:cNvPr id="61" name="Nedadgående pil 363"/>
              <p:cNvSpPr>
                <a:spLocks noChangeArrowheads="1"/>
              </p:cNvSpPr>
              <p:nvPr/>
            </p:nvSpPr>
            <p:spPr bwMode="auto">
              <a:xfrm rot="10800000" flipV="1">
                <a:off x="650151" y="1764953"/>
                <a:ext cx="307791" cy="1079847"/>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chemeClr val="tx1"/>
                  </a:solidFill>
                  <a:latin typeface="Calibri" pitchFamily="-111" charset="0"/>
                </a:endParaRPr>
              </a:p>
            </p:txBody>
          </p:sp>
          <p:sp>
            <p:nvSpPr>
              <p:cNvPr id="62" name="Rektangel 565"/>
              <p:cNvSpPr>
                <a:spLocks noChangeArrowheads="1"/>
              </p:cNvSpPr>
              <p:nvPr/>
            </p:nvSpPr>
            <p:spPr bwMode="auto">
              <a:xfrm>
                <a:off x="29028" y="1570849"/>
                <a:ext cx="1551090" cy="715149"/>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spcBef>
                    <a:spcPts val="0"/>
                  </a:spcBef>
                  <a:defRPr/>
                </a:pPr>
                <a:r>
                  <a:rPr lang="en-US" b="1" dirty="0">
                    <a:solidFill>
                      <a:schemeClr val="bg1">
                        <a:lumMod val="50000"/>
                      </a:schemeClr>
                    </a:solidFill>
                    <a:latin typeface="Calibri" pitchFamily="-111" charset="0"/>
                  </a:rPr>
                  <a:t>Project Mobility</a:t>
                </a:r>
              </a:p>
            </p:txBody>
          </p:sp>
        </p:grpSp>
        <p:sp>
          <p:nvSpPr>
            <p:cNvPr id="6153" name="Rectangle 445"/>
            <p:cNvSpPr>
              <a:spLocks noChangeArrowheads="1"/>
            </p:cNvSpPr>
            <p:nvPr/>
          </p:nvSpPr>
          <p:spPr bwMode="auto">
            <a:xfrm>
              <a:off x="158565" y="3352800"/>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1976</a:t>
              </a:r>
            </a:p>
          </p:txBody>
        </p:sp>
      </p:grpSp>
      <p:grpSp>
        <p:nvGrpSpPr>
          <p:cNvPr id="54" name="Group 53" descr="Metro Mobility, 1979" title="Image"/>
          <p:cNvGrpSpPr/>
          <p:nvPr/>
        </p:nvGrpSpPr>
        <p:grpSpPr>
          <a:xfrm>
            <a:off x="685800" y="3352800"/>
            <a:ext cx="1981200" cy="3303156"/>
            <a:chOff x="685800" y="3352800"/>
            <a:chExt cx="1981200" cy="3303156"/>
          </a:xfrm>
        </p:grpSpPr>
        <p:sp>
          <p:nvSpPr>
            <p:cNvPr id="57" name="Rectangle 445"/>
            <p:cNvSpPr>
              <a:spLocks noChangeArrowheads="1"/>
            </p:cNvSpPr>
            <p:nvPr/>
          </p:nvSpPr>
          <p:spPr bwMode="auto">
            <a:xfrm>
              <a:off x="990600" y="3352800"/>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1979</a:t>
              </a:r>
            </a:p>
          </p:txBody>
        </p:sp>
        <p:grpSp>
          <p:nvGrpSpPr>
            <p:cNvPr id="89" name="Group 88"/>
            <p:cNvGrpSpPr/>
            <p:nvPr/>
          </p:nvGrpSpPr>
          <p:grpSpPr>
            <a:xfrm>
              <a:off x="685800" y="3962400"/>
              <a:ext cx="1981200" cy="2693556"/>
              <a:chOff x="990600" y="4035219"/>
              <a:chExt cx="1981200" cy="2693556"/>
            </a:xfrm>
          </p:grpSpPr>
          <p:grpSp>
            <p:nvGrpSpPr>
              <p:cNvPr id="14" name="Group 79"/>
              <p:cNvGrpSpPr/>
              <p:nvPr/>
            </p:nvGrpSpPr>
            <p:grpSpPr>
              <a:xfrm>
                <a:off x="1268310" y="4035219"/>
                <a:ext cx="1551090" cy="1374981"/>
                <a:chOff x="1047151" y="3727016"/>
                <a:chExt cx="1551090" cy="1374981"/>
              </a:xfrm>
            </p:grpSpPr>
            <p:sp>
              <p:nvSpPr>
                <p:cNvPr id="59" name="Nedadgående pil 363"/>
                <p:cNvSpPr>
                  <a:spLocks noChangeArrowheads="1"/>
                </p:cNvSpPr>
                <p:nvPr/>
              </p:nvSpPr>
              <p:spPr bwMode="auto">
                <a:xfrm rot="10800000">
                  <a:off x="1697304" y="3727016"/>
                  <a:ext cx="244990" cy="603457"/>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chemeClr val="tx1"/>
                    </a:solidFill>
                    <a:latin typeface="Calibri" pitchFamily="-111" charset="0"/>
                  </a:endParaRPr>
                </a:p>
              </p:txBody>
            </p:sp>
            <p:sp>
              <p:nvSpPr>
                <p:cNvPr id="60" name="Rektangel 565"/>
                <p:cNvSpPr>
                  <a:spLocks noChangeArrowheads="1"/>
                </p:cNvSpPr>
                <p:nvPr/>
              </p:nvSpPr>
              <p:spPr bwMode="auto">
                <a:xfrm>
                  <a:off x="1047151" y="4263250"/>
                  <a:ext cx="1551090" cy="838747"/>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spcBef>
                      <a:spcPts val="0"/>
                    </a:spcBef>
                    <a:defRPr/>
                  </a:pPr>
                  <a:r>
                    <a:rPr lang="en-US" b="1" dirty="0">
                      <a:solidFill>
                        <a:schemeClr val="bg1">
                          <a:lumMod val="50000"/>
                        </a:schemeClr>
                      </a:solidFill>
                      <a:latin typeface="Calibri" pitchFamily="-111" charset="0"/>
                    </a:rPr>
                    <a:t>Metro Mobility </a:t>
                  </a:r>
                </a:p>
              </p:txBody>
            </p:sp>
          </p:grpSp>
          <p:pic>
            <p:nvPicPr>
              <p:cNvPr id="120834" name="Picture 2" descr="I:\Data Card\MetroMobility_GoTo\Metromo.jpg" title="Original Metro Mobility Logo"/>
              <p:cNvPicPr>
                <a:picLocks noChangeAspect="1" noChangeArrowheads="1"/>
              </p:cNvPicPr>
              <p:nvPr/>
            </p:nvPicPr>
            <p:blipFill>
              <a:blip r:embed="rId3" cstate="print"/>
              <a:srcRect/>
              <a:stretch>
                <a:fillRect/>
              </a:stretch>
            </p:blipFill>
            <p:spPr bwMode="auto">
              <a:xfrm>
                <a:off x="990600" y="5562600"/>
                <a:ext cx="1981200" cy="1166175"/>
              </a:xfrm>
              <a:prstGeom prst="rect">
                <a:avLst/>
              </a:prstGeom>
              <a:noFill/>
            </p:spPr>
          </p:pic>
        </p:grpSp>
      </p:grpSp>
      <p:sp>
        <p:nvSpPr>
          <p:cNvPr id="120839" name="AutoShape 7" descr="Image result for minnesota national guar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0843" name="AutoShape 11" descr="Image result for Bush 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0845" name="AutoShape 13" descr="Image result for Bush 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nvGrpSpPr>
          <p:cNvPr id="55" name="Group 54" descr="ADA, 1990" title="Image"/>
          <p:cNvGrpSpPr/>
          <p:nvPr/>
        </p:nvGrpSpPr>
        <p:grpSpPr>
          <a:xfrm>
            <a:off x="2819400" y="762000"/>
            <a:ext cx="1752600" cy="3200400"/>
            <a:chOff x="2819400" y="762000"/>
            <a:chExt cx="1752600" cy="3200400"/>
          </a:xfrm>
        </p:grpSpPr>
        <p:sp>
          <p:nvSpPr>
            <p:cNvPr id="63" name="Rectangle 445"/>
            <p:cNvSpPr>
              <a:spLocks noChangeArrowheads="1"/>
            </p:cNvSpPr>
            <p:nvPr/>
          </p:nvSpPr>
          <p:spPr bwMode="auto">
            <a:xfrm>
              <a:off x="2950874" y="3352800"/>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1990</a:t>
              </a:r>
            </a:p>
          </p:txBody>
        </p:sp>
        <p:grpSp>
          <p:nvGrpSpPr>
            <p:cNvPr id="90" name="Group 89"/>
            <p:cNvGrpSpPr/>
            <p:nvPr/>
          </p:nvGrpSpPr>
          <p:grpSpPr>
            <a:xfrm>
              <a:off x="2819400" y="762000"/>
              <a:ext cx="1752600" cy="2493151"/>
              <a:chOff x="2819400" y="762000"/>
              <a:chExt cx="1752600" cy="2493151"/>
            </a:xfrm>
          </p:grpSpPr>
          <p:grpSp>
            <p:nvGrpSpPr>
              <p:cNvPr id="3" name="Group 89"/>
              <p:cNvGrpSpPr/>
              <p:nvPr/>
            </p:nvGrpSpPr>
            <p:grpSpPr>
              <a:xfrm>
                <a:off x="2895600" y="1981200"/>
                <a:ext cx="1551090" cy="1273951"/>
                <a:chOff x="1865089" y="1534565"/>
                <a:chExt cx="1551090" cy="1273951"/>
              </a:xfrm>
            </p:grpSpPr>
            <p:sp>
              <p:nvSpPr>
                <p:cNvPr id="65" name="Nedadgående pil 363"/>
                <p:cNvSpPr>
                  <a:spLocks noChangeArrowheads="1"/>
                </p:cNvSpPr>
                <p:nvPr/>
              </p:nvSpPr>
              <p:spPr bwMode="auto">
                <a:xfrm rot="10800000" flipV="1">
                  <a:off x="2428156" y="1728669"/>
                  <a:ext cx="307791" cy="1079847"/>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b="1" dirty="0">
                    <a:solidFill>
                      <a:schemeClr val="tx1"/>
                    </a:solidFill>
                    <a:latin typeface="Calibri" pitchFamily="-111" charset="0"/>
                  </a:endParaRPr>
                </a:p>
              </p:txBody>
            </p:sp>
            <p:sp>
              <p:nvSpPr>
                <p:cNvPr id="66" name="Rektangel 565"/>
                <p:cNvSpPr>
                  <a:spLocks noChangeArrowheads="1"/>
                </p:cNvSpPr>
                <p:nvPr/>
              </p:nvSpPr>
              <p:spPr bwMode="auto">
                <a:xfrm>
                  <a:off x="1865089" y="1534565"/>
                  <a:ext cx="1551090" cy="715149"/>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spcBef>
                      <a:spcPts val="0"/>
                    </a:spcBef>
                    <a:defRPr/>
                  </a:pPr>
                  <a:r>
                    <a:rPr lang="en-US" b="1" dirty="0">
                      <a:solidFill>
                        <a:schemeClr val="bg1">
                          <a:lumMod val="50000"/>
                        </a:schemeClr>
                      </a:solidFill>
                      <a:latin typeface="Calibri" pitchFamily="-111" charset="0"/>
                    </a:rPr>
                    <a:t>ADA</a:t>
                  </a:r>
                </a:p>
              </p:txBody>
            </p:sp>
          </p:grpSp>
          <p:pic>
            <p:nvPicPr>
              <p:cNvPr id="79" name="Picture 78" descr="ada.jpg" title="ADA signing image"/>
              <p:cNvPicPr>
                <a:picLocks noChangeAspect="1"/>
              </p:cNvPicPr>
              <p:nvPr/>
            </p:nvPicPr>
            <p:blipFill>
              <a:blip r:embed="rId4" cstate="print"/>
              <a:stretch>
                <a:fillRect/>
              </a:stretch>
            </p:blipFill>
            <p:spPr>
              <a:xfrm>
                <a:off x="2819400" y="762000"/>
                <a:ext cx="1752600" cy="1162050"/>
              </a:xfrm>
              <a:prstGeom prst="rect">
                <a:avLst/>
              </a:prstGeom>
            </p:spPr>
          </p:pic>
        </p:grpSp>
      </p:grpSp>
      <p:grpSp>
        <p:nvGrpSpPr>
          <p:cNvPr id="4" name="Group 3" descr="Met Council Service Model, 1994" title="Met Council Service Model"/>
          <p:cNvGrpSpPr/>
          <p:nvPr/>
        </p:nvGrpSpPr>
        <p:grpSpPr>
          <a:xfrm>
            <a:off x="4633685" y="892164"/>
            <a:ext cx="4021588" cy="3082585"/>
            <a:chOff x="4633685" y="892164"/>
            <a:chExt cx="4021588" cy="3082585"/>
          </a:xfrm>
        </p:grpSpPr>
        <p:sp>
          <p:nvSpPr>
            <p:cNvPr id="72" name="Rectangle 445"/>
            <p:cNvSpPr>
              <a:spLocks noChangeArrowheads="1"/>
            </p:cNvSpPr>
            <p:nvPr/>
          </p:nvSpPr>
          <p:spPr bwMode="auto">
            <a:xfrm>
              <a:off x="4668180" y="3365149"/>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1994</a:t>
              </a:r>
            </a:p>
          </p:txBody>
        </p:sp>
        <p:grpSp>
          <p:nvGrpSpPr>
            <p:cNvPr id="11" name="Group 10"/>
            <p:cNvGrpSpPr/>
            <p:nvPr/>
          </p:nvGrpSpPr>
          <p:grpSpPr>
            <a:xfrm>
              <a:off x="4633685" y="892164"/>
              <a:ext cx="4021588" cy="2325272"/>
              <a:chOff x="4633685" y="892164"/>
              <a:chExt cx="4021588" cy="2325272"/>
            </a:xfrm>
          </p:grpSpPr>
          <p:sp>
            <p:nvSpPr>
              <p:cNvPr id="51" name="Nedadgående pil 363"/>
              <p:cNvSpPr>
                <a:spLocks noChangeArrowheads="1"/>
              </p:cNvSpPr>
              <p:nvPr/>
            </p:nvSpPr>
            <p:spPr bwMode="auto">
              <a:xfrm rot="10800000" flipV="1">
                <a:off x="5197003" y="2137589"/>
                <a:ext cx="307791" cy="1079847"/>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chemeClr val="tx1"/>
                  </a:solidFill>
                  <a:latin typeface="Calibri" pitchFamily="-111" charset="0"/>
                </a:endParaRPr>
              </a:p>
            </p:txBody>
          </p:sp>
          <p:sp>
            <p:nvSpPr>
              <p:cNvPr id="52" name="Rektangel 565"/>
              <p:cNvSpPr>
                <a:spLocks noChangeArrowheads="1"/>
              </p:cNvSpPr>
              <p:nvPr/>
            </p:nvSpPr>
            <p:spPr bwMode="auto">
              <a:xfrm>
                <a:off x="4633685" y="1975276"/>
                <a:ext cx="1551090" cy="715149"/>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r>
                  <a:rPr lang="en-US" b="1" dirty="0">
                    <a:solidFill>
                      <a:schemeClr val="bg1">
                        <a:lumMod val="50000"/>
                      </a:schemeClr>
                    </a:solidFill>
                    <a:latin typeface="Calibri" pitchFamily="-111" charset="0"/>
                  </a:rPr>
                  <a:t>Met Council</a:t>
                </a:r>
              </a:p>
              <a:p>
                <a:pPr algn="ctr">
                  <a:defRPr/>
                </a:pPr>
                <a:r>
                  <a:rPr lang="en-US" b="1" dirty="0">
                    <a:solidFill>
                      <a:schemeClr val="bg1">
                        <a:lumMod val="50000"/>
                      </a:schemeClr>
                    </a:solidFill>
                    <a:latin typeface="Calibri" pitchFamily="-111" charset="0"/>
                  </a:rPr>
                  <a:t>Service Model</a:t>
                </a:r>
              </a:p>
            </p:txBody>
          </p:sp>
          <p:pic>
            <p:nvPicPr>
              <p:cNvPr id="120837" name="Picture 5" descr="Metropolitan Council Logo" title="Metropolitan Council Logo"/>
              <p:cNvPicPr>
                <a:picLocks noChangeAspect="1" noChangeArrowheads="1"/>
              </p:cNvPicPr>
              <p:nvPr/>
            </p:nvPicPr>
            <p:blipFill>
              <a:blip r:embed="rId5" cstate="print"/>
              <a:srcRect r="27473"/>
              <a:stretch>
                <a:fillRect/>
              </a:stretch>
            </p:blipFill>
            <p:spPr bwMode="auto">
              <a:xfrm>
                <a:off x="5134833" y="892164"/>
                <a:ext cx="3520440" cy="533400"/>
              </a:xfrm>
              <a:prstGeom prst="rect">
                <a:avLst/>
              </a:prstGeom>
              <a:noFill/>
              <a:ln w="9525">
                <a:noFill/>
                <a:miter lim="800000"/>
                <a:headEnd/>
                <a:tailEnd/>
              </a:ln>
              <a:effectLst/>
            </p:spPr>
          </p:pic>
        </p:grpSp>
      </p:grpSp>
      <p:pic>
        <p:nvPicPr>
          <p:cNvPr id="84" name="Picture 83" descr="ntlguard.jpg" title="MN National Guard image"/>
          <p:cNvPicPr>
            <a:picLocks noChangeAspect="1"/>
          </p:cNvPicPr>
          <p:nvPr/>
        </p:nvPicPr>
        <p:blipFill>
          <a:blip r:embed="rId6" cstate="print"/>
          <a:stretch>
            <a:fillRect/>
          </a:stretch>
        </p:blipFill>
        <p:spPr>
          <a:xfrm>
            <a:off x="3733800" y="5562601"/>
            <a:ext cx="1295399" cy="1295399"/>
          </a:xfrm>
          <a:prstGeom prst="rect">
            <a:avLst/>
          </a:prstGeom>
        </p:spPr>
      </p:pic>
      <p:grpSp>
        <p:nvGrpSpPr>
          <p:cNvPr id="5" name="Group 4" descr="Transit Taxing District State mandate, 2006" title="Transit Taxing District State mandate"/>
          <p:cNvGrpSpPr/>
          <p:nvPr/>
        </p:nvGrpSpPr>
        <p:grpSpPr>
          <a:xfrm>
            <a:off x="5877981" y="3321959"/>
            <a:ext cx="3127711" cy="2760520"/>
            <a:chOff x="5877981" y="3321959"/>
            <a:chExt cx="3127711" cy="2760520"/>
          </a:xfrm>
        </p:grpSpPr>
        <p:grpSp>
          <p:nvGrpSpPr>
            <p:cNvPr id="9" name="Group 8"/>
            <p:cNvGrpSpPr/>
            <p:nvPr/>
          </p:nvGrpSpPr>
          <p:grpSpPr>
            <a:xfrm>
              <a:off x="5877981" y="3981308"/>
              <a:ext cx="3127711" cy="2101171"/>
              <a:chOff x="5877981" y="3981308"/>
              <a:chExt cx="3127711" cy="2101171"/>
            </a:xfrm>
          </p:grpSpPr>
          <p:pic>
            <p:nvPicPr>
              <p:cNvPr id="120847" name="Picture 15" descr="Transit Taxing District map" title="Transit Taxing District map"/>
              <p:cNvPicPr>
                <a:picLocks noChangeAspect="1" noChangeArrowheads="1"/>
              </p:cNvPicPr>
              <p:nvPr/>
            </p:nvPicPr>
            <p:blipFill>
              <a:blip r:embed="rId7" cstate="print"/>
              <a:srcRect/>
              <a:stretch>
                <a:fillRect/>
              </a:stretch>
            </p:blipFill>
            <p:spPr bwMode="auto">
              <a:xfrm>
                <a:off x="6707779" y="4060746"/>
                <a:ext cx="2297913" cy="2021733"/>
              </a:xfrm>
              <a:prstGeom prst="rect">
                <a:avLst/>
              </a:prstGeom>
              <a:noFill/>
              <a:ln w="9525">
                <a:noFill/>
                <a:miter lim="800000"/>
                <a:headEnd/>
                <a:tailEnd/>
              </a:ln>
            </p:spPr>
          </p:pic>
          <p:sp>
            <p:nvSpPr>
              <p:cNvPr id="73" name="Nedadgående pil 363"/>
              <p:cNvSpPr>
                <a:spLocks noChangeArrowheads="1"/>
              </p:cNvSpPr>
              <p:nvPr/>
            </p:nvSpPr>
            <p:spPr bwMode="auto">
              <a:xfrm rot="10800000">
                <a:off x="6478176" y="3981308"/>
                <a:ext cx="244990" cy="558779"/>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chemeClr val="tx1"/>
                  </a:solidFill>
                  <a:latin typeface="Calibri" pitchFamily="-111" charset="0"/>
                </a:endParaRPr>
              </a:p>
            </p:txBody>
          </p:sp>
          <p:sp>
            <p:nvSpPr>
              <p:cNvPr id="75" name="Rektangel 565"/>
              <p:cNvSpPr>
                <a:spLocks noChangeArrowheads="1"/>
              </p:cNvSpPr>
              <p:nvPr/>
            </p:nvSpPr>
            <p:spPr bwMode="auto">
              <a:xfrm>
                <a:off x="5877981" y="4478852"/>
                <a:ext cx="1551090" cy="905782"/>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spcBef>
                    <a:spcPts val="0"/>
                  </a:spcBef>
                  <a:defRPr/>
                </a:pPr>
                <a:r>
                  <a:rPr lang="en-US" b="1" dirty="0">
                    <a:solidFill>
                      <a:schemeClr val="bg1">
                        <a:lumMod val="50000"/>
                      </a:schemeClr>
                    </a:solidFill>
                    <a:latin typeface="Calibri" pitchFamily="-111" charset="0"/>
                  </a:rPr>
                  <a:t>Transit Taxing District State Mandate</a:t>
                </a:r>
              </a:p>
            </p:txBody>
          </p:sp>
        </p:grpSp>
        <p:sp>
          <p:nvSpPr>
            <p:cNvPr id="76" name="Rectangle 445"/>
            <p:cNvSpPr>
              <a:spLocks noChangeArrowheads="1"/>
            </p:cNvSpPr>
            <p:nvPr/>
          </p:nvSpPr>
          <p:spPr bwMode="auto">
            <a:xfrm>
              <a:off x="6116732" y="3321959"/>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2006</a:t>
              </a:r>
            </a:p>
          </p:txBody>
        </p:sp>
      </p:grpSp>
      <p:grpSp>
        <p:nvGrpSpPr>
          <p:cNvPr id="6" name="Group 5" descr="Service realignment, 2015" title="Image"/>
          <p:cNvGrpSpPr/>
          <p:nvPr/>
        </p:nvGrpSpPr>
        <p:grpSpPr>
          <a:xfrm>
            <a:off x="6420632" y="1208545"/>
            <a:ext cx="2590801" cy="2753855"/>
            <a:chOff x="6420632" y="1208545"/>
            <a:chExt cx="2590801" cy="2753855"/>
          </a:xfrm>
        </p:grpSpPr>
        <p:sp>
          <p:nvSpPr>
            <p:cNvPr id="74" name="Rectangle 445"/>
            <p:cNvSpPr>
              <a:spLocks noChangeArrowheads="1"/>
            </p:cNvSpPr>
            <p:nvPr/>
          </p:nvSpPr>
          <p:spPr bwMode="auto">
            <a:xfrm>
              <a:off x="7397564" y="3352800"/>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2015</a:t>
              </a:r>
            </a:p>
          </p:txBody>
        </p:sp>
        <p:grpSp>
          <p:nvGrpSpPr>
            <p:cNvPr id="7" name="Group 6"/>
            <p:cNvGrpSpPr/>
            <p:nvPr/>
          </p:nvGrpSpPr>
          <p:grpSpPr>
            <a:xfrm>
              <a:off x="6420632" y="1208545"/>
              <a:ext cx="2590801" cy="2015068"/>
              <a:chOff x="6420632" y="1208545"/>
              <a:chExt cx="2590801" cy="2015068"/>
            </a:xfrm>
          </p:grpSpPr>
          <p:pic>
            <p:nvPicPr>
              <p:cNvPr id="80" name="Picture 79" descr="ServiceMap.jpg" title="2015 Service map"/>
              <p:cNvPicPr>
                <a:picLocks noChangeAspect="1"/>
              </p:cNvPicPr>
              <p:nvPr/>
            </p:nvPicPr>
            <p:blipFill>
              <a:blip r:embed="rId8" cstate="print"/>
              <a:srcRect l="24603" t="21265" r="2669" b="22414"/>
              <a:stretch>
                <a:fillRect/>
              </a:stretch>
            </p:blipFill>
            <p:spPr>
              <a:xfrm>
                <a:off x="6420632" y="1208545"/>
                <a:ext cx="2590801" cy="2015068"/>
              </a:xfrm>
              <a:prstGeom prst="rect">
                <a:avLst/>
              </a:prstGeom>
            </p:spPr>
          </p:pic>
          <p:sp>
            <p:nvSpPr>
              <p:cNvPr id="77" name="Nedadgående pil 363"/>
              <p:cNvSpPr>
                <a:spLocks noChangeArrowheads="1"/>
              </p:cNvSpPr>
              <p:nvPr/>
            </p:nvSpPr>
            <p:spPr bwMode="auto">
              <a:xfrm rot="10800000" flipV="1">
                <a:off x="7965600" y="2044741"/>
                <a:ext cx="307791" cy="1079847"/>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chemeClr val="tx1"/>
                  </a:solidFill>
                  <a:latin typeface="Calibri" pitchFamily="-111" charset="0"/>
                </a:endParaRPr>
              </a:p>
            </p:txBody>
          </p:sp>
          <p:sp>
            <p:nvSpPr>
              <p:cNvPr id="78" name="Rektangel 565"/>
              <p:cNvSpPr>
                <a:spLocks noChangeArrowheads="1"/>
              </p:cNvSpPr>
              <p:nvPr/>
            </p:nvSpPr>
            <p:spPr bwMode="auto">
              <a:xfrm>
                <a:off x="7371567" y="1892341"/>
                <a:ext cx="1551090" cy="715149"/>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r>
                  <a:rPr lang="en-US" b="1" dirty="0">
                    <a:solidFill>
                      <a:schemeClr val="bg1">
                        <a:lumMod val="50000"/>
                      </a:schemeClr>
                    </a:solidFill>
                    <a:latin typeface="Calibri" pitchFamily="-111" charset="0"/>
                  </a:rPr>
                  <a:t>Realigned Service</a:t>
                </a:r>
              </a:p>
            </p:txBody>
          </p:sp>
        </p:grpSp>
      </p:grpSp>
      <p:sp>
        <p:nvSpPr>
          <p:cNvPr id="56" name="Rectangle 445"/>
          <p:cNvSpPr>
            <a:spLocks noChangeArrowheads="1"/>
          </p:cNvSpPr>
          <p:nvPr/>
        </p:nvSpPr>
        <p:spPr bwMode="auto">
          <a:xfrm>
            <a:off x="3782910" y="3352800"/>
            <a:ext cx="1365436" cy="609600"/>
          </a:xfrm>
          <a:prstGeom prst="rect">
            <a:avLst/>
          </a:prstGeom>
          <a:noFill/>
          <a:ln w="9525">
            <a:noFill/>
            <a:miter lim="800000"/>
            <a:headEnd/>
            <a:tailEnd/>
          </a:ln>
        </p:spPr>
        <p:txBody>
          <a:bodyPr anchor="ctr"/>
          <a:lstStyle/>
          <a:p>
            <a:pPr algn="ctr" defTabSz="914400"/>
            <a:r>
              <a:rPr lang="en-US" sz="1800" b="1" noProof="1">
                <a:solidFill>
                  <a:schemeClr val="bg1"/>
                </a:solidFill>
                <a:latin typeface="Calibri" pitchFamily="-111" charset="0"/>
              </a:rPr>
              <a:t>1993</a:t>
            </a:r>
          </a:p>
        </p:txBody>
      </p:sp>
      <p:sp>
        <p:nvSpPr>
          <p:cNvPr id="68" name="Nedadgående pil 363" descr="Upward arrow pointing to 1993, MN National Guard" title="Upward arrow pointing to 1993"/>
          <p:cNvSpPr>
            <a:spLocks noChangeArrowheads="1"/>
          </p:cNvSpPr>
          <p:nvPr/>
        </p:nvSpPr>
        <p:spPr bwMode="auto">
          <a:xfrm rot="10800000">
            <a:off x="4307753" y="3994539"/>
            <a:ext cx="244990" cy="668809"/>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headEnd/>
            <a:tailEnd/>
          </a:ln>
          <a:effectLst>
            <a:outerShdw blurRad="63500" dist="38100" dir="5400000" algn="t" rotWithShape="0">
              <a:srgbClr val="000000">
                <a:alpha val="39999"/>
              </a:srgbClr>
            </a:outerShdw>
          </a:effectLst>
        </p:spPr>
        <p:txBody>
          <a:bodyPr anchor="ctr"/>
          <a:lstStyle/>
          <a:p>
            <a:pPr indent="-342900" algn="ctr">
              <a:buFont typeface="Calibri" pitchFamily="-111" charset="0"/>
              <a:buAutoNum type="arabicPeriod"/>
              <a:defRPr/>
            </a:pPr>
            <a:endParaRPr lang="en-US" dirty="0">
              <a:solidFill>
                <a:schemeClr val="tx1"/>
              </a:solidFill>
              <a:latin typeface="Calibri" pitchFamily="-111" charset="0"/>
            </a:endParaRPr>
          </a:p>
        </p:txBody>
      </p:sp>
      <p:sp>
        <p:nvSpPr>
          <p:cNvPr id="64" name="Rektangel 565"/>
          <p:cNvSpPr>
            <a:spLocks noChangeArrowheads="1"/>
          </p:cNvSpPr>
          <p:nvPr/>
        </p:nvSpPr>
        <p:spPr bwMode="auto">
          <a:xfrm>
            <a:off x="3657600" y="4572001"/>
            <a:ext cx="1551090" cy="838199"/>
          </a:xfrm>
          <a:prstGeom prst="rect">
            <a:avLst/>
          </a:prstGeom>
          <a:gradFill rotWithShape="1">
            <a:gsLst>
              <a:gs pos="0">
                <a:srgbClr val="E6E6E6"/>
              </a:gs>
              <a:gs pos="100000">
                <a:srgbClr val="F3F3F3"/>
              </a:gs>
            </a:gsLst>
            <a:lin ang="16200000"/>
          </a:gradFill>
          <a:ln w="9525">
            <a:solidFill>
              <a:srgbClr val="E1E1E1"/>
            </a:solidFill>
            <a:miter lim="800000"/>
            <a:headEnd/>
            <a:tailEnd/>
          </a:ln>
          <a:effectLst>
            <a:outerShdw blurRad="63500" dist="23000" dir="5400000" rotWithShape="0">
              <a:srgbClr val="000000">
                <a:alpha val="34999"/>
              </a:srgbClr>
            </a:outerShdw>
          </a:effectLst>
        </p:spPr>
        <p:txBody>
          <a:bodyPr anchor="ctr"/>
          <a:lstStyle/>
          <a:p>
            <a:pPr algn="ctr">
              <a:defRPr/>
            </a:pPr>
            <a:r>
              <a:rPr lang="en-US" b="1" dirty="0">
                <a:solidFill>
                  <a:schemeClr val="bg1">
                    <a:lumMod val="50000"/>
                  </a:schemeClr>
                </a:solidFill>
                <a:latin typeface="Calibri" pitchFamily="-111" charset="0"/>
              </a:rPr>
              <a:t>National Guard</a:t>
            </a:r>
          </a:p>
        </p:txBody>
      </p:sp>
      <p:sp>
        <p:nvSpPr>
          <p:cNvPr id="10" name="Slide Number Placeholder 9">
            <a:extLst>
              <a:ext uri="{FF2B5EF4-FFF2-40B4-BE49-F238E27FC236}">
                <a16:creationId xmlns:a16="http://schemas.microsoft.com/office/drawing/2014/main" id="{956451DA-71FE-41FF-A733-02B6748D0081}"/>
              </a:ext>
            </a:extLst>
          </p:cNvPr>
          <p:cNvSpPr>
            <a:spLocks noGrp="1"/>
          </p:cNvSpPr>
          <p:nvPr>
            <p:ph type="sldNum" sz="quarter" idx="12"/>
          </p:nvPr>
        </p:nvSpPr>
        <p:spPr/>
        <p:txBody>
          <a:bodyPr/>
          <a:lstStyle/>
          <a:p>
            <a:fld id="{526D2C0D-3875-46DF-9D6F-5A1469220E6D}" type="slidenum">
              <a:rPr lang="en-US" smtClean="0"/>
              <a:pPr/>
              <a:t>2</a:t>
            </a:fld>
            <a:endParaRPr lang="en-US" dirty="0"/>
          </a:p>
        </p:txBody>
      </p:sp>
    </p:spTree>
    <p:extLst>
      <p:ext uri="{BB962C8B-B14F-4D97-AF65-F5344CB8AC3E}">
        <p14:creationId xmlns:p14="http://schemas.microsoft.com/office/powerpoint/2010/main" val="1730483637"/>
      </p:ext>
    </p:extLst>
  </p:cSld>
  <p:clrMapOvr>
    <a:masterClrMapping/>
  </p:clrMapOvr>
  <p:transition spd="med">
    <p:pull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1D9D0-6A8A-4D2E-9071-BDD0BDBB53F5}"/>
              </a:ext>
            </a:extLst>
          </p:cNvPr>
          <p:cNvSpPr>
            <a:spLocks noGrp="1"/>
          </p:cNvSpPr>
          <p:nvPr>
            <p:ph type="title"/>
          </p:nvPr>
        </p:nvSpPr>
        <p:spPr>
          <a:xfrm>
            <a:off x="48987" y="21557"/>
            <a:ext cx="8229600" cy="808038"/>
          </a:xfrm>
        </p:spPr>
        <p:txBody>
          <a:bodyPr/>
          <a:lstStyle/>
          <a:p>
            <a:pPr defTabSz="914400"/>
            <a:r>
              <a:rPr lang="en-US" sz="3200" b="0" dirty="0"/>
              <a:t>Reporting/Outreach Requirements</a:t>
            </a:r>
          </a:p>
        </p:txBody>
      </p:sp>
      <p:sp>
        <p:nvSpPr>
          <p:cNvPr id="3" name="Slide Number Placeholder 2">
            <a:extLst>
              <a:ext uri="{FF2B5EF4-FFF2-40B4-BE49-F238E27FC236}">
                <a16:creationId xmlns:a16="http://schemas.microsoft.com/office/drawing/2014/main" id="{849C3833-897C-4A7C-9F45-158F0A82A404}"/>
              </a:ext>
            </a:extLst>
          </p:cNvPr>
          <p:cNvSpPr>
            <a:spLocks noGrp="1"/>
          </p:cNvSpPr>
          <p:nvPr>
            <p:ph type="sldNum" sz="quarter" idx="12"/>
          </p:nvPr>
        </p:nvSpPr>
        <p:spPr/>
        <p:txBody>
          <a:bodyPr/>
          <a:lstStyle/>
          <a:p>
            <a:fld id="{526D2C0D-3875-46DF-9D6F-5A1469220E6D}" type="slidenum">
              <a:rPr lang="en-US" smtClean="0"/>
              <a:pPr/>
              <a:t>20</a:t>
            </a:fld>
            <a:endParaRPr lang="en-US" dirty="0"/>
          </a:p>
        </p:txBody>
      </p:sp>
      <p:sp>
        <p:nvSpPr>
          <p:cNvPr id="4" name="Content Placeholder 3">
            <a:extLst>
              <a:ext uri="{FF2B5EF4-FFF2-40B4-BE49-F238E27FC236}">
                <a16:creationId xmlns:a16="http://schemas.microsoft.com/office/drawing/2014/main" id="{E2416028-C8CD-48A7-AB10-2DA9C46B8239}"/>
              </a:ext>
            </a:extLst>
          </p:cNvPr>
          <p:cNvSpPr>
            <a:spLocks noGrp="1"/>
          </p:cNvSpPr>
          <p:nvPr>
            <p:ph idx="4294967295"/>
          </p:nvPr>
        </p:nvSpPr>
        <p:spPr>
          <a:xfrm>
            <a:off x="914400" y="736600"/>
            <a:ext cx="8229600" cy="4525963"/>
          </a:xfrm>
          <a:prstGeom prst="rect">
            <a:avLst/>
          </a:prstGeom>
        </p:spPr>
        <p:txBody>
          <a:bodyPr/>
          <a:lstStyle/>
          <a:p>
            <a:pPr>
              <a:spcBef>
                <a:spcPts val="600"/>
              </a:spcBef>
              <a:buClr>
                <a:srgbClr val="0053A1"/>
              </a:buClr>
            </a:pPr>
            <a:r>
              <a:rPr lang="en-US" dirty="0"/>
              <a:t>National Transit Data Base</a:t>
            </a:r>
          </a:p>
          <a:p>
            <a:pPr lvl="1">
              <a:spcBef>
                <a:spcPts val="0"/>
              </a:spcBef>
              <a:buClr>
                <a:srgbClr val="0053A1"/>
              </a:buClr>
            </a:pPr>
            <a:r>
              <a:rPr lang="en-US" dirty="0"/>
              <a:t>Monthly accident and incident report</a:t>
            </a:r>
          </a:p>
          <a:p>
            <a:pPr lvl="1">
              <a:spcBef>
                <a:spcPts val="0"/>
              </a:spcBef>
              <a:buClr>
                <a:srgbClr val="0053A1"/>
              </a:buClr>
            </a:pPr>
            <a:r>
              <a:rPr lang="en-US" dirty="0"/>
              <a:t>Monthly ridership, hours and miles</a:t>
            </a:r>
          </a:p>
          <a:p>
            <a:pPr lvl="1">
              <a:spcBef>
                <a:spcPts val="0"/>
              </a:spcBef>
              <a:buClr>
                <a:srgbClr val="0053A1"/>
              </a:buClr>
            </a:pPr>
            <a:r>
              <a:rPr lang="en-US" dirty="0"/>
              <a:t>Annual financial and operational statistics report</a:t>
            </a:r>
          </a:p>
          <a:p>
            <a:pPr lvl="1">
              <a:spcBef>
                <a:spcPts val="0"/>
              </a:spcBef>
              <a:buClr>
                <a:srgbClr val="0053A1"/>
              </a:buClr>
            </a:pPr>
            <a:r>
              <a:rPr lang="en-US" dirty="0"/>
              <a:t>Annual fleet report</a:t>
            </a:r>
          </a:p>
          <a:p>
            <a:pPr lvl="1">
              <a:spcBef>
                <a:spcPts val="0"/>
              </a:spcBef>
              <a:buClr>
                <a:srgbClr val="0053A1"/>
              </a:buClr>
            </a:pPr>
            <a:r>
              <a:rPr lang="en-US" dirty="0"/>
              <a:t>Triennial passenger mile sampling</a:t>
            </a:r>
          </a:p>
          <a:p>
            <a:pPr lvl="1">
              <a:spcBef>
                <a:spcPts val="0"/>
              </a:spcBef>
              <a:buClr>
                <a:srgbClr val="0053A1"/>
              </a:buClr>
            </a:pPr>
            <a:r>
              <a:rPr lang="en-US" dirty="0"/>
              <a:t>Non-shared rides not reportable</a:t>
            </a:r>
          </a:p>
          <a:p>
            <a:pPr>
              <a:spcBef>
                <a:spcPts val="600"/>
              </a:spcBef>
              <a:buClr>
                <a:srgbClr val="0053A1"/>
              </a:buClr>
            </a:pPr>
            <a:r>
              <a:rPr lang="en-US" dirty="0"/>
              <a:t>FTA “State of Good Repair” Asset Reporting</a:t>
            </a:r>
          </a:p>
          <a:p>
            <a:pPr>
              <a:spcBef>
                <a:spcPts val="600"/>
              </a:spcBef>
              <a:buClr>
                <a:srgbClr val="0053A1"/>
              </a:buClr>
            </a:pPr>
            <a:r>
              <a:rPr lang="en-US" dirty="0"/>
              <a:t>FTA quarterly grant status report</a:t>
            </a:r>
          </a:p>
          <a:p>
            <a:pPr>
              <a:spcBef>
                <a:spcPts val="600"/>
              </a:spcBef>
              <a:buClr>
                <a:srgbClr val="0053A1"/>
              </a:buClr>
            </a:pPr>
            <a:r>
              <a:rPr lang="en-US" dirty="0"/>
              <a:t>Annual public outreach meetings</a:t>
            </a:r>
          </a:p>
          <a:p>
            <a:pPr>
              <a:spcBef>
                <a:spcPts val="600"/>
              </a:spcBef>
              <a:buClr>
                <a:srgbClr val="0053A1"/>
              </a:buClr>
            </a:pPr>
            <a:r>
              <a:rPr lang="en-US" dirty="0"/>
              <a:t>Annual program evaluation report for state legislature per MN Statute 473.13, subd. 1a</a:t>
            </a:r>
          </a:p>
          <a:p>
            <a:pPr>
              <a:spcBef>
                <a:spcPts val="600"/>
              </a:spcBef>
              <a:buClr>
                <a:srgbClr val="0053A1"/>
              </a:buClr>
            </a:pPr>
            <a:r>
              <a:rPr lang="en-US" dirty="0"/>
              <a:t>Bi-Annual Fleet Inventory Report</a:t>
            </a:r>
          </a:p>
          <a:p>
            <a:pPr>
              <a:spcBef>
                <a:spcPts val="600"/>
              </a:spcBef>
              <a:buClr>
                <a:srgbClr val="0053A1"/>
              </a:buClr>
            </a:pPr>
            <a:r>
              <a:rPr lang="en-US" dirty="0"/>
              <a:t>FTA Triennial Review</a:t>
            </a:r>
          </a:p>
          <a:p>
            <a:pPr marL="0" indent="0">
              <a:spcBef>
                <a:spcPts val="0"/>
              </a:spcBef>
              <a:buClr>
                <a:srgbClr val="0053A1"/>
              </a:buClr>
              <a:buNone/>
            </a:pPr>
            <a:endParaRPr lang="en-US" dirty="0"/>
          </a:p>
          <a:p>
            <a:pPr>
              <a:spcBef>
                <a:spcPts val="0"/>
              </a:spcBef>
              <a:buClr>
                <a:srgbClr val="0053A1"/>
              </a:buClr>
            </a:pPr>
            <a:endParaRPr lang="en-US" dirty="0"/>
          </a:p>
          <a:p>
            <a:pPr lvl="1">
              <a:buClr>
                <a:srgbClr val="0053A1"/>
              </a:buClr>
            </a:pPr>
            <a:endParaRPr lang="en-US" dirty="0"/>
          </a:p>
          <a:p>
            <a:pPr lvl="1">
              <a:buClr>
                <a:srgbClr val="0053A1"/>
              </a:buClr>
            </a:pPr>
            <a:endParaRPr lang="en-US" dirty="0"/>
          </a:p>
        </p:txBody>
      </p:sp>
    </p:spTree>
    <p:extLst>
      <p:ext uri="{BB962C8B-B14F-4D97-AF65-F5344CB8AC3E}">
        <p14:creationId xmlns:p14="http://schemas.microsoft.com/office/powerpoint/2010/main" val="2885757122"/>
      </p:ext>
    </p:extLst>
  </p:cSld>
  <p:clrMapOvr>
    <a:masterClrMapping/>
  </p:clrMapOvr>
  <p:transition spd="med">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9546-C7D0-4A97-945A-AD73A58CCCE6}"/>
              </a:ext>
            </a:extLst>
          </p:cNvPr>
          <p:cNvSpPr>
            <a:spLocks noGrp="1"/>
          </p:cNvSpPr>
          <p:nvPr>
            <p:ph type="title"/>
          </p:nvPr>
        </p:nvSpPr>
        <p:spPr>
          <a:xfrm>
            <a:off x="48987" y="48987"/>
            <a:ext cx="8229600" cy="808038"/>
          </a:xfrm>
        </p:spPr>
        <p:txBody>
          <a:bodyPr/>
          <a:lstStyle/>
          <a:p>
            <a:pPr defTabSz="914400"/>
            <a:r>
              <a:rPr lang="en-US" sz="3200" b="0" dirty="0"/>
              <a:t>Metro Mobility Customer Service</a:t>
            </a:r>
          </a:p>
        </p:txBody>
      </p:sp>
      <p:sp>
        <p:nvSpPr>
          <p:cNvPr id="3" name="Slide Number Placeholder 2">
            <a:extLst>
              <a:ext uri="{FF2B5EF4-FFF2-40B4-BE49-F238E27FC236}">
                <a16:creationId xmlns:a16="http://schemas.microsoft.com/office/drawing/2014/main" id="{DF90419E-D0EC-411D-9942-958DFBE5AFA0}"/>
              </a:ext>
            </a:extLst>
          </p:cNvPr>
          <p:cNvSpPr>
            <a:spLocks noGrp="1"/>
          </p:cNvSpPr>
          <p:nvPr>
            <p:ph type="sldNum" sz="quarter" idx="12"/>
          </p:nvPr>
        </p:nvSpPr>
        <p:spPr/>
        <p:txBody>
          <a:bodyPr/>
          <a:lstStyle/>
          <a:p>
            <a:fld id="{526D2C0D-3875-46DF-9D6F-5A1469220E6D}" type="slidenum">
              <a:rPr lang="en-US" smtClean="0"/>
              <a:pPr/>
              <a:t>21</a:t>
            </a:fld>
            <a:endParaRPr lang="en-US" dirty="0"/>
          </a:p>
        </p:txBody>
      </p:sp>
      <p:sp>
        <p:nvSpPr>
          <p:cNvPr id="4" name="Content Placeholder 3">
            <a:extLst>
              <a:ext uri="{FF2B5EF4-FFF2-40B4-BE49-F238E27FC236}">
                <a16:creationId xmlns:a16="http://schemas.microsoft.com/office/drawing/2014/main" id="{F1CDD305-73F0-40D0-ADA3-4A09DB65EB0A}"/>
              </a:ext>
            </a:extLst>
          </p:cNvPr>
          <p:cNvSpPr>
            <a:spLocks noGrp="1"/>
          </p:cNvSpPr>
          <p:nvPr>
            <p:ph idx="4294967295"/>
          </p:nvPr>
        </p:nvSpPr>
        <p:spPr>
          <a:xfrm>
            <a:off x="522509" y="950913"/>
            <a:ext cx="7272338" cy="4525962"/>
          </a:xfrm>
          <a:prstGeom prst="rect">
            <a:avLst/>
          </a:prstGeom>
        </p:spPr>
        <p:txBody>
          <a:bodyPr/>
          <a:lstStyle/>
          <a:p>
            <a:pPr marL="341313" indent="-341313">
              <a:spcBef>
                <a:spcPts val="600"/>
              </a:spcBef>
              <a:spcAft>
                <a:spcPts val="600"/>
              </a:spcAft>
              <a:buClr>
                <a:srgbClr val="0053A1"/>
              </a:buClr>
              <a:buFont typeface="Arial" panose="020B0604020202020204" pitchFamily="34" charset="0"/>
              <a:buChar char="•"/>
            </a:pPr>
            <a:r>
              <a:rPr lang="en-US" dirty="0"/>
              <a:t>ADA certification application processing</a:t>
            </a:r>
          </a:p>
          <a:p>
            <a:pPr lvl="1">
              <a:spcBef>
                <a:spcPts val="0"/>
              </a:spcBef>
            </a:pPr>
            <a:r>
              <a:rPr lang="en-US" dirty="0"/>
              <a:t>845 applications received in June</a:t>
            </a:r>
          </a:p>
          <a:p>
            <a:pPr lvl="1">
              <a:spcBef>
                <a:spcPts val="0"/>
              </a:spcBef>
            </a:pPr>
            <a:r>
              <a:rPr lang="en-US" dirty="0"/>
              <a:t>21 business days to approve or deny applications</a:t>
            </a:r>
          </a:p>
          <a:p>
            <a:pPr>
              <a:spcBef>
                <a:spcPts val="600"/>
              </a:spcBef>
              <a:buClr>
                <a:srgbClr val="0053A1"/>
              </a:buClr>
            </a:pPr>
            <a:r>
              <a:rPr lang="en-US" dirty="0">
                <a:solidFill>
                  <a:srgbClr val="0053A1"/>
                </a:solidFill>
              </a:rPr>
              <a:t>Customer Service Calls - 7,335 answered by customer service reps in June</a:t>
            </a:r>
          </a:p>
          <a:p>
            <a:pPr>
              <a:spcBef>
                <a:spcPts val="600"/>
              </a:spcBef>
              <a:buClr>
                <a:srgbClr val="0053A1"/>
              </a:buClr>
            </a:pPr>
            <a:r>
              <a:rPr lang="en-US" dirty="0">
                <a:solidFill>
                  <a:srgbClr val="0053A1"/>
                </a:solidFill>
              </a:rPr>
              <a:t>investigate and respond to service complaints</a:t>
            </a:r>
          </a:p>
          <a:p>
            <a:pPr marL="347663" indent="-292100">
              <a:spcBef>
                <a:spcPts val="1200"/>
              </a:spcBef>
              <a:buClrTx/>
            </a:pPr>
            <a:r>
              <a:rPr lang="en-US" dirty="0">
                <a:solidFill>
                  <a:srgbClr val="0053A1"/>
                </a:solidFill>
              </a:rPr>
              <a:t>Conducted 115 in-person assessments in June</a:t>
            </a:r>
          </a:p>
          <a:p>
            <a:pPr marL="347663" indent="-292100">
              <a:spcBef>
                <a:spcPts val="1200"/>
              </a:spcBef>
              <a:buClrTx/>
            </a:pPr>
            <a:r>
              <a:rPr lang="en-US" dirty="0">
                <a:solidFill>
                  <a:srgbClr val="0053A1"/>
                </a:solidFill>
              </a:rPr>
              <a:t>Manage assured ride home program</a:t>
            </a:r>
          </a:p>
          <a:p>
            <a:pPr marL="347663" indent="-292100">
              <a:spcBef>
                <a:spcPts val="1200"/>
              </a:spcBef>
              <a:buClrTx/>
            </a:pPr>
            <a:r>
              <a:rPr lang="en-US" dirty="0">
                <a:solidFill>
                  <a:srgbClr val="0053A1"/>
                </a:solidFill>
              </a:rPr>
              <a:t>Manage photo ID process</a:t>
            </a:r>
          </a:p>
          <a:p>
            <a:pPr marL="400020" indent="-342900">
              <a:spcBef>
                <a:spcPts val="1200"/>
              </a:spcBef>
              <a:buClrTx/>
            </a:pPr>
            <a:endParaRPr lang="en-US" dirty="0">
              <a:solidFill>
                <a:srgbClr val="0053A1"/>
              </a:solidFill>
            </a:endParaRPr>
          </a:p>
          <a:p>
            <a:pPr marL="400020" indent="-342900">
              <a:spcBef>
                <a:spcPts val="1200"/>
              </a:spcBef>
              <a:buClrTx/>
            </a:pPr>
            <a:endParaRPr lang="en-US" dirty="0">
              <a:solidFill>
                <a:srgbClr val="0053A1"/>
              </a:solidFill>
            </a:endParaRPr>
          </a:p>
          <a:p>
            <a:pPr lvl="1">
              <a:spcBef>
                <a:spcPts val="1200"/>
              </a:spcBef>
            </a:pPr>
            <a:endParaRPr lang="en-US" dirty="0">
              <a:solidFill>
                <a:srgbClr val="0053A1"/>
              </a:solidFill>
            </a:endParaRPr>
          </a:p>
          <a:p>
            <a:pPr lvl="1"/>
            <a:endParaRPr lang="en-US" dirty="0">
              <a:solidFill>
                <a:srgbClr val="0053A1"/>
              </a:solidFill>
            </a:endParaRPr>
          </a:p>
          <a:p>
            <a:pPr lvl="1"/>
            <a:endParaRPr lang="en-US" dirty="0">
              <a:solidFill>
                <a:srgbClr val="0053A1"/>
              </a:solidFill>
            </a:endParaRPr>
          </a:p>
        </p:txBody>
      </p:sp>
    </p:spTree>
    <p:extLst>
      <p:ext uri="{BB962C8B-B14F-4D97-AF65-F5344CB8AC3E}">
        <p14:creationId xmlns:p14="http://schemas.microsoft.com/office/powerpoint/2010/main" val="993740046"/>
      </p:ext>
    </p:extLst>
  </p:cSld>
  <p:clrMapOvr>
    <a:masterClrMapping/>
  </p:clrMapOvr>
  <p:transition spd="med">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EECDA1-08D8-4CF5-9C4E-E54356659D09}"/>
              </a:ext>
            </a:extLst>
          </p:cNvPr>
          <p:cNvSpPr>
            <a:spLocks noGrp="1"/>
          </p:cNvSpPr>
          <p:nvPr>
            <p:ph type="title"/>
          </p:nvPr>
        </p:nvSpPr>
        <p:spPr>
          <a:xfrm>
            <a:off x="127138" y="35579"/>
            <a:ext cx="8229600" cy="808038"/>
          </a:xfrm>
        </p:spPr>
        <p:txBody>
          <a:bodyPr/>
          <a:lstStyle/>
          <a:p>
            <a:pPr defTabSz="914400"/>
            <a:r>
              <a:rPr lang="en-US" sz="3200" b="0" dirty="0"/>
              <a:t>Reservation/Scheduling and Dispatch</a:t>
            </a:r>
          </a:p>
        </p:txBody>
      </p:sp>
      <p:sp>
        <p:nvSpPr>
          <p:cNvPr id="5" name="Slide Number Placeholder 4">
            <a:extLst>
              <a:ext uri="{FF2B5EF4-FFF2-40B4-BE49-F238E27FC236}">
                <a16:creationId xmlns:a16="http://schemas.microsoft.com/office/drawing/2014/main" id="{56007EC3-E4BB-4461-B0BD-37B611AF44B4}"/>
              </a:ext>
            </a:extLst>
          </p:cNvPr>
          <p:cNvSpPr>
            <a:spLocks noGrp="1"/>
          </p:cNvSpPr>
          <p:nvPr>
            <p:ph type="sldNum" sz="quarter" idx="12"/>
          </p:nvPr>
        </p:nvSpPr>
        <p:spPr/>
        <p:txBody>
          <a:bodyPr/>
          <a:lstStyle/>
          <a:p>
            <a:fld id="{526D2C0D-3875-46DF-9D6F-5A1469220E6D}" type="slidenum">
              <a:rPr lang="en-US" smtClean="0"/>
              <a:pPr/>
              <a:t>22</a:t>
            </a:fld>
            <a:endParaRPr lang="en-US" dirty="0"/>
          </a:p>
        </p:txBody>
      </p:sp>
      <p:sp>
        <p:nvSpPr>
          <p:cNvPr id="6" name="Content Placeholder 2" descr="computer and smart phone image" title="image">
            <a:extLst>
              <a:ext uri="{FF2B5EF4-FFF2-40B4-BE49-F238E27FC236}">
                <a16:creationId xmlns:a16="http://schemas.microsoft.com/office/drawing/2014/main" id="{69C703A9-6F99-423B-8319-63EEB079D45A}"/>
              </a:ext>
            </a:extLst>
          </p:cNvPr>
          <p:cNvSpPr txBox="1">
            <a:spLocks/>
          </p:cNvSpPr>
          <p:nvPr/>
        </p:nvSpPr>
        <p:spPr>
          <a:xfrm>
            <a:off x="515702" y="1686606"/>
            <a:ext cx="8323498" cy="4097338"/>
          </a:xfrm>
        </p:spPr>
        <p:txBody>
          <a:bodyPr/>
          <a:lstStyle>
            <a:lvl1pPr marL="0" indent="0" algn="l" rtl="0" eaLnBrk="1" fontAlgn="base" hangingPunct="1">
              <a:spcBef>
                <a:spcPct val="20000"/>
              </a:spcBef>
              <a:spcAft>
                <a:spcPct val="0"/>
              </a:spcAft>
              <a:buClr>
                <a:srgbClr val="FC0128"/>
              </a:buClr>
              <a:buSzPct val="125000"/>
              <a:buNone/>
              <a:defRPr sz="3200">
                <a:solidFill>
                  <a:srgbClr val="105594"/>
                </a:solidFill>
                <a:latin typeface="+mn-lt"/>
                <a:ea typeface="+mn-ea"/>
                <a:cs typeface="+mn-cs"/>
              </a:defRPr>
            </a:lvl1pPr>
            <a:lvl2pPr marL="457200" indent="0" algn="l" rtl="0" eaLnBrk="1" fontAlgn="base" hangingPunct="1">
              <a:spcBef>
                <a:spcPct val="20000"/>
              </a:spcBef>
              <a:spcAft>
                <a:spcPct val="0"/>
              </a:spcAft>
              <a:buNone/>
              <a:defRPr sz="2800">
                <a:solidFill>
                  <a:srgbClr val="105594"/>
                </a:solidFill>
                <a:latin typeface="+mn-lt"/>
              </a:defRPr>
            </a:lvl2pPr>
            <a:lvl3pPr marL="914400" indent="0" algn="l" rtl="0" eaLnBrk="1" fontAlgn="base" hangingPunct="1">
              <a:spcBef>
                <a:spcPct val="20000"/>
              </a:spcBef>
              <a:spcAft>
                <a:spcPct val="0"/>
              </a:spcAft>
              <a:buNone/>
              <a:defRPr sz="2400">
                <a:solidFill>
                  <a:schemeClr val="tx1"/>
                </a:solidFill>
                <a:latin typeface="+mn-lt"/>
              </a:defRPr>
            </a:lvl3pPr>
            <a:lvl4pPr marL="1371600" indent="0" algn="l" rtl="0" eaLnBrk="1" fontAlgn="base" hangingPunct="1">
              <a:spcBef>
                <a:spcPct val="20000"/>
              </a:spcBef>
              <a:spcAft>
                <a:spcPct val="0"/>
              </a:spcAft>
              <a:buNone/>
              <a:defRPr sz="2000">
                <a:solidFill>
                  <a:schemeClr val="tx1"/>
                </a:solidFill>
                <a:latin typeface="+mn-lt"/>
              </a:defRPr>
            </a:lvl4pPr>
            <a:lvl5pPr marL="1828800" indent="0" algn="l" rtl="0" eaLnBrk="1" fontAlgn="base" hangingPunct="1">
              <a:spcBef>
                <a:spcPct val="20000"/>
              </a:spcBef>
              <a:spcAft>
                <a:spcPct val="0"/>
              </a:spcAft>
              <a:buNone/>
              <a:defRPr sz="2000">
                <a:solidFill>
                  <a:schemeClr val="tx1"/>
                </a:solidFill>
                <a:latin typeface="+mn-lt"/>
              </a:defRPr>
            </a:lvl5pPr>
            <a:lvl6pPr marL="2286000" indent="0" algn="l" rtl="0" eaLnBrk="1" fontAlgn="base" hangingPunct="1">
              <a:spcBef>
                <a:spcPct val="20000"/>
              </a:spcBef>
              <a:spcAft>
                <a:spcPct val="0"/>
              </a:spcAft>
              <a:buNone/>
              <a:defRPr sz="2000">
                <a:solidFill>
                  <a:schemeClr val="tx1"/>
                </a:solidFill>
                <a:latin typeface="+mn-lt"/>
              </a:defRPr>
            </a:lvl6pPr>
            <a:lvl7pPr marL="2743200" indent="0" algn="l" rtl="0" eaLnBrk="1" fontAlgn="base" hangingPunct="1">
              <a:spcBef>
                <a:spcPct val="20000"/>
              </a:spcBef>
              <a:spcAft>
                <a:spcPct val="0"/>
              </a:spcAft>
              <a:buNone/>
              <a:defRPr sz="2000">
                <a:solidFill>
                  <a:schemeClr val="tx1"/>
                </a:solidFill>
                <a:latin typeface="+mn-lt"/>
              </a:defRPr>
            </a:lvl7pPr>
            <a:lvl8pPr marL="3200400" indent="0" algn="l" rtl="0" eaLnBrk="1" fontAlgn="base" hangingPunct="1">
              <a:spcBef>
                <a:spcPct val="20000"/>
              </a:spcBef>
              <a:spcAft>
                <a:spcPct val="0"/>
              </a:spcAft>
              <a:buNone/>
              <a:defRPr sz="2000">
                <a:solidFill>
                  <a:schemeClr val="tx1"/>
                </a:solidFill>
                <a:latin typeface="+mn-lt"/>
              </a:defRPr>
            </a:lvl8pPr>
            <a:lvl9pPr marL="3657600" indent="0" algn="l" rtl="0" eaLnBrk="1" fontAlgn="base" hangingPunct="1">
              <a:spcBef>
                <a:spcPct val="20000"/>
              </a:spcBef>
              <a:spcAft>
                <a:spcPct val="0"/>
              </a:spcAft>
              <a:buNone/>
              <a:defRPr sz="2000">
                <a:solidFill>
                  <a:schemeClr val="tx1"/>
                </a:solidFill>
                <a:latin typeface="+mn-lt"/>
              </a:defRPr>
            </a:lvl9pPr>
          </a:lstStyle>
          <a:p>
            <a:pPr defTabSz="914400"/>
            <a:endParaRPr lang="en-US" sz="2800" kern="0" dirty="0"/>
          </a:p>
        </p:txBody>
      </p:sp>
      <p:sp>
        <p:nvSpPr>
          <p:cNvPr id="9" name="TextBox 8">
            <a:extLst>
              <a:ext uri="{FF2B5EF4-FFF2-40B4-BE49-F238E27FC236}">
                <a16:creationId xmlns:a16="http://schemas.microsoft.com/office/drawing/2014/main" id="{97F074E3-A53E-49E4-86C9-298392BB4CFA}"/>
              </a:ext>
            </a:extLst>
          </p:cNvPr>
          <p:cNvSpPr txBox="1"/>
          <p:nvPr/>
        </p:nvSpPr>
        <p:spPr>
          <a:xfrm>
            <a:off x="493704" y="914399"/>
            <a:ext cx="4041784" cy="646331"/>
          </a:xfrm>
          <a:prstGeom prst="rect">
            <a:avLst/>
          </a:prstGeom>
          <a:noFill/>
        </p:spPr>
        <p:txBody>
          <a:bodyPr wrap="square" rtlCol="0">
            <a:spAutoFit/>
          </a:bodyPr>
          <a:lstStyle/>
          <a:p>
            <a:r>
              <a:rPr lang="en-US" sz="3600" dirty="0"/>
              <a:t>Trapeze</a:t>
            </a:r>
          </a:p>
        </p:txBody>
      </p:sp>
      <p:pic>
        <p:nvPicPr>
          <p:cNvPr id="10" name="Picture 9" descr="computer and phone image" title="image">
            <a:extLst>
              <a:ext uri="{FF2B5EF4-FFF2-40B4-BE49-F238E27FC236}">
                <a16:creationId xmlns:a16="http://schemas.microsoft.com/office/drawing/2014/main" id="{81013D0B-864B-4C7F-A4ED-376DEE86B54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544" y="2333711"/>
            <a:ext cx="4949370" cy="2803128"/>
          </a:xfrm>
          <a:prstGeom prst="rect">
            <a:avLst/>
          </a:prstGeom>
          <a:noFill/>
          <a:ln>
            <a:noFill/>
          </a:ln>
        </p:spPr>
      </p:pic>
      <p:sp>
        <p:nvSpPr>
          <p:cNvPr id="11" name="Slide Number Placeholder 2">
            <a:extLst>
              <a:ext uri="{FF2B5EF4-FFF2-40B4-BE49-F238E27FC236}">
                <a16:creationId xmlns:a16="http://schemas.microsoft.com/office/drawing/2014/main" id="{9D1C5D7C-CF61-4A0D-87FE-5A8834A45999}"/>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22</a:t>
            </a:fld>
            <a:endParaRPr lang="en-US" b="1" dirty="0"/>
          </a:p>
        </p:txBody>
      </p:sp>
    </p:spTree>
    <p:extLst>
      <p:ext uri="{BB962C8B-B14F-4D97-AF65-F5344CB8AC3E}">
        <p14:creationId xmlns:p14="http://schemas.microsoft.com/office/powerpoint/2010/main" val="304502107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30368-AB47-42C1-A553-C2907F7B5033}"/>
              </a:ext>
            </a:extLst>
          </p:cNvPr>
          <p:cNvSpPr>
            <a:spLocks noGrp="1"/>
          </p:cNvSpPr>
          <p:nvPr>
            <p:ph type="title"/>
          </p:nvPr>
        </p:nvSpPr>
        <p:spPr>
          <a:xfrm>
            <a:off x="131751" y="41247"/>
            <a:ext cx="8229600" cy="808038"/>
          </a:xfrm>
        </p:spPr>
        <p:txBody>
          <a:bodyPr/>
          <a:lstStyle/>
          <a:p>
            <a:r>
              <a:rPr lang="en-US" sz="3200" b="0" dirty="0"/>
              <a:t>Reservations/Scheduling and Dispatch</a:t>
            </a:r>
            <a:br>
              <a:rPr lang="en-US" sz="3200" b="0" dirty="0"/>
            </a:br>
            <a:endParaRPr lang="en-US" sz="3200" dirty="0"/>
          </a:p>
        </p:txBody>
      </p:sp>
      <p:sp>
        <p:nvSpPr>
          <p:cNvPr id="5" name="Slide Number Placeholder 4">
            <a:extLst>
              <a:ext uri="{FF2B5EF4-FFF2-40B4-BE49-F238E27FC236}">
                <a16:creationId xmlns:a16="http://schemas.microsoft.com/office/drawing/2014/main" id="{971704BD-DB9B-41A2-BD29-48E483C8D104}"/>
              </a:ext>
            </a:extLst>
          </p:cNvPr>
          <p:cNvSpPr>
            <a:spLocks noGrp="1"/>
          </p:cNvSpPr>
          <p:nvPr>
            <p:ph type="sldNum" sz="quarter" idx="12"/>
          </p:nvPr>
        </p:nvSpPr>
        <p:spPr/>
        <p:txBody>
          <a:bodyPr/>
          <a:lstStyle/>
          <a:p>
            <a:fld id="{526D2C0D-3875-46DF-9D6F-5A1469220E6D}" type="slidenum">
              <a:rPr lang="en-US" smtClean="0"/>
              <a:pPr/>
              <a:t>23</a:t>
            </a:fld>
            <a:endParaRPr lang="en-US" dirty="0"/>
          </a:p>
        </p:txBody>
      </p:sp>
      <p:sp>
        <p:nvSpPr>
          <p:cNvPr id="4" name="Text Placeholder 3">
            <a:extLst>
              <a:ext uri="{FF2B5EF4-FFF2-40B4-BE49-F238E27FC236}">
                <a16:creationId xmlns:a16="http://schemas.microsoft.com/office/drawing/2014/main" id="{DF1E1DF3-6F22-4A28-A28F-F708A6945D3F}"/>
              </a:ext>
            </a:extLst>
          </p:cNvPr>
          <p:cNvSpPr>
            <a:spLocks noGrp="1"/>
          </p:cNvSpPr>
          <p:nvPr>
            <p:ph type="body" sz="half" idx="4294967295"/>
          </p:nvPr>
        </p:nvSpPr>
        <p:spPr>
          <a:xfrm>
            <a:off x="0" y="781050"/>
            <a:ext cx="5486400" cy="804863"/>
          </a:xfrm>
        </p:spPr>
        <p:txBody>
          <a:bodyPr/>
          <a:lstStyle/>
          <a:p>
            <a:pPr marL="290513" indent="-290513">
              <a:spcBef>
                <a:spcPts val="0"/>
              </a:spcBef>
              <a:spcAft>
                <a:spcPts val="0"/>
              </a:spcAft>
              <a:buClr>
                <a:srgbClr val="0053A1"/>
              </a:buClr>
              <a:buFont typeface="Arial" panose="020B0604020202020204" pitchFamily="34" charset="0"/>
              <a:buChar char="•"/>
            </a:pPr>
            <a:r>
              <a:rPr lang="en-US" sz="2400" dirty="0"/>
              <a:t>Metro Mobility contractors </a:t>
            </a:r>
          </a:p>
          <a:p>
            <a:pPr>
              <a:spcBef>
                <a:spcPts val="0"/>
              </a:spcBef>
              <a:spcAft>
                <a:spcPts val="0"/>
              </a:spcAft>
              <a:tabLst>
                <a:tab pos="290513" algn="l"/>
              </a:tabLst>
            </a:pPr>
            <a:r>
              <a:rPr lang="en-US" sz="2400" dirty="0"/>
              <a:t>	employ:</a:t>
            </a:r>
          </a:p>
          <a:p>
            <a:pPr marL="800100" lvl="1" indent="-342900">
              <a:spcBef>
                <a:spcPts val="0"/>
              </a:spcBef>
              <a:buFont typeface="Arial" panose="020B0604020202020204" pitchFamily="34" charset="0"/>
              <a:buChar char="•"/>
            </a:pPr>
            <a:r>
              <a:rPr lang="en-US" sz="1800" dirty="0"/>
              <a:t>54 reservationists</a:t>
            </a:r>
          </a:p>
          <a:p>
            <a:pPr marL="800100" lvl="1" indent="-342900">
              <a:spcBef>
                <a:spcPts val="0"/>
              </a:spcBef>
              <a:buFont typeface="Arial" panose="020B0604020202020204" pitchFamily="34" charset="0"/>
              <a:buChar char="•"/>
            </a:pPr>
            <a:r>
              <a:rPr lang="en-US" sz="1800" dirty="0"/>
              <a:t>29 dispatchers</a:t>
            </a:r>
          </a:p>
          <a:p>
            <a:pPr marL="800100" lvl="1" indent="-342900">
              <a:spcBef>
                <a:spcPts val="0"/>
              </a:spcBef>
              <a:buFont typeface="Arial" panose="020B0604020202020204" pitchFamily="34" charset="0"/>
              <a:buChar char="•"/>
            </a:pPr>
            <a:r>
              <a:rPr lang="en-US" sz="1800" dirty="0"/>
              <a:t>8 schedulers</a:t>
            </a:r>
          </a:p>
          <a:p>
            <a:pPr marL="800100" lvl="1" indent="-342900">
              <a:spcBef>
                <a:spcPts val="0"/>
              </a:spcBef>
              <a:buFont typeface="Arial" panose="020B0604020202020204" pitchFamily="34" charset="0"/>
              <a:buChar char="•"/>
            </a:pPr>
            <a:r>
              <a:rPr lang="en-US" sz="1800" dirty="0"/>
              <a:t>10 street </a:t>
            </a:r>
          </a:p>
          <a:p>
            <a:pPr marL="798513" lvl="1">
              <a:spcBef>
                <a:spcPts val="0"/>
              </a:spcBef>
            </a:pPr>
            <a:r>
              <a:rPr lang="en-US" sz="1800" dirty="0"/>
              <a:t>supervisors</a:t>
            </a:r>
          </a:p>
          <a:p>
            <a:pPr marL="290513" indent="-290513">
              <a:spcBef>
                <a:spcPts val="600"/>
              </a:spcBef>
              <a:buClrTx/>
              <a:buFont typeface="Arial" panose="020B0604020202020204" pitchFamily="34" charset="0"/>
              <a:buChar char="•"/>
            </a:pPr>
            <a:r>
              <a:rPr lang="en-US" sz="2400" dirty="0"/>
              <a:t>Reservations primarily </a:t>
            </a:r>
          </a:p>
          <a:p>
            <a:pPr marL="287338">
              <a:spcBef>
                <a:spcPts val="0"/>
              </a:spcBef>
              <a:buClrTx/>
            </a:pPr>
            <a:r>
              <a:rPr lang="en-US" sz="2400" dirty="0"/>
              <a:t>by phone, Web reservations</a:t>
            </a:r>
          </a:p>
          <a:p>
            <a:pPr marL="287338">
              <a:spcBef>
                <a:spcPts val="0"/>
              </a:spcBef>
              <a:buClrTx/>
            </a:pPr>
            <a:r>
              <a:rPr lang="en-US" sz="2400" dirty="0"/>
              <a:t>re-opening soon</a:t>
            </a:r>
          </a:p>
          <a:p>
            <a:pPr marL="290513" indent="-290513">
              <a:spcBef>
                <a:spcPts val="600"/>
              </a:spcBef>
              <a:buClrTx/>
              <a:buFont typeface="Arial" panose="020B0604020202020204" pitchFamily="34" charset="0"/>
              <a:buChar char="•"/>
            </a:pPr>
            <a:r>
              <a:rPr lang="en-US" sz="2400" dirty="0"/>
              <a:t>Reservations are taken </a:t>
            </a:r>
          </a:p>
          <a:p>
            <a:pPr marL="290513">
              <a:spcBef>
                <a:spcPts val="0"/>
              </a:spcBef>
              <a:tabLst>
                <a:tab pos="347663" algn="l"/>
              </a:tabLst>
            </a:pPr>
            <a:r>
              <a:rPr lang="en-US" sz="2400" dirty="0"/>
              <a:t>every day from</a:t>
            </a:r>
          </a:p>
          <a:p>
            <a:pPr marL="290513">
              <a:spcBef>
                <a:spcPts val="0"/>
              </a:spcBef>
              <a:tabLst>
                <a:tab pos="347663" algn="l"/>
              </a:tabLst>
            </a:pPr>
            <a:r>
              <a:rPr lang="en-US" sz="2400" dirty="0"/>
              <a:t>6:00 a.m. to 5:00 p.m.</a:t>
            </a:r>
          </a:p>
          <a:p>
            <a:pPr marL="290513" indent="-290513">
              <a:spcBef>
                <a:spcPts val="600"/>
              </a:spcBef>
              <a:buClrTx/>
              <a:buFont typeface="Arial" panose="020B0604020202020204" pitchFamily="34" charset="0"/>
              <a:buChar char="•"/>
            </a:pPr>
            <a:r>
              <a:rPr lang="en-US" sz="2400" dirty="0"/>
              <a:t>Dispatchers often on duty </a:t>
            </a:r>
          </a:p>
          <a:p>
            <a:pPr marL="290513">
              <a:spcBef>
                <a:spcPts val="0"/>
              </a:spcBef>
              <a:buClrTx/>
            </a:pPr>
            <a:r>
              <a:rPr lang="en-US" sz="2400" dirty="0"/>
              <a:t>24 hours because of 24 hour service in Minneapolis and St. Paul</a:t>
            </a:r>
          </a:p>
        </p:txBody>
      </p:sp>
      <p:pic>
        <p:nvPicPr>
          <p:cNvPr id="7" name="Picture 3" descr="reservation system image" title="image">
            <a:extLst>
              <a:ext uri="{FF2B5EF4-FFF2-40B4-BE49-F238E27FC236}">
                <a16:creationId xmlns:a16="http://schemas.microsoft.com/office/drawing/2014/main" id="{5B354209-92C2-4626-9A73-EDBC6C09172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PencilGrayscale trans="44000" pencilSize="0"/>
                    </a14:imgEffect>
                  </a14:imgLayer>
                </a14:imgProps>
              </a:ext>
            </a:extLst>
          </a:blip>
          <a:srcRect t="9244" r="15418" b="6305"/>
          <a:stretch/>
        </p:blipFill>
        <p:spPr bwMode="auto">
          <a:xfrm>
            <a:off x="4285397" y="1098837"/>
            <a:ext cx="4684432" cy="4180753"/>
          </a:xfrm>
          <a:prstGeom prst="rect">
            <a:avLst/>
          </a:prstGeom>
          <a:noFill/>
          <a:ln w="9525">
            <a:noFill/>
            <a:miter lim="800000"/>
            <a:headEnd/>
            <a:tailEnd/>
          </a:ln>
          <a:effectLst>
            <a:softEdge rad="241300"/>
          </a:effectLst>
        </p:spPr>
      </p:pic>
      <p:sp>
        <p:nvSpPr>
          <p:cNvPr id="9" name="Slide Number Placeholder 1">
            <a:extLst>
              <a:ext uri="{FF2B5EF4-FFF2-40B4-BE49-F238E27FC236}">
                <a16:creationId xmlns:a16="http://schemas.microsoft.com/office/drawing/2014/main" id="{F4438111-0487-4244-97B1-7A1055E81C8C}"/>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23</a:t>
            </a:fld>
            <a:endParaRPr lang="en-US" b="1" dirty="0"/>
          </a:p>
        </p:txBody>
      </p:sp>
    </p:spTree>
    <p:extLst>
      <p:ext uri="{BB962C8B-B14F-4D97-AF65-F5344CB8AC3E}">
        <p14:creationId xmlns:p14="http://schemas.microsoft.com/office/powerpoint/2010/main" val="2062635896"/>
      </p:ext>
    </p:extLst>
  </p:cSld>
  <p:clrMapOvr>
    <a:masterClrMapping/>
  </p:clrMapOvr>
  <p:transition spd="med">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D40D-C7F6-4E87-8DD7-4D5CE7B9988B}"/>
              </a:ext>
            </a:extLst>
          </p:cNvPr>
          <p:cNvSpPr>
            <a:spLocks noGrp="1"/>
          </p:cNvSpPr>
          <p:nvPr>
            <p:ph type="title"/>
          </p:nvPr>
        </p:nvSpPr>
        <p:spPr>
          <a:xfrm>
            <a:off x="131751" y="21554"/>
            <a:ext cx="8229600" cy="808038"/>
          </a:xfrm>
        </p:spPr>
        <p:txBody>
          <a:bodyPr/>
          <a:lstStyle/>
          <a:p>
            <a:r>
              <a:rPr lang="en-US" sz="3200" b="0" dirty="0"/>
              <a:t>Other Technology</a:t>
            </a:r>
            <a:br>
              <a:rPr lang="en-US" sz="3200" b="0" dirty="0"/>
            </a:br>
            <a:endParaRPr lang="en-US" sz="3200" dirty="0"/>
          </a:p>
        </p:txBody>
      </p:sp>
      <p:sp>
        <p:nvSpPr>
          <p:cNvPr id="5" name="Slide Number Placeholder 4">
            <a:extLst>
              <a:ext uri="{FF2B5EF4-FFF2-40B4-BE49-F238E27FC236}">
                <a16:creationId xmlns:a16="http://schemas.microsoft.com/office/drawing/2014/main" id="{58533114-AD89-4772-A938-42F545C48A27}"/>
              </a:ext>
            </a:extLst>
          </p:cNvPr>
          <p:cNvSpPr>
            <a:spLocks noGrp="1"/>
          </p:cNvSpPr>
          <p:nvPr>
            <p:ph type="sldNum" sz="quarter" idx="12"/>
          </p:nvPr>
        </p:nvSpPr>
        <p:spPr/>
        <p:txBody>
          <a:bodyPr/>
          <a:lstStyle/>
          <a:p>
            <a:fld id="{526D2C0D-3875-46DF-9D6F-5A1469220E6D}" type="slidenum">
              <a:rPr lang="en-US" smtClean="0"/>
              <a:pPr/>
              <a:t>24</a:t>
            </a:fld>
            <a:endParaRPr lang="en-US" dirty="0"/>
          </a:p>
        </p:txBody>
      </p:sp>
      <p:sp>
        <p:nvSpPr>
          <p:cNvPr id="7" name="TextBox 6">
            <a:extLst>
              <a:ext uri="{FF2B5EF4-FFF2-40B4-BE49-F238E27FC236}">
                <a16:creationId xmlns:a16="http://schemas.microsoft.com/office/drawing/2014/main" id="{E13DC256-E155-47B6-AC26-2BDA0DB5EFC3}"/>
              </a:ext>
            </a:extLst>
          </p:cNvPr>
          <p:cNvSpPr txBox="1"/>
          <p:nvPr/>
        </p:nvSpPr>
        <p:spPr>
          <a:xfrm>
            <a:off x="827314" y="1059543"/>
            <a:ext cx="6995886" cy="4585871"/>
          </a:xfrm>
          <a:prstGeom prst="rect">
            <a:avLst/>
          </a:prstGeom>
          <a:noFill/>
        </p:spPr>
        <p:txBody>
          <a:bodyPr wrap="square" rtlCol="0">
            <a:spAutoFit/>
          </a:bodyPr>
          <a:lstStyle/>
          <a:p>
            <a:pPr marL="285750" indent="-285750">
              <a:spcBef>
                <a:spcPts val="1200"/>
              </a:spcBef>
              <a:spcAft>
                <a:spcPts val="1200"/>
              </a:spcAft>
              <a:buFont typeface="Arial" panose="020B0604020202020204" pitchFamily="34" charset="0"/>
              <a:buChar char="•"/>
            </a:pPr>
            <a:r>
              <a:rPr lang="en-US" sz="2400" dirty="0">
                <a:solidFill>
                  <a:srgbClr val="0053A1"/>
                </a:solidFill>
              </a:rPr>
              <a:t>800 Mhz radio system – Metro East and Metro West</a:t>
            </a:r>
          </a:p>
          <a:p>
            <a:pPr marL="285750" indent="-285750">
              <a:spcBef>
                <a:spcPts val="1200"/>
              </a:spcBef>
              <a:spcAft>
                <a:spcPts val="1200"/>
              </a:spcAft>
              <a:buFont typeface="Arial" panose="020B0604020202020204" pitchFamily="34" charset="0"/>
              <a:buChar char="•"/>
            </a:pPr>
            <a:r>
              <a:rPr lang="en-US" sz="2400" dirty="0">
                <a:solidFill>
                  <a:srgbClr val="0053A1"/>
                </a:solidFill>
              </a:rPr>
              <a:t>Private radio system – Agency and Metro South</a:t>
            </a:r>
          </a:p>
          <a:p>
            <a:pPr marL="285750" indent="-285750">
              <a:spcBef>
                <a:spcPts val="1200"/>
              </a:spcBef>
              <a:spcAft>
                <a:spcPts val="1200"/>
              </a:spcAft>
              <a:buFont typeface="Arial" panose="020B0604020202020204" pitchFamily="34" charset="0"/>
              <a:buChar char="•"/>
            </a:pPr>
            <a:r>
              <a:rPr lang="en-US" sz="2400" dirty="0">
                <a:solidFill>
                  <a:srgbClr val="0053A1"/>
                </a:solidFill>
              </a:rPr>
              <a:t>Verint and Apollo - 5 camera security system – Metro East, Metro South and Metro West </a:t>
            </a:r>
          </a:p>
          <a:p>
            <a:pPr marL="285750" indent="-285750">
              <a:spcBef>
                <a:spcPts val="1200"/>
              </a:spcBef>
              <a:spcAft>
                <a:spcPts val="1200"/>
              </a:spcAft>
              <a:buFont typeface="Arial" panose="020B0604020202020204" pitchFamily="34" charset="0"/>
              <a:buChar char="•"/>
            </a:pPr>
            <a:r>
              <a:rPr lang="en-US" sz="2400" dirty="0">
                <a:solidFill>
                  <a:srgbClr val="0053A1"/>
                </a:solidFill>
              </a:rPr>
              <a:t>Cubic Go-To Card Readers – except Agency</a:t>
            </a:r>
          </a:p>
          <a:p>
            <a:pPr marL="285750" indent="-285750">
              <a:spcBef>
                <a:spcPts val="1200"/>
              </a:spcBef>
              <a:spcAft>
                <a:spcPts val="1200"/>
              </a:spcAft>
              <a:buFont typeface="Arial" panose="020B0604020202020204" pitchFamily="34" charset="0"/>
              <a:buChar char="•"/>
            </a:pPr>
            <a:r>
              <a:rPr lang="en-US" sz="2400" dirty="0">
                <a:solidFill>
                  <a:srgbClr val="0053A1"/>
                </a:solidFill>
              </a:rPr>
              <a:t>Mentor Mobile Data Computers</a:t>
            </a:r>
          </a:p>
          <a:p>
            <a:pPr marL="285750" indent="-285750">
              <a:spcBef>
                <a:spcPts val="1200"/>
              </a:spcBef>
              <a:spcAft>
                <a:spcPts val="1200"/>
              </a:spcAft>
              <a:buFont typeface="Arial" panose="020B0604020202020204" pitchFamily="34" charset="0"/>
              <a:buChar char="•"/>
            </a:pPr>
            <a:r>
              <a:rPr lang="en-US" sz="2400" dirty="0">
                <a:solidFill>
                  <a:srgbClr val="0053A1"/>
                </a:solidFill>
              </a:rPr>
              <a:t>On-board mobile gateways </a:t>
            </a:r>
          </a:p>
        </p:txBody>
      </p:sp>
      <p:sp>
        <p:nvSpPr>
          <p:cNvPr id="8" name="Slide Number Placeholder 1">
            <a:extLst>
              <a:ext uri="{FF2B5EF4-FFF2-40B4-BE49-F238E27FC236}">
                <a16:creationId xmlns:a16="http://schemas.microsoft.com/office/drawing/2014/main" id="{9AEAAEC7-6291-47FE-A51E-76F2D5B6D725}"/>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24</a:t>
            </a:fld>
            <a:endParaRPr lang="en-US" b="1" dirty="0"/>
          </a:p>
        </p:txBody>
      </p:sp>
    </p:spTree>
    <p:extLst>
      <p:ext uri="{BB962C8B-B14F-4D97-AF65-F5344CB8AC3E}">
        <p14:creationId xmlns:p14="http://schemas.microsoft.com/office/powerpoint/2010/main" val="1264095696"/>
      </p:ext>
    </p:extLst>
  </p:cSld>
  <p:clrMapOvr>
    <a:masterClrMapping/>
  </p:clrMapOvr>
  <p:transition spd="med">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3410" y="80783"/>
            <a:ext cx="8001000" cy="609600"/>
          </a:xfrm>
        </p:spPr>
        <p:txBody>
          <a:bodyPr>
            <a:noAutofit/>
          </a:bodyPr>
          <a:lstStyle/>
          <a:p>
            <a:pPr algn="l"/>
            <a:r>
              <a:rPr lang="en-US" sz="2850" b="0" dirty="0">
                <a:solidFill>
                  <a:schemeClr val="bg1"/>
                </a:solidFill>
              </a:rPr>
              <a:t>Customer Profile</a:t>
            </a:r>
          </a:p>
        </p:txBody>
      </p:sp>
      <p:sp>
        <p:nvSpPr>
          <p:cNvPr id="8" name="TextBox 1" descr="percent of riders" title="key">
            <a:extLst>
              <a:ext uri="{FF2B5EF4-FFF2-40B4-BE49-F238E27FC236}">
                <a16:creationId xmlns:a16="http://schemas.microsoft.com/office/drawing/2014/main" id="{58839DAB-3155-4AC1-925A-CC4A09813449}"/>
              </a:ext>
            </a:extLst>
          </p:cNvPr>
          <p:cNvSpPr txBox="1"/>
          <p:nvPr/>
        </p:nvSpPr>
        <p:spPr>
          <a:xfrm>
            <a:off x="3673036" y="5709416"/>
            <a:ext cx="1461747" cy="2910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      </a:t>
            </a:r>
            <a:r>
              <a:rPr lang="en-US" sz="1400" dirty="0">
                <a:solidFill>
                  <a:srgbClr val="002E55"/>
                </a:solidFill>
              </a:rPr>
              <a:t>% of Rides                </a:t>
            </a:r>
          </a:p>
        </p:txBody>
      </p:sp>
      <p:sp>
        <p:nvSpPr>
          <p:cNvPr id="9" name="Rectangle 8" descr="green % of rides" title="color key">
            <a:extLst>
              <a:ext uri="{FF2B5EF4-FFF2-40B4-BE49-F238E27FC236}">
                <a16:creationId xmlns:a16="http://schemas.microsoft.com/office/drawing/2014/main" id="{01DF61A5-04FC-46D6-9125-38DD53362A5F}"/>
              </a:ext>
            </a:extLst>
          </p:cNvPr>
          <p:cNvSpPr/>
          <p:nvPr/>
        </p:nvSpPr>
        <p:spPr>
          <a:xfrm>
            <a:off x="3673036" y="5854921"/>
            <a:ext cx="259122" cy="99143"/>
          </a:xfrm>
          <a:prstGeom prst="rect">
            <a:avLst/>
          </a:prstGeom>
          <a:solidFill>
            <a:srgbClr val="77A22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0" name="TextBox 1" descr="percent of riders" title="key">
            <a:extLst>
              <a:ext uri="{FF2B5EF4-FFF2-40B4-BE49-F238E27FC236}">
                <a16:creationId xmlns:a16="http://schemas.microsoft.com/office/drawing/2014/main" id="{A4438FFE-3C55-4272-8385-092F2E4C6865}"/>
              </a:ext>
            </a:extLst>
          </p:cNvPr>
          <p:cNvSpPr txBox="1"/>
          <p:nvPr/>
        </p:nvSpPr>
        <p:spPr>
          <a:xfrm>
            <a:off x="5134783" y="5739017"/>
            <a:ext cx="1461747" cy="2910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t>         </a:t>
            </a:r>
            <a:r>
              <a:rPr lang="en-US" sz="1400" dirty="0">
                <a:solidFill>
                  <a:srgbClr val="002E55"/>
                </a:solidFill>
              </a:rPr>
              <a:t>% of Riders</a:t>
            </a:r>
          </a:p>
        </p:txBody>
      </p:sp>
      <p:sp>
        <p:nvSpPr>
          <p:cNvPr id="11" name="Rectangle 10" descr="blue % of riders" title="color key">
            <a:extLst>
              <a:ext uri="{FF2B5EF4-FFF2-40B4-BE49-F238E27FC236}">
                <a16:creationId xmlns:a16="http://schemas.microsoft.com/office/drawing/2014/main" id="{A14DDC36-31D3-49C7-9A14-D3CCA75CC034}"/>
              </a:ext>
            </a:extLst>
          </p:cNvPr>
          <p:cNvSpPr/>
          <p:nvPr/>
        </p:nvSpPr>
        <p:spPr>
          <a:xfrm>
            <a:off x="5242144" y="5868465"/>
            <a:ext cx="237622" cy="79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 name="Slide Number Placeholder 1">
            <a:extLst>
              <a:ext uri="{FF2B5EF4-FFF2-40B4-BE49-F238E27FC236}">
                <a16:creationId xmlns:a16="http://schemas.microsoft.com/office/drawing/2014/main" id="{88FADC16-0D23-4834-AC26-08D2ED735E09}"/>
              </a:ext>
            </a:extLst>
          </p:cNvPr>
          <p:cNvSpPr>
            <a:spLocks noGrp="1"/>
          </p:cNvSpPr>
          <p:nvPr>
            <p:ph type="sldNum" sz="quarter" idx="12"/>
          </p:nvPr>
        </p:nvSpPr>
        <p:spPr/>
        <p:txBody>
          <a:bodyPr/>
          <a:lstStyle/>
          <a:p>
            <a:fld id="{526D2C0D-3875-46DF-9D6F-5A1469220E6D}" type="slidenum">
              <a:rPr lang="en-US" smtClean="0"/>
              <a:pPr/>
              <a:t>25</a:t>
            </a:fld>
            <a:endParaRPr lang="en-US" dirty="0"/>
          </a:p>
        </p:txBody>
      </p:sp>
      <p:pic>
        <p:nvPicPr>
          <p:cNvPr id="4" name="Picture 3" descr="Customer age profile" title="graph">
            <a:extLst>
              <a:ext uri="{FF2B5EF4-FFF2-40B4-BE49-F238E27FC236}">
                <a16:creationId xmlns:a16="http://schemas.microsoft.com/office/drawing/2014/main" id="{10E309AA-9F97-4097-9F25-021CF44DA38B}"/>
              </a:ext>
            </a:extLst>
          </p:cNvPr>
          <p:cNvPicPr>
            <a:picLocks noChangeAspect="1"/>
          </p:cNvPicPr>
          <p:nvPr/>
        </p:nvPicPr>
        <p:blipFill>
          <a:blip r:embed="rId3"/>
          <a:stretch>
            <a:fillRect/>
          </a:stretch>
        </p:blipFill>
        <p:spPr>
          <a:xfrm>
            <a:off x="403410" y="1038048"/>
            <a:ext cx="8404410" cy="4395132"/>
          </a:xfrm>
          <a:prstGeom prst="rect">
            <a:avLst/>
          </a:prstGeom>
        </p:spPr>
      </p:pic>
    </p:spTree>
    <p:extLst>
      <p:ext uri="{BB962C8B-B14F-4D97-AF65-F5344CB8AC3E}">
        <p14:creationId xmlns:p14="http://schemas.microsoft.com/office/powerpoint/2010/main" val="994992507"/>
      </p:ext>
    </p:extLst>
  </p:cSld>
  <p:clrMapOvr>
    <a:masterClrMapping/>
  </p:clrMapOvr>
  <p:transition spd="med">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256309" y="6356350"/>
            <a:ext cx="2133600" cy="365125"/>
          </a:xfrm>
        </p:spPr>
        <p:txBody>
          <a:bodyPr/>
          <a:lstStyle/>
          <a:p>
            <a:pPr marL="0" marR="0" lvl="0" indent="0" algn="l" defTabSz="456957" rtl="0" eaLnBrk="1" fontAlgn="auto" latinLnBrk="0" hangingPunct="1">
              <a:lnSpc>
                <a:spcPct val="100000"/>
              </a:lnSpc>
              <a:spcBef>
                <a:spcPts val="0"/>
              </a:spcBef>
              <a:spcAft>
                <a:spcPts val="0"/>
              </a:spcAft>
              <a:buClrTx/>
              <a:buSzTx/>
              <a:buFontTx/>
              <a:buNone/>
              <a:tabLst/>
              <a:defRPr/>
            </a:pPr>
            <a:fld id="{526D2C0D-3875-46DF-9D6F-5A1469220E6D}" type="slidenum">
              <a:rPr kumimoji="0" lang="en-US" sz="1300" b="0" i="0" u="none" strike="noStrike" kern="1200" cap="none" spc="0" normalizeH="0" baseline="0" noProof="0" smtClean="0">
                <a:ln>
                  <a:noFill/>
                </a:ln>
                <a:solidFill>
                  <a:srgbClr val="005DAA"/>
                </a:solidFill>
                <a:effectLst/>
                <a:uLnTx/>
                <a:uFillTx/>
                <a:latin typeface="Arial"/>
                <a:ea typeface="+mn-ea"/>
                <a:cs typeface="+mn-cs"/>
              </a:rPr>
              <a:pPr marL="0" marR="0" lvl="0" indent="0" algn="l" defTabSz="456957"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srgbClr val="005DAA"/>
              </a:solidFill>
              <a:effectLst/>
              <a:uLnTx/>
              <a:uFillTx/>
              <a:latin typeface="Arial"/>
              <a:ea typeface="+mn-ea"/>
              <a:cs typeface="+mn-cs"/>
            </a:endParaRPr>
          </a:p>
        </p:txBody>
      </p:sp>
      <p:sp>
        <p:nvSpPr>
          <p:cNvPr id="11" name="Title 4" descr="Metro Mobility Ridership, Operating Costs" title="chart"/>
          <p:cNvSpPr>
            <a:spLocks noGrp="1"/>
          </p:cNvSpPr>
          <p:nvPr>
            <p:ph type="title"/>
          </p:nvPr>
        </p:nvSpPr>
        <p:spPr>
          <a:xfrm>
            <a:off x="0" y="0"/>
            <a:ext cx="6926580" cy="609600"/>
          </a:xfrm>
        </p:spPr>
        <p:txBody>
          <a:bodyPr>
            <a:noAutofit/>
          </a:bodyPr>
          <a:lstStyle/>
          <a:p>
            <a:pPr algn="l"/>
            <a:r>
              <a:rPr lang="en-US" sz="2850" b="0" dirty="0">
                <a:solidFill>
                  <a:schemeClr val="bg1"/>
                </a:solidFill>
              </a:rPr>
              <a:t>Metro Mobility Ridership, Operating Costs</a:t>
            </a:r>
          </a:p>
        </p:txBody>
      </p:sp>
      <p:sp>
        <p:nvSpPr>
          <p:cNvPr id="10" name="Slide Number Placeholder 1">
            <a:extLst>
              <a:ext uri="{FF2B5EF4-FFF2-40B4-BE49-F238E27FC236}">
                <a16:creationId xmlns:a16="http://schemas.microsoft.com/office/drawing/2014/main" id="{E7B6388E-5051-410A-9C55-1348E8689410}"/>
              </a:ext>
            </a:extLst>
          </p:cNvPr>
          <p:cNvSpPr txBox="1">
            <a:spLocks/>
          </p:cNvSpPr>
          <p:nvPr/>
        </p:nvSpPr>
        <p:spPr>
          <a:xfrm>
            <a:off x="7716724" y="80783"/>
            <a:ext cx="1289254" cy="493638"/>
          </a:xfrm>
          <a:prstGeom prst="rect">
            <a:avLst/>
          </a:prstGeom>
        </p:spPr>
        <p:txBody>
          <a:bodyPr/>
          <a:lstStyle>
            <a:defPPr>
              <a:defRPr lang="en-US"/>
            </a:defPPr>
            <a:lvl1pPr marL="0" algn="ctr" defTabSz="456957" rtl="0" eaLnBrk="1" latinLnBrk="0" hangingPunct="1">
              <a:defRPr sz="1800" b="1"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fld id="{526D2C0D-3875-46DF-9D6F-5A1469220E6D}" type="slidenum">
              <a:rPr lang="en-US" smtClean="0"/>
              <a:pPr/>
              <a:t>26</a:t>
            </a:fld>
            <a:endParaRPr lang="en-US" dirty="0"/>
          </a:p>
        </p:txBody>
      </p:sp>
      <p:pic>
        <p:nvPicPr>
          <p:cNvPr id="16" name="Picture 15" descr="Metro Mobility Ridership, Operating Costs" title="chart">
            <a:extLst>
              <a:ext uri="{FF2B5EF4-FFF2-40B4-BE49-F238E27FC236}">
                <a16:creationId xmlns:a16="http://schemas.microsoft.com/office/drawing/2014/main" id="{24E1C520-B5F6-4EC9-AD02-F03EFA7953AE}"/>
              </a:ext>
            </a:extLst>
          </p:cNvPr>
          <p:cNvPicPr>
            <a:picLocks noChangeAspect="1"/>
          </p:cNvPicPr>
          <p:nvPr/>
        </p:nvPicPr>
        <p:blipFill>
          <a:blip r:embed="rId3"/>
          <a:stretch>
            <a:fillRect/>
          </a:stretch>
        </p:blipFill>
        <p:spPr>
          <a:xfrm>
            <a:off x="0" y="734786"/>
            <a:ext cx="9144000" cy="5470071"/>
          </a:xfrm>
          <a:prstGeom prst="rect">
            <a:avLst/>
          </a:prstGeom>
        </p:spPr>
      </p:pic>
    </p:spTree>
    <p:extLst>
      <p:ext uri="{BB962C8B-B14F-4D97-AF65-F5344CB8AC3E}">
        <p14:creationId xmlns:p14="http://schemas.microsoft.com/office/powerpoint/2010/main" val="326694175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ph type="sldNum" sz="quarter" idx="11"/>
          </p:nvPr>
        </p:nvSpPr>
        <p:spPr/>
        <p:txBody>
          <a:bodyPr/>
          <a:lstStyle/>
          <a:p>
            <a:pPr marL="0" marR="0" lvl="0" indent="0" algn="r" defTabSz="914400" rtl="0" eaLnBrk="1" fontAlgn="base" latinLnBrk="0" hangingPunct="1">
              <a:lnSpc>
                <a:spcPct val="90000"/>
              </a:lnSpc>
              <a:spcBef>
                <a:spcPct val="20000"/>
              </a:spcBef>
              <a:spcAft>
                <a:spcPct val="0"/>
              </a:spcAft>
              <a:buClr>
                <a:prstClr val="black"/>
              </a:buClr>
              <a:buSzPct val="40000"/>
              <a:buFont typeface="Wingdings" pitchFamily="2" charset="2"/>
              <a:buNone/>
              <a:tabLst/>
              <a:defRPr/>
            </a:pPr>
            <a:fld id="{EA6F16F7-EB22-448A-8243-4841C0937D49}"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20000"/>
                </a:spcBef>
                <a:spcAft>
                  <a:spcPct val="0"/>
                </a:spcAft>
                <a:buClr>
                  <a:prstClr val="black"/>
                </a:buClr>
                <a:buSzPct val="40000"/>
                <a:buFont typeface="Wingdings" pitchFamily="2" charset="2"/>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30085" name="Rectangle 4"/>
          <p:cNvSpPr>
            <a:spLocks noGrp="1" noRot="1" noChangeArrowheads="1"/>
          </p:cNvSpPr>
          <p:nvPr>
            <p:ph type="title" idx="4294967295"/>
          </p:nvPr>
        </p:nvSpPr>
        <p:spPr>
          <a:xfrm>
            <a:off x="0" y="641350"/>
            <a:ext cx="8832850" cy="1058341"/>
          </a:xfrm>
        </p:spPr>
        <p:txBody>
          <a:bodyPr/>
          <a:lstStyle/>
          <a:p>
            <a:pPr algn="ctr">
              <a:lnSpc>
                <a:spcPct val="90000"/>
              </a:lnSpc>
            </a:pPr>
            <a:r>
              <a:rPr lang="en-US" b="0" dirty="0">
                <a:latin typeface="Tahoma" pitchFamily="34" charset="0"/>
              </a:rPr>
              <a:t>Metro Mobility</a:t>
            </a:r>
            <a:br>
              <a:rPr lang="en-US" b="0" dirty="0">
                <a:latin typeface="Tahoma" pitchFamily="34" charset="0"/>
              </a:rPr>
            </a:br>
            <a:r>
              <a:rPr lang="en-US" b="0" dirty="0">
                <a:latin typeface="Tahoma" pitchFamily="34" charset="0"/>
              </a:rPr>
              <a:t>2017 Revenue &amp; Expenses (Amended July 26th 2018)</a:t>
            </a:r>
          </a:p>
        </p:txBody>
      </p:sp>
      <p:sp>
        <p:nvSpPr>
          <p:cNvPr id="28" name="TextBox 27"/>
          <p:cNvSpPr txBox="1"/>
          <p:nvPr/>
        </p:nvSpPr>
        <p:spPr>
          <a:xfrm>
            <a:off x="1299411" y="5870408"/>
            <a:ext cx="6758739" cy="24468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20000"/>
              </a:spcBef>
              <a:spcAft>
                <a:spcPct val="0"/>
              </a:spcAft>
              <a:buClr>
                <a:prstClr val="black"/>
              </a:buClr>
              <a:buSzPct val="40000"/>
              <a:buFont typeface="Wingdings" pitchFamily="2" charset="2"/>
              <a:buNone/>
              <a:tabLst/>
              <a:defRPr/>
            </a:pPr>
            <a:r>
              <a:rPr kumimoji="0" lang="en-US" sz="1100" b="1" i="0" u="none" strike="noStrike" kern="1200" cap="none" spc="0" normalizeH="0" baseline="0" noProof="0" dirty="0">
                <a:ln>
                  <a:noFill/>
                </a:ln>
                <a:solidFill>
                  <a:prstClr val="black"/>
                </a:solidFill>
                <a:effectLst/>
                <a:uLnTx/>
                <a:uFillTx/>
                <a:latin typeface="Arial" charset="0"/>
                <a:ea typeface="+mn-ea"/>
                <a:cs typeface="+mn-cs"/>
              </a:rPr>
              <a:t>$ in millions</a:t>
            </a:r>
          </a:p>
        </p:txBody>
      </p:sp>
      <p:sp>
        <p:nvSpPr>
          <p:cNvPr id="16" name="Text Box 13"/>
          <p:cNvSpPr txBox="1">
            <a:spLocks noChangeArrowheads="1"/>
          </p:cNvSpPr>
          <p:nvPr/>
        </p:nvSpPr>
        <p:spPr bwMode="auto">
          <a:xfrm>
            <a:off x="5709452" y="1597566"/>
            <a:ext cx="1504950" cy="646331"/>
          </a:xfrm>
          <a:prstGeom prst="rect">
            <a:avLst/>
          </a:prstGeom>
          <a:noFill/>
          <a:ln w="12700">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rPr>
              <a:t>Expenses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rPr>
              <a:t>$70.8M</a:t>
            </a:r>
          </a:p>
        </p:txBody>
      </p:sp>
      <p:graphicFrame>
        <p:nvGraphicFramePr>
          <p:cNvPr id="17" name="Object 4" descr="2017 expenses = $70.8M" title="Pie chart"/>
          <p:cNvGraphicFramePr>
            <a:graphicFrameLocks noChangeAspect="1"/>
          </p:cNvGraphicFramePr>
          <p:nvPr>
            <p:extLst>
              <p:ext uri="{D42A27DB-BD31-4B8C-83A1-F6EECF244321}">
                <p14:modId xmlns:p14="http://schemas.microsoft.com/office/powerpoint/2010/main" val="3838768402"/>
              </p:ext>
            </p:extLst>
          </p:nvPr>
        </p:nvGraphicFramePr>
        <p:xfrm>
          <a:off x="4678780" y="2335500"/>
          <a:ext cx="4066524" cy="37624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4" descr="2017 metro mobility revenues $70.8M" title="pie chart"/>
          <p:cNvGraphicFramePr>
            <a:graphicFrameLocks noChangeAspect="1"/>
          </p:cNvGraphicFramePr>
          <p:nvPr>
            <p:extLst>
              <p:ext uri="{D42A27DB-BD31-4B8C-83A1-F6EECF244321}">
                <p14:modId xmlns:p14="http://schemas.microsoft.com/office/powerpoint/2010/main" val="4151248428"/>
              </p:ext>
            </p:extLst>
          </p:nvPr>
        </p:nvGraphicFramePr>
        <p:xfrm>
          <a:off x="516935" y="2335500"/>
          <a:ext cx="4090579" cy="378469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13"/>
          <p:cNvSpPr txBox="1">
            <a:spLocks noChangeArrowheads="1"/>
          </p:cNvSpPr>
          <p:nvPr/>
        </p:nvSpPr>
        <p:spPr bwMode="auto">
          <a:xfrm>
            <a:off x="1801813" y="1588285"/>
            <a:ext cx="1504950" cy="646331"/>
          </a:xfrm>
          <a:prstGeom prst="rect">
            <a:avLst/>
          </a:prstGeom>
          <a:noFill/>
          <a:ln w="12700">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rPr>
              <a:t>Revenues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itchFamily="34" charset="0"/>
                <a:ea typeface="+mn-ea"/>
                <a:cs typeface="+mn-cs"/>
              </a:rPr>
              <a:t>$70.8M</a:t>
            </a:r>
          </a:p>
        </p:txBody>
      </p:sp>
      <p:sp>
        <p:nvSpPr>
          <p:cNvPr id="15" name="Slide Number Placeholder 1">
            <a:extLst>
              <a:ext uri="{FF2B5EF4-FFF2-40B4-BE49-F238E27FC236}">
                <a16:creationId xmlns:a16="http://schemas.microsoft.com/office/drawing/2014/main" id="{4950DCF7-2D9A-48F3-AADE-3B9FAA4F20F0}"/>
              </a:ext>
            </a:extLst>
          </p:cNvPr>
          <p:cNvSpPr txBox="1">
            <a:spLocks/>
          </p:cNvSpPr>
          <p:nvPr/>
        </p:nvSpPr>
        <p:spPr>
          <a:xfrm>
            <a:off x="7716724" y="80783"/>
            <a:ext cx="1289254" cy="493638"/>
          </a:xfrm>
          <a:prstGeom prst="rect">
            <a:avLst/>
          </a:prstGeom>
          <a:solidFill>
            <a:srgbClr val="FFD203"/>
          </a:solidFill>
        </p:spPr>
        <p:txBody>
          <a:bodyPr/>
          <a:lstStyle>
            <a:defPPr>
              <a:defRPr lang="en-US"/>
            </a:defPPr>
            <a:lvl1pPr marL="0" algn="ctr" defTabSz="456957" rtl="0" eaLnBrk="1" latinLnBrk="0" hangingPunct="1">
              <a:defRPr sz="1800" b="1"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fld id="{526D2C0D-3875-46DF-9D6F-5A1469220E6D}" type="slidenum">
              <a:rPr lang="en-US" smtClean="0"/>
              <a:pPr/>
              <a:t>27</a:t>
            </a:fld>
            <a:endParaRPr lang="en-US" dirty="0"/>
          </a:p>
        </p:txBody>
      </p:sp>
    </p:spTree>
    <p:extLst>
      <p:ext uri="{BB962C8B-B14F-4D97-AF65-F5344CB8AC3E}">
        <p14:creationId xmlns:p14="http://schemas.microsoft.com/office/powerpoint/2010/main" val="92722331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80783"/>
            <a:ext cx="8001000" cy="609600"/>
          </a:xfrm>
        </p:spPr>
        <p:txBody>
          <a:bodyPr>
            <a:noAutofit/>
          </a:bodyPr>
          <a:lstStyle/>
          <a:p>
            <a:pPr algn="l"/>
            <a:r>
              <a:rPr lang="en-US" sz="2850" b="0" dirty="0">
                <a:solidFill>
                  <a:schemeClr val="bg1"/>
                </a:solidFill>
              </a:rPr>
              <a:t>Fare Box Recovery </a:t>
            </a:r>
          </a:p>
        </p:txBody>
      </p:sp>
      <p:sp>
        <p:nvSpPr>
          <p:cNvPr id="2" name="Slide Number Placeholder 1">
            <a:extLst>
              <a:ext uri="{FF2B5EF4-FFF2-40B4-BE49-F238E27FC236}">
                <a16:creationId xmlns:a16="http://schemas.microsoft.com/office/drawing/2014/main" id="{B5C186FC-A80D-4D62-B052-41838988294C}"/>
              </a:ext>
            </a:extLst>
          </p:cNvPr>
          <p:cNvSpPr>
            <a:spLocks noGrp="1"/>
          </p:cNvSpPr>
          <p:nvPr>
            <p:ph type="sldNum" sz="quarter" idx="12"/>
          </p:nvPr>
        </p:nvSpPr>
        <p:spPr/>
        <p:txBody>
          <a:bodyPr/>
          <a:lstStyle/>
          <a:p>
            <a:fld id="{526D2C0D-3875-46DF-9D6F-5A1469220E6D}" type="slidenum">
              <a:rPr lang="en-US" smtClean="0"/>
              <a:pPr/>
              <a:t>28</a:t>
            </a:fld>
            <a:endParaRPr lang="en-US" dirty="0"/>
          </a:p>
        </p:txBody>
      </p:sp>
      <p:pic>
        <p:nvPicPr>
          <p:cNvPr id="4" name="Picture 3" descr="Fare box recovery" title="Fare box recovery">
            <a:extLst>
              <a:ext uri="{FF2B5EF4-FFF2-40B4-BE49-F238E27FC236}">
                <a16:creationId xmlns:a16="http://schemas.microsoft.com/office/drawing/2014/main" id="{6664C1B8-0100-4425-AC49-6487B1BC657A}"/>
              </a:ext>
            </a:extLst>
          </p:cNvPr>
          <p:cNvPicPr>
            <a:picLocks noChangeAspect="1"/>
          </p:cNvPicPr>
          <p:nvPr/>
        </p:nvPicPr>
        <p:blipFill>
          <a:blip r:embed="rId3"/>
          <a:stretch>
            <a:fillRect/>
          </a:stretch>
        </p:blipFill>
        <p:spPr>
          <a:xfrm>
            <a:off x="0" y="798576"/>
            <a:ext cx="9144000" cy="5260848"/>
          </a:xfrm>
          <a:prstGeom prst="rect">
            <a:avLst/>
          </a:prstGeom>
        </p:spPr>
      </p:pic>
    </p:spTree>
    <p:extLst>
      <p:ext uri="{BB962C8B-B14F-4D97-AF65-F5344CB8AC3E}">
        <p14:creationId xmlns:p14="http://schemas.microsoft.com/office/powerpoint/2010/main" val="1684205635"/>
      </p:ext>
    </p:extLst>
  </p:cSld>
  <p:clrMapOvr>
    <a:masterClrMapping/>
  </p:clrMapOvr>
  <p:transition spd="med">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5753F-E3F7-4456-AAFE-DAA12F8C3C1F}"/>
              </a:ext>
            </a:extLst>
          </p:cNvPr>
          <p:cNvSpPr>
            <a:spLocks noGrp="1"/>
          </p:cNvSpPr>
          <p:nvPr>
            <p:ph type="title"/>
          </p:nvPr>
        </p:nvSpPr>
        <p:spPr>
          <a:xfrm>
            <a:off x="457200" y="798285"/>
            <a:ext cx="8229600" cy="959263"/>
          </a:xfrm>
        </p:spPr>
        <p:txBody>
          <a:bodyPr/>
          <a:lstStyle/>
          <a:p>
            <a:r>
              <a:rPr lang="en-US" sz="2200" b="0" kern="1200" dirty="0">
                <a:solidFill>
                  <a:srgbClr val="0053A1"/>
                </a:solidFill>
                <a:latin typeface="+mn-lt"/>
                <a:ea typeface="+mn-ea"/>
                <a:cs typeface="+mn-cs"/>
              </a:rPr>
              <a:t>A peer group of 11 transit systems was selected based on the following factors:</a:t>
            </a:r>
            <a:br>
              <a:rPr lang="en-US" sz="2400" kern="1200" dirty="0">
                <a:solidFill>
                  <a:srgbClr val="0053A1"/>
                </a:solidFill>
                <a:latin typeface="+mn-lt"/>
                <a:ea typeface="+mn-ea"/>
                <a:cs typeface="+mn-cs"/>
              </a:rPr>
            </a:br>
            <a:endParaRPr lang="en-US" sz="2000" b="0" kern="1200" dirty="0">
              <a:solidFill>
                <a:srgbClr val="0053A1"/>
              </a:solidFill>
              <a:latin typeface="+mn-lt"/>
              <a:ea typeface="+mn-ea"/>
              <a:cs typeface="+mn-cs"/>
            </a:endParaRPr>
          </a:p>
        </p:txBody>
      </p:sp>
      <p:sp>
        <p:nvSpPr>
          <p:cNvPr id="4" name="Title 4">
            <a:extLst>
              <a:ext uri="{FF2B5EF4-FFF2-40B4-BE49-F238E27FC236}">
                <a16:creationId xmlns:a16="http://schemas.microsoft.com/office/drawing/2014/main" id="{B20FC2E5-B665-4887-B8FB-EFCE9B398907}"/>
              </a:ext>
            </a:extLst>
          </p:cNvPr>
          <p:cNvSpPr txBox="1">
            <a:spLocks/>
          </p:cNvSpPr>
          <p:nvPr/>
        </p:nvSpPr>
        <p:spPr bwMode="auto">
          <a:xfrm>
            <a:off x="319314" y="17964"/>
            <a:ext cx="692658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r>
              <a:rPr lang="en-US" sz="2850" b="0" kern="0" dirty="0"/>
              <a:t>Peer Program Comparison</a:t>
            </a:r>
          </a:p>
        </p:txBody>
      </p:sp>
      <p:sp>
        <p:nvSpPr>
          <p:cNvPr id="5" name="TextBox 4">
            <a:extLst>
              <a:ext uri="{FF2B5EF4-FFF2-40B4-BE49-F238E27FC236}">
                <a16:creationId xmlns:a16="http://schemas.microsoft.com/office/drawing/2014/main" id="{FC9A8B45-777F-4C3C-9A6F-60DFF5A1546C}"/>
              </a:ext>
            </a:extLst>
          </p:cNvPr>
          <p:cNvSpPr txBox="1"/>
          <p:nvPr/>
        </p:nvSpPr>
        <p:spPr>
          <a:xfrm>
            <a:off x="1086592" y="1955674"/>
            <a:ext cx="6458858" cy="3657411"/>
          </a:xfrm>
          <a:prstGeom prst="rect">
            <a:avLst/>
          </a:prstGeom>
          <a:noFill/>
        </p:spPr>
        <p:txBody>
          <a:bodyPr wrap="square" rtlCol="0">
            <a:spAutoFit/>
          </a:bodyPr>
          <a:lstStyle/>
          <a:p>
            <a:pPr marL="285750" indent="-285750">
              <a:lnSpc>
                <a:spcPts val="2300"/>
              </a:lnSpc>
              <a:spcAft>
                <a:spcPts val="600"/>
              </a:spcAft>
              <a:buFont typeface="Arial" panose="020B0604020202020204" pitchFamily="34" charset="0"/>
              <a:buChar char="•"/>
            </a:pPr>
            <a:r>
              <a:rPr lang="en-US" dirty="0">
                <a:solidFill>
                  <a:srgbClr val="0053A1"/>
                </a:solidFill>
              </a:rPr>
              <a:t>Urban area population</a:t>
            </a:r>
          </a:p>
          <a:p>
            <a:pPr marL="285750" indent="-285750">
              <a:lnSpc>
                <a:spcPts val="2300"/>
              </a:lnSpc>
              <a:spcAft>
                <a:spcPts val="600"/>
              </a:spcAft>
              <a:buFont typeface="Arial" panose="020B0604020202020204" pitchFamily="34" charset="0"/>
              <a:buChar char="•"/>
            </a:pPr>
            <a:r>
              <a:rPr lang="en-US" dirty="0">
                <a:solidFill>
                  <a:srgbClr val="0053A1"/>
                </a:solidFill>
              </a:rPr>
              <a:t>Total revenue miles operated</a:t>
            </a:r>
          </a:p>
          <a:p>
            <a:pPr marL="285750" indent="-285750">
              <a:lnSpc>
                <a:spcPts val="2300"/>
              </a:lnSpc>
              <a:spcAft>
                <a:spcPts val="600"/>
              </a:spcAft>
              <a:buFont typeface="Arial" panose="020B0604020202020204" pitchFamily="34" charset="0"/>
              <a:buChar char="•"/>
            </a:pPr>
            <a:r>
              <a:rPr lang="en-US" dirty="0">
                <a:solidFill>
                  <a:srgbClr val="0053A1"/>
                </a:solidFill>
              </a:rPr>
              <a:t>Total operating budget</a:t>
            </a:r>
          </a:p>
          <a:p>
            <a:pPr marL="285750" indent="-285750">
              <a:lnSpc>
                <a:spcPts val="2300"/>
              </a:lnSpc>
              <a:spcAft>
                <a:spcPts val="600"/>
              </a:spcAft>
              <a:buFont typeface="Arial" panose="020B0604020202020204" pitchFamily="34" charset="0"/>
              <a:buChar char="•"/>
            </a:pPr>
            <a:r>
              <a:rPr lang="en-US" dirty="0">
                <a:solidFill>
                  <a:srgbClr val="0053A1"/>
                </a:solidFill>
              </a:rPr>
              <a:t>Population density</a:t>
            </a:r>
          </a:p>
          <a:p>
            <a:pPr marL="285750" indent="-285750">
              <a:lnSpc>
                <a:spcPts val="2300"/>
              </a:lnSpc>
              <a:spcAft>
                <a:spcPts val="600"/>
              </a:spcAft>
              <a:buFont typeface="Arial" panose="020B0604020202020204" pitchFamily="34" charset="0"/>
              <a:buChar char="•"/>
            </a:pPr>
            <a:r>
              <a:rPr lang="en-US" dirty="0">
                <a:solidFill>
                  <a:srgbClr val="0053A1"/>
                </a:solidFill>
              </a:rPr>
              <a:t>Population growth rate</a:t>
            </a:r>
          </a:p>
          <a:p>
            <a:pPr marL="285750" indent="-285750">
              <a:lnSpc>
                <a:spcPts val="2300"/>
              </a:lnSpc>
              <a:spcAft>
                <a:spcPts val="600"/>
              </a:spcAft>
              <a:buFont typeface="Arial" panose="020B0604020202020204" pitchFamily="34" charset="0"/>
              <a:buChar char="•"/>
            </a:pPr>
            <a:r>
              <a:rPr lang="en-US" dirty="0">
                <a:solidFill>
                  <a:srgbClr val="0053A1"/>
                </a:solidFill>
              </a:rPr>
              <a:t>Percent low-income population</a:t>
            </a:r>
          </a:p>
          <a:p>
            <a:pPr marL="285750" indent="-285750">
              <a:lnSpc>
                <a:spcPts val="2300"/>
              </a:lnSpc>
              <a:spcAft>
                <a:spcPts val="600"/>
              </a:spcAft>
              <a:buFont typeface="Arial" panose="020B0604020202020204" pitchFamily="34" charset="0"/>
              <a:buChar char="•"/>
            </a:pPr>
            <a:r>
              <a:rPr lang="en-US" dirty="0">
                <a:solidFill>
                  <a:srgbClr val="0053A1"/>
                </a:solidFill>
              </a:rPr>
              <a:t>Annual per traveler delay</a:t>
            </a:r>
          </a:p>
          <a:p>
            <a:pPr marL="285750" indent="-285750">
              <a:lnSpc>
                <a:spcPts val="2300"/>
              </a:lnSpc>
              <a:spcAft>
                <a:spcPts val="600"/>
              </a:spcAft>
              <a:buFont typeface="Arial" panose="020B0604020202020204" pitchFamily="34" charset="0"/>
              <a:buChar char="•"/>
            </a:pPr>
            <a:r>
              <a:rPr lang="en-US" dirty="0">
                <a:solidFill>
                  <a:srgbClr val="0053A1"/>
                </a:solidFill>
              </a:rPr>
              <a:t>Percent of service as demand responses mode</a:t>
            </a:r>
          </a:p>
          <a:p>
            <a:pPr marL="285750" indent="-285750">
              <a:lnSpc>
                <a:spcPts val="2300"/>
              </a:lnSpc>
              <a:spcAft>
                <a:spcPts val="600"/>
              </a:spcAft>
              <a:buFont typeface="Arial" panose="020B0604020202020204" pitchFamily="34" charset="0"/>
              <a:buChar char="•"/>
            </a:pPr>
            <a:r>
              <a:rPr lang="en-US" dirty="0">
                <a:solidFill>
                  <a:srgbClr val="0053A1"/>
                </a:solidFill>
              </a:rPr>
              <a:t>Percent of service purchased</a:t>
            </a:r>
            <a:br>
              <a:rPr lang="en-US" dirty="0">
                <a:solidFill>
                  <a:srgbClr val="0053A1"/>
                </a:solidFill>
              </a:rPr>
            </a:br>
            <a:endParaRPr lang="en-US" dirty="0"/>
          </a:p>
        </p:txBody>
      </p:sp>
      <p:sp>
        <p:nvSpPr>
          <p:cNvPr id="6" name="Slide Number Placeholder 5">
            <a:extLst>
              <a:ext uri="{FF2B5EF4-FFF2-40B4-BE49-F238E27FC236}">
                <a16:creationId xmlns:a16="http://schemas.microsoft.com/office/drawing/2014/main" id="{71EE684A-A092-4129-B192-A33605FCFD5B}"/>
              </a:ext>
            </a:extLst>
          </p:cNvPr>
          <p:cNvSpPr>
            <a:spLocks noGrp="1"/>
          </p:cNvSpPr>
          <p:nvPr>
            <p:ph type="sldNum" sz="quarter" idx="12"/>
          </p:nvPr>
        </p:nvSpPr>
        <p:spPr/>
        <p:txBody>
          <a:bodyPr/>
          <a:lstStyle/>
          <a:p>
            <a:fld id="{526D2C0D-3875-46DF-9D6F-5A1469220E6D}" type="slidenum">
              <a:rPr lang="en-US" smtClean="0"/>
              <a:pPr/>
              <a:t>29</a:t>
            </a:fld>
            <a:endParaRPr lang="en-US" dirty="0"/>
          </a:p>
        </p:txBody>
      </p:sp>
    </p:spTree>
    <p:extLst>
      <p:ext uri="{BB962C8B-B14F-4D97-AF65-F5344CB8AC3E}">
        <p14:creationId xmlns:p14="http://schemas.microsoft.com/office/powerpoint/2010/main" val="539202306"/>
      </p:ext>
    </p:extLst>
  </p:cSld>
  <p:clrMapOvr>
    <a:masterClrMapping/>
  </p:clrMapOvr>
  <p:transition spd="med">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62282"/>
            <a:ext cx="8229600" cy="753315"/>
          </a:xfrm>
        </p:spPr>
        <p:txBody>
          <a:bodyPr/>
          <a:lstStyle/>
          <a:p>
            <a:r>
              <a:rPr lang="en-US" sz="2850" b="0" dirty="0"/>
              <a:t>Metro Mobility is…</a:t>
            </a:r>
          </a:p>
        </p:txBody>
      </p:sp>
      <p:sp>
        <p:nvSpPr>
          <p:cNvPr id="3" name="Content Placeholder 2"/>
          <p:cNvSpPr>
            <a:spLocks noGrp="1"/>
          </p:cNvSpPr>
          <p:nvPr>
            <p:ph idx="1"/>
          </p:nvPr>
        </p:nvSpPr>
        <p:spPr>
          <a:xfrm>
            <a:off x="799737" y="1000461"/>
            <a:ext cx="7372350" cy="5000289"/>
          </a:xfrm>
        </p:spPr>
        <p:txBody>
          <a:bodyPr/>
          <a:lstStyle/>
          <a:p>
            <a:pPr>
              <a:buClrTx/>
            </a:pPr>
            <a:r>
              <a:rPr lang="en-US" sz="2200" dirty="0"/>
              <a:t>a civil right regulated by the FTA</a:t>
            </a:r>
          </a:p>
          <a:p>
            <a:pPr>
              <a:buClrTx/>
            </a:pPr>
            <a:r>
              <a:rPr lang="en-US" sz="2200" dirty="0"/>
              <a:t>for people with a disability who are unable to use regular route transit service at least sometimes because of the symptom of their disability</a:t>
            </a:r>
          </a:p>
          <a:p>
            <a:pPr marL="5143500" lvl="3" indent="-342900">
              <a:buSzPct val="125000"/>
              <a:buFont typeface="Arial" panose="020B0604020202020204" pitchFamily="34" charset="0"/>
              <a:buChar char="•"/>
              <a:tabLst>
                <a:tab pos="5086350" algn="l"/>
              </a:tabLst>
            </a:pPr>
            <a:r>
              <a:rPr lang="en-US" sz="2200" dirty="0"/>
              <a:t>all riders are ADA certified</a:t>
            </a:r>
          </a:p>
          <a:p>
            <a:pPr marL="5143500" lvl="3" indent="-342900">
              <a:buSzPct val="125000"/>
              <a:buFont typeface="Arial" panose="020B0604020202020204" pitchFamily="34" charset="0"/>
              <a:buChar char="•"/>
              <a:tabLst>
                <a:tab pos="5086350" algn="l"/>
              </a:tabLst>
            </a:pPr>
            <a:r>
              <a:rPr lang="en-US" sz="2200" dirty="0">
                <a:solidFill>
                  <a:srgbClr val="105594"/>
                </a:solidFill>
                <a:ea typeface="+mn-ea"/>
                <a:cs typeface="+mn-cs"/>
              </a:rPr>
              <a:t>shared ride, door-through-door, public transportation</a:t>
            </a:r>
          </a:p>
          <a:p>
            <a:pPr marL="5143500" lvl="3" indent="-342900">
              <a:buSzPct val="125000"/>
              <a:buFont typeface="Arial" panose="020B0604020202020204" pitchFamily="34" charset="0"/>
              <a:buChar char="•"/>
              <a:tabLst>
                <a:tab pos="5086350" algn="l"/>
              </a:tabLst>
            </a:pPr>
            <a:r>
              <a:rPr lang="en-US" sz="2200" dirty="0">
                <a:solidFill>
                  <a:srgbClr val="105594"/>
                </a:solidFill>
                <a:ea typeface="+mn-ea"/>
                <a:cs typeface="+mn-cs"/>
              </a:rPr>
              <a:t>Mn Statutory requirements found in 473.386 		</a:t>
            </a:r>
            <a:r>
              <a:rPr lang="en-US" dirty="0"/>
              <a:t>		</a:t>
            </a:r>
          </a:p>
          <a:p>
            <a:pPr marL="0" indent="0">
              <a:buNone/>
            </a:pPr>
            <a:endParaRPr lang="en-US" dirty="0"/>
          </a:p>
          <a:p>
            <a:pPr marL="0" indent="0">
              <a:buNone/>
            </a:pPr>
            <a:endParaRPr lang="en-US" dirty="0"/>
          </a:p>
        </p:txBody>
      </p:sp>
      <p:pic>
        <p:nvPicPr>
          <p:cNvPr id="4" name="Picture 3" descr="Metro Mobility Van" title="Image"/>
          <p:cNvPicPr>
            <a:picLocks noChangeAspect="1"/>
          </p:cNvPicPr>
          <p:nvPr/>
        </p:nvPicPr>
        <p:blipFill>
          <a:blip r:embed="rId3"/>
          <a:stretch>
            <a:fillRect/>
          </a:stretch>
        </p:blipFill>
        <p:spPr>
          <a:xfrm>
            <a:off x="971551" y="2657475"/>
            <a:ext cx="4526280" cy="3457575"/>
          </a:xfrm>
          <a:prstGeom prst="rect">
            <a:avLst/>
          </a:prstGeom>
          <a:effectLst>
            <a:softEdge rad="152400"/>
          </a:effectLst>
        </p:spPr>
      </p:pic>
      <p:sp>
        <p:nvSpPr>
          <p:cNvPr id="6" name="Slide Number Placeholder 5">
            <a:extLst>
              <a:ext uri="{FF2B5EF4-FFF2-40B4-BE49-F238E27FC236}">
                <a16:creationId xmlns:a16="http://schemas.microsoft.com/office/drawing/2014/main" id="{CB5E96B7-0C7D-4126-99CC-4C97A006EC9A}"/>
              </a:ext>
            </a:extLst>
          </p:cNvPr>
          <p:cNvSpPr>
            <a:spLocks noGrp="1"/>
          </p:cNvSpPr>
          <p:nvPr>
            <p:ph type="sldNum" sz="quarter" idx="12"/>
          </p:nvPr>
        </p:nvSpPr>
        <p:spPr/>
        <p:txBody>
          <a:bodyPr/>
          <a:lstStyle/>
          <a:p>
            <a:fld id="{526D2C0D-3875-46DF-9D6F-5A1469220E6D}" type="slidenum">
              <a:rPr lang="en-US" smtClean="0"/>
              <a:pPr/>
              <a:t>3</a:t>
            </a:fld>
            <a:endParaRPr lang="en-US" dirty="0"/>
          </a:p>
        </p:txBody>
      </p:sp>
    </p:spTree>
    <p:extLst>
      <p:ext uri="{BB962C8B-B14F-4D97-AF65-F5344CB8AC3E}">
        <p14:creationId xmlns:p14="http://schemas.microsoft.com/office/powerpoint/2010/main" val="3586099576"/>
      </p:ext>
    </p:extLst>
  </p:cSld>
  <p:clrMapOvr>
    <a:masterClrMapping/>
  </p:clrMapOvr>
  <p:transition spd="med">
    <p:pull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ubsidy per passenger trip" title="chart"/>
          <p:cNvGraphicFramePr>
            <a:graphicFrameLocks noGrp="1"/>
          </p:cNvGraphicFramePr>
          <p:nvPr>
            <p:ph idx="1"/>
            <p:extLst>
              <p:ext uri="{D42A27DB-BD31-4B8C-83A1-F6EECF244321}">
                <p14:modId xmlns:p14="http://schemas.microsoft.com/office/powerpoint/2010/main" val="1838193602"/>
              </p:ext>
            </p:extLst>
          </p:nvPr>
        </p:nvGraphicFramePr>
        <p:xfrm>
          <a:off x="685800" y="1747838"/>
          <a:ext cx="8001000" cy="437832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4">
            <a:extLst>
              <a:ext uri="{FF2B5EF4-FFF2-40B4-BE49-F238E27FC236}">
                <a16:creationId xmlns:a16="http://schemas.microsoft.com/office/drawing/2014/main" id="{7397C2E8-5807-4B16-AA3F-26E0A87FC5B3}"/>
              </a:ext>
            </a:extLst>
          </p:cNvPr>
          <p:cNvSpPr txBox="1">
            <a:spLocks/>
          </p:cNvSpPr>
          <p:nvPr/>
        </p:nvSpPr>
        <p:spPr bwMode="auto">
          <a:xfrm>
            <a:off x="319314" y="17964"/>
            <a:ext cx="692658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r>
              <a:rPr lang="en-US" sz="2850" b="0" kern="0" dirty="0"/>
              <a:t>Peer Program Comparison</a:t>
            </a:r>
          </a:p>
        </p:txBody>
      </p:sp>
      <p:sp>
        <p:nvSpPr>
          <p:cNvPr id="11" name="Title 2">
            <a:extLst>
              <a:ext uri="{FF2B5EF4-FFF2-40B4-BE49-F238E27FC236}">
                <a16:creationId xmlns:a16="http://schemas.microsoft.com/office/drawing/2014/main" id="{7243C7E5-8C8D-432D-BDB3-D8A215076CFD}"/>
              </a:ext>
            </a:extLst>
          </p:cNvPr>
          <p:cNvSpPr>
            <a:spLocks noGrp="1"/>
          </p:cNvSpPr>
          <p:nvPr>
            <p:ph type="title"/>
          </p:nvPr>
        </p:nvSpPr>
        <p:spPr>
          <a:xfrm>
            <a:off x="595086" y="754743"/>
            <a:ext cx="8079014" cy="595086"/>
          </a:xfrm>
        </p:spPr>
        <p:txBody>
          <a:bodyPr/>
          <a:lstStyle/>
          <a:p>
            <a:r>
              <a:rPr lang="en-US" sz="2400" i="1" dirty="0">
                <a:solidFill>
                  <a:schemeClr val="tx1"/>
                </a:solidFill>
              </a:rPr>
              <a:t>Subsidy Per Passenger Trip</a:t>
            </a:r>
            <a:endParaRPr lang="en-US" sz="2400" dirty="0"/>
          </a:p>
        </p:txBody>
      </p:sp>
      <p:sp>
        <p:nvSpPr>
          <p:cNvPr id="3" name="Slide Number Placeholder 2">
            <a:extLst>
              <a:ext uri="{FF2B5EF4-FFF2-40B4-BE49-F238E27FC236}">
                <a16:creationId xmlns:a16="http://schemas.microsoft.com/office/drawing/2014/main" id="{C3DCD773-15FC-4854-BB3C-BD3E6BC2D200}"/>
              </a:ext>
            </a:extLst>
          </p:cNvPr>
          <p:cNvSpPr>
            <a:spLocks noGrp="1"/>
          </p:cNvSpPr>
          <p:nvPr>
            <p:ph type="sldNum" sz="quarter" idx="12"/>
          </p:nvPr>
        </p:nvSpPr>
        <p:spPr/>
        <p:txBody>
          <a:bodyPr/>
          <a:lstStyle/>
          <a:p>
            <a:fld id="{526D2C0D-3875-46DF-9D6F-5A1469220E6D}" type="slidenum">
              <a:rPr lang="en-US" smtClean="0"/>
              <a:pPr/>
              <a:t>30</a:t>
            </a:fld>
            <a:endParaRPr lang="en-US" dirty="0"/>
          </a:p>
        </p:txBody>
      </p:sp>
    </p:spTree>
    <p:extLst>
      <p:ext uri="{BB962C8B-B14F-4D97-AF65-F5344CB8AC3E}">
        <p14:creationId xmlns:p14="http://schemas.microsoft.com/office/powerpoint/2010/main" val="1001967002"/>
      </p:ext>
    </p:extLst>
  </p:cSld>
  <p:clrMapOvr>
    <a:masterClrMapping/>
  </p:clrMapOvr>
  <p:transition spd="med">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Operating Expense Per Revenue Hour">
            <a:extLst>
              <a:ext uri="{FF2B5EF4-FFF2-40B4-BE49-F238E27FC236}">
                <a16:creationId xmlns:a16="http://schemas.microsoft.com/office/drawing/2014/main" id="{60D82CB1-E7DD-4197-86A8-376DF692AD1D}"/>
              </a:ext>
            </a:extLst>
          </p:cNvPr>
          <p:cNvSpPr>
            <a:spLocks noGrp="1"/>
          </p:cNvSpPr>
          <p:nvPr>
            <p:ph type="title"/>
          </p:nvPr>
        </p:nvSpPr>
        <p:spPr>
          <a:xfrm>
            <a:off x="595086" y="754743"/>
            <a:ext cx="8079014" cy="595086"/>
          </a:xfrm>
        </p:spPr>
        <p:txBody>
          <a:bodyPr/>
          <a:lstStyle/>
          <a:p>
            <a:r>
              <a:rPr lang="en-US" sz="2400" i="1" dirty="0">
                <a:solidFill>
                  <a:schemeClr val="tx1"/>
                </a:solidFill>
              </a:rPr>
              <a:t>Operating Expense Per Revenue Hour</a:t>
            </a:r>
            <a:endParaRPr lang="en-US" sz="2400" dirty="0"/>
          </a:p>
        </p:txBody>
      </p:sp>
      <p:sp>
        <p:nvSpPr>
          <p:cNvPr id="5" name="Title 4">
            <a:extLst>
              <a:ext uri="{FF2B5EF4-FFF2-40B4-BE49-F238E27FC236}">
                <a16:creationId xmlns:a16="http://schemas.microsoft.com/office/drawing/2014/main" id="{AE4A6F81-10D5-4F09-AD14-4EA02A1AE468}"/>
              </a:ext>
            </a:extLst>
          </p:cNvPr>
          <p:cNvSpPr txBox="1">
            <a:spLocks/>
          </p:cNvSpPr>
          <p:nvPr/>
        </p:nvSpPr>
        <p:spPr bwMode="auto">
          <a:xfrm>
            <a:off x="319314" y="17964"/>
            <a:ext cx="692658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r>
              <a:rPr lang="en-US" sz="2850" b="0" kern="0" dirty="0"/>
              <a:t>Peer Program Comparison</a:t>
            </a:r>
          </a:p>
        </p:txBody>
      </p:sp>
      <p:graphicFrame>
        <p:nvGraphicFramePr>
          <p:cNvPr id="6" name="Content Placeholder 6" title="chart">
            <a:extLst>
              <a:ext uri="{FF2B5EF4-FFF2-40B4-BE49-F238E27FC236}">
                <a16:creationId xmlns:a16="http://schemas.microsoft.com/office/drawing/2014/main" id="{C30C58B0-13E7-4DAC-A5DE-1D0BFAD62426}"/>
              </a:ext>
            </a:extLst>
          </p:cNvPr>
          <p:cNvGraphicFramePr>
            <a:graphicFrameLocks noGrp="1"/>
          </p:cNvGraphicFramePr>
          <p:nvPr>
            <p:ph idx="1"/>
            <p:extLst>
              <p:ext uri="{D42A27DB-BD31-4B8C-83A1-F6EECF244321}">
                <p14:modId xmlns:p14="http://schemas.microsoft.com/office/powerpoint/2010/main" val="1758876131"/>
              </p:ext>
            </p:extLst>
          </p:nvPr>
        </p:nvGraphicFramePr>
        <p:xfrm>
          <a:off x="595086" y="1600200"/>
          <a:ext cx="8091714" cy="442322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9A54C69-E754-494C-BB82-4CC54DF6F456}"/>
              </a:ext>
            </a:extLst>
          </p:cNvPr>
          <p:cNvSpPr>
            <a:spLocks noGrp="1"/>
          </p:cNvSpPr>
          <p:nvPr>
            <p:ph type="sldNum" sz="quarter" idx="12"/>
          </p:nvPr>
        </p:nvSpPr>
        <p:spPr/>
        <p:txBody>
          <a:bodyPr/>
          <a:lstStyle/>
          <a:p>
            <a:fld id="{526D2C0D-3875-46DF-9D6F-5A1469220E6D}" type="slidenum">
              <a:rPr lang="en-US" smtClean="0"/>
              <a:pPr/>
              <a:t>31</a:t>
            </a:fld>
            <a:endParaRPr lang="en-US" dirty="0"/>
          </a:p>
        </p:txBody>
      </p:sp>
    </p:spTree>
    <p:extLst>
      <p:ext uri="{BB962C8B-B14F-4D97-AF65-F5344CB8AC3E}">
        <p14:creationId xmlns:p14="http://schemas.microsoft.com/office/powerpoint/2010/main" val="3095238761"/>
      </p:ext>
    </p:extLst>
  </p:cSld>
  <p:clrMapOvr>
    <a:masterClrMapping/>
  </p:clrMapOvr>
  <p:transition spd="med">
    <p:pull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D482A5-B426-4134-B906-B86F48E9CF71}"/>
              </a:ext>
            </a:extLst>
          </p:cNvPr>
          <p:cNvSpPr>
            <a:spLocks noGrp="1"/>
          </p:cNvSpPr>
          <p:nvPr>
            <p:ph type="title"/>
          </p:nvPr>
        </p:nvSpPr>
        <p:spPr>
          <a:xfrm>
            <a:off x="457200" y="795750"/>
            <a:ext cx="8229600" cy="541791"/>
          </a:xfrm>
        </p:spPr>
        <p:txBody>
          <a:bodyPr/>
          <a:lstStyle/>
          <a:p>
            <a:r>
              <a:rPr lang="en-US" sz="2400" i="1" dirty="0">
                <a:solidFill>
                  <a:schemeClr val="tx1"/>
                </a:solidFill>
              </a:rPr>
              <a:t>Passenger Trips per Revenue Hour</a:t>
            </a:r>
          </a:p>
        </p:txBody>
      </p:sp>
      <p:sp>
        <p:nvSpPr>
          <p:cNvPr id="5" name="Title 4">
            <a:extLst>
              <a:ext uri="{FF2B5EF4-FFF2-40B4-BE49-F238E27FC236}">
                <a16:creationId xmlns:a16="http://schemas.microsoft.com/office/drawing/2014/main" id="{AA06ECA7-05F3-4ACE-A9DE-8F13B3C58BC6}"/>
              </a:ext>
            </a:extLst>
          </p:cNvPr>
          <p:cNvSpPr txBox="1">
            <a:spLocks/>
          </p:cNvSpPr>
          <p:nvPr/>
        </p:nvSpPr>
        <p:spPr bwMode="auto">
          <a:xfrm>
            <a:off x="319314" y="17964"/>
            <a:ext cx="692658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r>
              <a:rPr lang="en-US" sz="2850" b="0" kern="0" dirty="0"/>
              <a:t>Peer Program Comparison</a:t>
            </a:r>
          </a:p>
        </p:txBody>
      </p:sp>
      <p:graphicFrame>
        <p:nvGraphicFramePr>
          <p:cNvPr id="6" name="Content Placeholder 6" descr="passenger trips per revenue hour" title="chart">
            <a:extLst>
              <a:ext uri="{FF2B5EF4-FFF2-40B4-BE49-F238E27FC236}">
                <a16:creationId xmlns:a16="http://schemas.microsoft.com/office/drawing/2014/main" id="{2C927D09-5B2C-439A-98E7-1B2D975B623F}"/>
              </a:ext>
            </a:extLst>
          </p:cNvPr>
          <p:cNvGraphicFramePr>
            <a:graphicFrameLocks noGrp="1"/>
          </p:cNvGraphicFramePr>
          <p:nvPr>
            <p:ph idx="1"/>
            <p:extLst>
              <p:ext uri="{D42A27DB-BD31-4B8C-83A1-F6EECF244321}">
                <p14:modId xmlns:p14="http://schemas.microsoft.com/office/powerpoint/2010/main" val="275640478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4B934633-5C3D-4FD8-8523-C23E29F3C2A4}"/>
              </a:ext>
            </a:extLst>
          </p:cNvPr>
          <p:cNvSpPr>
            <a:spLocks noGrp="1"/>
          </p:cNvSpPr>
          <p:nvPr>
            <p:ph type="sldNum" sz="quarter" idx="12"/>
          </p:nvPr>
        </p:nvSpPr>
        <p:spPr/>
        <p:txBody>
          <a:bodyPr/>
          <a:lstStyle/>
          <a:p>
            <a:fld id="{526D2C0D-3875-46DF-9D6F-5A1469220E6D}" type="slidenum">
              <a:rPr lang="en-US" smtClean="0"/>
              <a:pPr/>
              <a:t>32</a:t>
            </a:fld>
            <a:endParaRPr lang="en-US" dirty="0"/>
          </a:p>
        </p:txBody>
      </p:sp>
    </p:spTree>
    <p:extLst>
      <p:ext uri="{BB962C8B-B14F-4D97-AF65-F5344CB8AC3E}">
        <p14:creationId xmlns:p14="http://schemas.microsoft.com/office/powerpoint/2010/main" val="736434878"/>
      </p:ext>
    </p:extLst>
  </p:cSld>
  <p:clrMapOvr>
    <a:masterClrMapping/>
  </p:clrMapOvr>
  <p:transition spd="med">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0CF4CE-B841-4E7B-8EBF-577B1516DA15}"/>
              </a:ext>
            </a:extLst>
          </p:cNvPr>
          <p:cNvSpPr>
            <a:spLocks noGrp="1"/>
          </p:cNvSpPr>
          <p:nvPr>
            <p:ph type="sldNum" sz="quarter" idx="12"/>
          </p:nvPr>
        </p:nvSpPr>
        <p:spPr/>
        <p:txBody>
          <a:bodyPr/>
          <a:lstStyle/>
          <a:p>
            <a:r>
              <a:rPr lang="en-US" dirty="0"/>
              <a:t>33</a:t>
            </a:r>
          </a:p>
          <a:p>
            <a:endParaRPr lang="en-US" dirty="0"/>
          </a:p>
        </p:txBody>
      </p:sp>
      <p:sp>
        <p:nvSpPr>
          <p:cNvPr id="3" name="Title 2">
            <a:extLst>
              <a:ext uri="{FF2B5EF4-FFF2-40B4-BE49-F238E27FC236}">
                <a16:creationId xmlns:a16="http://schemas.microsoft.com/office/drawing/2014/main" id="{41DD30CB-8C67-4329-AA4E-000F67F816B6}"/>
              </a:ext>
            </a:extLst>
          </p:cNvPr>
          <p:cNvSpPr>
            <a:spLocks noGrp="1"/>
          </p:cNvSpPr>
          <p:nvPr>
            <p:ph type="title"/>
          </p:nvPr>
        </p:nvSpPr>
        <p:spPr>
          <a:xfrm>
            <a:off x="444500" y="662666"/>
            <a:ext cx="8229600" cy="832076"/>
          </a:xfrm>
        </p:spPr>
        <p:txBody>
          <a:bodyPr/>
          <a:lstStyle/>
          <a:p>
            <a:r>
              <a:rPr lang="en-US" sz="2400" i="1" dirty="0">
                <a:solidFill>
                  <a:schemeClr val="tx1"/>
                </a:solidFill>
              </a:rPr>
              <a:t>Passengers Per Capita</a:t>
            </a:r>
          </a:p>
        </p:txBody>
      </p:sp>
      <p:sp>
        <p:nvSpPr>
          <p:cNvPr id="5" name="Title 4">
            <a:extLst>
              <a:ext uri="{FF2B5EF4-FFF2-40B4-BE49-F238E27FC236}">
                <a16:creationId xmlns:a16="http://schemas.microsoft.com/office/drawing/2014/main" id="{2C5AD6B0-1C70-4C80-8709-4E91CEDF8026}"/>
              </a:ext>
            </a:extLst>
          </p:cNvPr>
          <p:cNvSpPr txBox="1">
            <a:spLocks/>
          </p:cNvSpPr>
          <p:nvPr/>
        </p:nvSpPr>
        <p:spPr bwMode="auto">
          <a:xfrm>
            <a:off x="319314" y="17964"/>
            <a:ext cx="692658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r>
              <a:rPr lang="en-US" sz="2850" b="0" kern="0" dirty="0"/>
              <a:t>Peer Program Comparison</a:t>
            </a:r>
          </a:p>
        </p:txBody>
      </p:sp>
      <p:graphicFrame>
        <p:nvGraphicFramePr>
          <p:cNvPr id="6" name="Content Placeholder 6" descr="passengers per capita" title="chart">
            <a:extLst>
              <a:ext uri="{FF2B5EF4-FFF2-40B4-BE49-F238E27FC236}">
                <a16:creationId xmlns:a16="http://schemas.microsoft.com/office/drawing/2014/main" id="{10BE8F0B-B34D-4DC6-A22F-A91989455820}"/>
              </a:ext>
            </a:extLst>
          </p:cNvPr>
          <p:cNvGraphicFramePr>
            <a:graphicFrameLocks noGrp="1"/>
          </p:cNvGraphicFramePr>
          <p:nvPr>
            <p:ph idx="1"/>
            <p:extLst>
              <p:ext uri="{D42A27DB-BD31-4B8C-83A1-F6EECF244321}">
                <p14:modId xmlns:p14="http://schemas.microsoft.com/office/powerpoint/2010/main" val="2430365188"/>
              </p:ext>
            </p:extLst>
          </p:nvPr>
        </p:nvGraphicFramePr>
        <p:xfrm>
          <a:off x="493486" y="1600200"/>
          <a:ext cx="8193314" cy="45538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6414679"/>
      </p:ext>
    </p:extLst>
  </p:cSld>
  <p:clrMapOvr>
    <a:masterClrMapping/>
  </p:clrMapOvr>
  <p:transition spd="med">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A58D8F-4B95-4415-B56E-1C3E6D1E9D86}"/>
              </a:ext>
            </a:extLst>
          </p:cNvPr>
          <p:cNvSpPr txBox="1">
            <a:spLocks/>
          </p:cNvSpPr>
          <p:nvPr/>
        </p:nvSpPr>
        <p:spPr bwMode="auto">
          <a:xfrm>
            <a:off x="319314" y="17964"/>
            <a:ext cx="692658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r>
              <a:rPr lang="en-US" sz="2850" b="0" kern="0" dirty="0"/>
              <a:t>Peer Program Comparison</a:t>
            </a:r>
          </a:p>
        </p:txBody>
      </p:sp>
      <p:sp>
        <p:nvSpPr>
          <p:cNvPr id="6" name="Title 2">
            <a:extLst>
              <a:ext uri="{FF2B5EF4-FFF2-40B4-BE49-F238E27FC236}">
                <a16:creationId xmlns:a16="http://schemas.microsoft.com/office/drawing/2014/main" id="{E8EFA026-45CD-480A-8347-BFFFB7A093BD}"/>
              </a:ext>
            </a:extLst>
          </p:cNvPr>
          <p:cNvSpPr>
            <a:spLocks noGrp="1"/>
          </p:cNvSpPr>
          <p:nvPr>
            <p:ph type="title"/>
          </p:nvPr>
        </p:nvSpPr>
        <p:spPr>
          <a:xfrm>
            <a:off x="444500" y="604838"/>
            <a:ext cx="8229600" cy="942219"/>
          </a:xfrm>
        </p:spPr>
        <p:txBody>
          <a:bodyPr/>
          <a:lstStyle/>
          <a:p>
            <a:r>
              <a:rPr lang="en-US" sz="2400" i="1" dirty="0">
                <a:solidFill>
                  <a:schemeClr val="tx1"/>
                </a:solidFill>
              </a:rPr>
              <a:t>Percent Urbanized Area Served</a:t>
            </a:r>
          </a:p>
        </p:txBody>
      </p:sp>
      <p:graphicFrame>
        <p:nvGraphicFramePr>
          <p:cNvPr id="7" name="Content Placeholder 6" descr="percent urbanized area served" title="chart">
            <a:extLst>
              <a:ext uri="{FF2B5EF4-FFF2-40B4-BE49-F238E27FC236}">
                <a16:creationId xmlns:a16="http://schemas.microsoft.com/office/drawing/2014/main" id="{14F880CF-BFF4-49BD-9E70-D8F73BCDADCB}"/>
              </a:ext>
            </a:extLst>
          </p:cNvPr>
          <p:cNvGraphicFramePr>
            <a:graphicFrameLocks noGrp="1"/>
          </p:cNvGraphicFramePr>
          <p:nvPr>
            <p:ph idx="1"/>
            <p:extLst>
              <p:ext uri="{D42A27DB-BD31-4B8C-83A1-F6EECF244321}">
                <p14:modId xmlns:p14="http://schemas.microsoft.com/office/powerpoint/2010/main" val="67954311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8CE8835-8065-4629-BD1C-385AF2C97007}"/>
              </a:ext>
            </a:extLst>
          </p:cNvPr>
          <p:cNvSpPr>
            <a:spLocks noGrp="1"/>
          </p:cNvSpPr>
          <p:nvPr>
            <p:ph type="sldNum" sz="quarter" idx="12"/>
          </p:nvPr>
        </p:nvSpPr>
        <p:spPr/>
        <p:txBody>
          <a:bodyPr/>
          <a:lstStyle/>
          <a:p>
            <a:fld id="{526D2C0D-3875-46DF-9D6F-5A1469220E6D}" type="slidenum">
              <a:rPr lang="en-US" smtClean="0"/>
              <a:pPr/>
              <a:t>34</a:t>
            </a:fld>
            <a:endParaRPr lang="en-US" dirty="0"/>
          </a:p>
        </p:txBody>
      </p:sp>
    </p:spTree>
    <p:extLst>
      <p:ext uri="{BB962C8B-B14F-4D97-AF65-F5344CB8AC3E}">
        <p14:creationId xmlns:p14="http://schemas.microsoft.com/office/powerpoint/2010/main" val="929246116"/>
      </p:ext>
    </p:extLst>
  </p:cSld>
  <p:clrMapOvr>
    <a:masterClrMapping/>
  </p:clrMapOvr>
  <p:transition spd="med">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descr="challenges with the future of the system" title="graphic"/>
          <p:cNvGraphicFramePr>
            <a:graphicFrameLocks/>
          </p:cNvGraphicFramePr>
          <p:nvPr>
            <p:extLst>
              <p:ext uri="{D42A27DB-BD31-4B8C-83A1-F6EECF244321}">
                <p14:modId xmlns:p14="http://schemas.microsoft.com/office/powerpoint/2010/main" val="4210643830"/>
              </p:ext>
            </p:extLst>
          </p:nvPr>
        </p:nvGraphicFramePr>
        <p:xfrm>
          <a:off x="0" y="914400"/>
          <a:ext cx="8686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765810" y="-35179"/>
            <a:ext cx="8001000" cy="609600"/>
          </a:xfrm>
        </p:spPr>
        <p:txBody>
          <a:bodyPr>
            <a:noAutofit/>
          </a:bodyPr>
          <a:lstStyle/>
          <a:p>
            <a:pPr algn="l"/>
            <a:r>
              <a:rPr lang="en-US" sz="2850" b="0" dirty="0"/>
              <a:t>Challenges</a:t>
            </a:r>
            <a:endParaRPr lang="en-US" sz="2850" b="0" dirty="0">
              <a:solidFill>
                <a:schemeClr val="bg1"/>
              </a:solidFill>
            </a:endParaRPr>
          </a:p>
        </p:txBody>
      </p:sp>
      <p:sp>
        <p:nvSpPr>
          <p:cNvPr id="2" name="Slide Number Placeholder 1">
            <a:extLst>
              <a:ext uri="{FF2B5EF4-FFF2-40B4-BE49-F238E27FC236}">
                <a16:creationId xmlns:a16="http://schemas.microsoft.com/office/drawing/2014/main" id="{57E1399D-433D-4AAC-B2C8-28771015248F}"/>
              </a:ext>
            </a:extLst>
          </p:cNvPr>
          <p:cNvSpPr>
            <a:spLocks noGrp="1"/>
          </p:cNvSpPr>
          <p:nvPr>
            <p:ph type="sldNum" sz="quarter" idx="12"/>
          </p:nvPr>
        </p:nvSpPr>
        <p:spPr/>
        <p:txBody>
          <a:bodyPr/>
          <a:lstStyle/>
          <a:p>
            <a:fld id="{526D2C0D-3875-46DF-9D6F-5A1469220E6D}" type="slidenum">
              <a:rPr lang="en-US" smtClean="0"/>
              <a:pPr/>
              <a:t>35</a:t>
            </a:fld>
            <a:endParaRPr lang="en-US" dirty="0"/>
          </a:p>
        </p:txBody>
      </p:sp>
      <p:sp>
        <p:nvSpPr>
          <p:cNvPr id="8" name="Slide Number Placeholder 1">
            <a:extLst>
              <a:ext uri="{FF2B5EF4-FFF2-40B4-BE49-F238E27FC236}">
                <a16:creationId xmlns:a16="http://schemas.microsoft.com/office/drawing/2014/main" id="{1985C0F4-299B-439E-9E7B-B91AD95F13D1}"/>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35</a:t>
            </a:fld>
            <a:endParaRPr lang="en-US" b="1" dirty="0"/>
          </a:p>
        </p:txBody>
      </p:sp>
    </p:spTree>
    <p:extLst>
      <p:ext uri="{BB962C8B-B14F-4D97-AF65-F5344CB8AC3E}">
        <p14:creationId xmlns:p14="http://schemas.microsoft.com/office/powerpoint/2010/main" val="54949097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0EB7D7CB-E541-4ED2-B1E7-955E6D6355AE}"/>
                                            </p:graphicEl>
                                          </p:spTgt>
                                        </p:tgtEl>
                                        <p:attrNameLst>
                                          <p:attrName>style.visibility</p:attrName>
                                        </p:attrNameLst>
                                      </p:cBhvr>
                                      <p:to>
                                        <p:strVal val="visible"/>
                                      </p:to>
                                    </p:set>
                                    <p:animEffect transition="in" filter="wipe(left)">
                                      <p:cBhvr>
                                        <p:cTn id="7" dur="1000"/>
                                        <p:tgtEl>
                                          <p:spTgt spid="6">
                                            <p:graphicEl>
                                              <a:dgm id="{0EB7D7CB-E541-4ED2-B1E7-955E6D6355AE}"/>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graphicEl>
                                              <a:dgm id="{6DA20BA9-5330-4D23-A4E4-E4B7643399F6}"/>
                                            </p:graphicEl>
                                          </p:spTgt>
                                        </p:tgtEl>
                                        <p:attrNameLst>
                                          <p:attrName>style.visibility</p:attrName>
                                        </p:attrNameLst>
                                      </p:cBhvr>
                                      <p:to>
                                        <p:strVal val="visible"/>
                                      </p:to>
                                    </p:set>
                                    <p:animEffect transition="in" filter="wipe(left)">
                                      <p:cBhvr>
                                        <p:cTn id="10" dur="1000"/>
                                        <p:tgtEl>
                                          <p:spTgt spid="6">
                                            <p:graphicEl>
                                              <a:dgm id="{6DA20BA9-5330-4D23-A4E4-E4B7643399F6}"/>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graphicEl>
                                              <a:dgm id="{466771B3-1A77-44E5-9BDC-10D18A28E516}"/>
                                            </p:graphicEl>
                                          </p:spTgt>
                                        </p:tgtEl>
                                        <p:attrNameLst>
                                          <p:attrName>style.visibility</p:attrName>
                                        </p:attrNameLst>
                                      </p:cBhvr>
                                      <p:to>
                                        <p:strVal val="visible"/>
                                      </p:to>
                                    </p:set>
                                    <p:animEffect transition="in" filter="wipe(left)">
                                      <p:cBhvr>
                                        <p:cTn id="15" dur="1000"/>
                                        <p:tgtEl>
                                          <p:spTgt spid="6">
                                            <p:graphicEl>
                                              <a:dgm id="{466771B3-1A77-44E5-9BDC-10D18A28E516}"/>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graphicEl>
                                              <a:dgm id="{3FC0135A-08DC-4B0C-B4E7-73035E4695E0}"/>
                                            </p:graphicEl>
                                          </p:spTgt>
                                        </p:tgtEl>
                                        <p:attrNameLst>
                                          <p:attrName>style.visibility</p:attrName>
                                        </p:attrNameLst>
                                      </p:cBhvr>
                                      <p:to>
                                        <p:strVal val="visible"/>
                                      </p:to>
                                    </p:set>
                                    <p:animEffect transition="in" filter="wipe(left)">
                                      <p:cBhvr>
                                        <p:cTn id="18" dur="1000"/>
                                        <p:tgtEl>
                                          <p:spTgt spid="6">
                                            <p:graphicEl>
                                              <a:dgm id="{3FC0135A-08DC-4B0C-B4E7-73035E4695E0}"/>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graphicEl>
                                              <a:dgm id="{8C993FB1-E44E-46EA-B964-7B3D84D0541D}"/>
                                            </p:graphicEl>
                                          </p:spTgt>
                                        </p:tgtEl>
                                        <p:attrNameLst>
                                          <p:attrName>style.visibility</p:attrName>
                                        </p:attrNameLst>
                                      </p:cBhvr>
                                      <p:to>
                                        <p:strVal val="visible"/>
                                      </p:to>
                                    </p:set>
                                    <p:animEffect transition="in" filter="wipe(left)">
                                      <p:cBhvr>
                                        <p:cTn id="23" dur="1000"/>
                                        <p:tgtEl>
                                          <p:spTgt spid="6">
                                            <p:graphicEl>
                                              <a:dgm id="{8C993FB1-E44E-46EA-B964-7B3D84D0541D}"/>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graphicEl>
                                              <a:dgm id="{3320C512-7C78-4C82-976F-08BF9F995CE9}"/>
                                            </p:graphicEl>
                                          </p:spTgt>
                                        </p:tgtEl>
                                        <p:attrNameLst>
                                          <p:attrName>style.visibility</p:attrName>
                                        </p:attrNameLst>
                                      </p:cBhvr>
                                      <p:to>
                                        <p:strVal val="visible"/>
                                      </p:to>
                                    </p:set>
                                    <p:animEffect transition="in" filter="wipe(left)">
                                      <p:cBhvr>
                                        <p:cTn id="26" dur="1000"/>
                                        <p:tgtEl>
                                          <p:spTgt spid="6">
                                            <p:graphicEl>
                                              <a:dgm id="{3320C512-7C78-4C82-976F-08BF9F995CE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graphicEl>
                                              <a:dgm id="{5740C60F-1468-401C-8AC6-3347C20900B1}"/>
                                            </p:graphicEl>
                                          </p:spTgt>
                                        </p:tgtEl>
                                        <p:attrNameLst>
                                          <p:attrName>style.visibility</p:attrName>
                                        </p:attrNameLst>
                                      </p:cBhvr>
                                      <p:to>
                                        <p:strVal val="visible"/>
                                      </p:to>
                                    </p:set>
                                    <p:animEffect transition="in" filter="wipe(left)">
                                      <p:cBhvr>
                                        <p:cTn id="31" dur="1000"/>
                                        <p:tgtEl>
                                          <p:spTgt spid="6">
                                            <p:graphicEl>
                                              <a:dgm id="{5740C60F-1468-401C-8AC6-3347C20900B1}"/>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graphicEl>
                                              <a:dgm id="{D59E293C-B553-4DB0-B2CE-804A0D506A82}"/>
                                            </p:graphicEl>
                                          </p:spTgt>
                                        </p:tgtEl>
                                        <p:attrNameLst>
                                          <p:attrName>style.visibility</p:attrName>
                                        </p:attrNameLst>
                                      </p:cBhvr>
                                      <p:to>
                                        <p:strVal val="visible"/>
                                      </p:to>
                                    </p:set>
                                    <p:animEffect transition="in" filter="wipe(left)">
                                      <p:cBhvr>
                                        <p:cTn id="34" dur="1000"/>
                                        <p:tgtEl>
                                          <p:spTgt spid="6">
                                            <p:graphicEl>
                                              <a:dgm id="{D59E293C-B553-4DB0-B2CE-804A0D506A82}"/>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graphicEl>
                                              <a:dgm id="{527237E3-8510-48FA-A5C0-94D094C6657E}"/>
                                            </p:graphicEl>
                                          </p:spTgt>
                                        </p:tgtEl>
                                        <p:attrNameLst>
                                          <p:attrName>style.visibility</p:attrName>
                                        </p:attrNameLst>
                                      </p:cBhvr>
                                      <p:to>
                                        <p:strVal val="visible"/>
                                      </p:to>
                                    </p:set>
                                    <p:animEffect transition="in" filter="wipe(left)">
                                      <p:cBhvr>
                                        <p:cTn id="39" dur="1000"/>
                                        <p:tgtEl>
                                          <p:spTgt spid="6">
                                            <p:graphicEl>
                                              <a:dgm id="{527237E3-8510-48FA-A5C0-94D094C6657E}"/>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graphicEl>
                                              <a:dgm id="{FD2F98F9-251B-4E46-96B8-1A5C981E9DAD}"/>
                                            </p:graphicEl>
                                          </p:spTgt>
                                        </p:tgtEl>
                                        <p:attrNameLst>
                                          <p:attrName>style.visibility</p:attrName>
                                        </p:attrNameLst>
                                      </p:cBhvr>
                                      <p:to>
                                        <p:strVal val="visible"/>
                                      </p:to>
                                    </p:set>
                                    <p:animEffect transition="in" filter="wipe(left)">
                                      <p:cBhvr>
                                        <p:cTn id="42" dur="1000"/>
                                        <p:tgtEl>
                                          <p:spTgt spid="6">
                                            <p:graphicEl>
                                              <a:dgm id="{FD2F98F9-251B-4E46-96B8-1A5C981E9D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Metro Mobility Governance Structure&#10;" title="Title">
            <a:extLst>
              <a:ext uri="{FF2B5EF4-FFF2-40B4-BE49-F238E27FC236}">
                <a16:creationId xmlns:a16="http://schemas.microsoft.com/office/drawing/2014/main" id="{1C689136-2135-4EF4-8D08-D02F6348DFFB}"/>
              </a:ext>
            </a:extLst>
          </p:cNvPr>
          <p:cNvSpPr>
            <a:spLocks noGrp="1"/>
          </p:cNvSpPr>
          <p:nvPr>
            <p:ph type="title"/>
          </p:nvPr>
        </p:nvSpPr>
        <p:spPr>
          <a:xfrm>
            <a:off x="0" y="23912"/>
            <a:ext cx="8229600" cy="808038"/>
          </a:xfrm>
        </p:spPr>
        <p:txBody>
          <a:bodyPr/>
          <a:lstStyle/>
          <a:p>
            <a:r>
              <a:rPr lang="en-US" sz="3200" b="0" dirty="0"/>
              <a:t>Metro Mobility Governance Structure</a:t>
            </a:r>
            <a:br>
              <a:rPr lang="en-US" sz="3200" b="0" dirty="0"/>
            </a:br>
            <a:endParaRPr lang="en-US" sz="3200" dirty="0"/>
          </a:p>
        </p:txBody>
      </p:sp>
      <p:sp>
        <p:nvSpPr>
          <p:cNvPr id="5" name="Slide Number Placeholder 4">
            <a:extLst>
              <a:ext uri="{FF2B5EF4-FFF2-40B4-BE49-F238E27FC236}">
                <a16:creationId xmlns:a16="http://schemas.microsoft.com/office/drawing/2014/main" id="{95A9F259-A38E-46DD-8F34-A6E12B821ED3}"/>
              </a:ext>
            </a:extLst>
          </p:cNvPr>
          <p:cNvSpPr>
            <a:spLocks noGrp="1"/>
          </p:cNvSpPr>
          <p:nvPr>
            <p:ph type="sldNum" sz="quarter" idx="12"/>
          </p:nvPr>
        </p:nvSpPr>
        <p:spPr/>
        <p:txBody>
          <a:bodyPr/>
          <a:lstStyle/>
          <a:p>
            <a:fld id="{526D2C0D-3875-46DF-9D6F-5A1469220E6D}" type="slidenum">
              <a:rPr lang="en-US" smtClean="0"/>
              <a:pPr/>
              <a:t>4</a:t>
            </a:fld>
            <a:endParaRPr lang="en-US" dirty="0"/>
          </a:p>
        </p:txBody>
      </p:sp>
      <p:sp>
        <p:nvSpPr>
          <p:cNvPr id="6" name="Title 4" title="Title">
            <a:extLst>
              <a:ext uri="{FF2B5EF4-FFF2-40B4-BE49-F238E27FC236}">
                <a16:creationId xmlns:a16="http://schemas.microsoft.com/office/drawing/2014/main" id="{5D05AAF2-EB23-4911-9D0E-026A26DE6E1F}"/>
              </a:ext>
            </a:extLst>
          </p:cNvPr>
          <p:cNvSpPr txBox="1">
            <a:spLocks/>
          </p:cNvSpPr>
          <p:nvPr/>
        </p:nvSpPr>
        <p:spPr>
          <a:xfrm>
            <a:off x="469769" y="0"/>
            <a:ext cx="8001000" cy="609600"/>
          </a:xfrm>
        </p:spPr>
        <p:txBody>
          <a:bodyPr anchor="b">
            <a:noAutofit/>
          </a:bodyPr>
          <a:lstStyle>
            <a:lvl1pPr algn="l" rtl="0" eaLnBrk="1" fontAlgn="base" hangingPunct="1">
              <a:spcBef>
                <a:spcPct val="0"/>
              </a:spcBef>
              <a:spcAft>
                <a:spcPct val="0"/>
              </a:spcAft>
              <a:defRPr sz="2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6957" algn="l" rtl="0" eaLnBrk="1" fontAlgn="base" hangingPunct="1">
              <a:spcBef>
                <a:spcPct val="0"/>
              </a:spcBef>
              <a:spcAft>
                <a:spcPct val="0"/>
              </a:spcAft>
              <a:defRPr sz="2800" b="1">
                <a:solidFill>
                  <a:srgbClr val="105594"/>
                </a:solidFill>
                <a:latin typeface="Arial" charset="0"/>
              </a:defRPr>
            </a:lvl6pPr>
            <a:lvl7pPr marL="913917" algn="l" rtl="0" eaLnBrk="1" fontAlgn="base" hangingPunct="1">
              <a:spcBef>
                <a:spcPct val="0"/>
              </a:spcBef>
              <a:spcAft>
                <a:spcPct val="0"/>
              </a:spcAft>
              <a:defRPr sz="2800" b="1">
                <a:solidFill>
                  <a:srgbClr val="105594"/>
                </a:solidFill>
                <a:latin typeface="Arial" charset="0"/>
              </a:defRPr>
            </a:lvl7pPr>
            <a:lvl8pPr marL="1370875" algn="l" rtl="0" eaLnBrk="1" fontAlgn="base" hangingPunct="1">
              <a:spcBef>
                <a:spcPct val="0"/>
              </a:spcBef>
              <a:spcAft>
                <a:spcPct val="0"/>
              </a:spcAft>
              <a:defRPr sz="2800" b="1">
                <a:solidFill>
                  <a:srgbClr val="105594"/>
                </a:solidFill>
                <a:latin typeface="Arial" charset="0"/>
              </a:defRPr>
            </a:lvl8pPr>
            <a:lvl9pPr marL="1827834" algn="l" rtl="0" eaLnBrk="1" fontAlgn="base" hangingPunct="1">
              <a:spcBef>
                <a:spcPct val="0"/>
              </a:spcBef>
              <a:spcAft>
                <a:spcPct val="0"/>
              </a:spcAft>
              <a:defRPr sz="2800" b="1">
                <a:solidFill>
                  <a:srgbClr val="105594"/>
                </a:solidFill>
                <a:latin typeface="Arial" charset="0"/>
              </a:defRPr>
            </a:lvl9pPr>
          </a:lstStyle>
          <a:p>
            <a:pPr defTabSz="914400"/>
            <a:endParaRPr lang="en-US" sz="2850" b="0" kern="0" dirty="0"/>
          </a:p>
        </p:txBody>
      </p:sp>
      <p:graphicFrame>
        <p:nvGraphicFramePr>
          <p:cNvPr id="9" name="Diagram 8" descr="Metro Mobility Governance Structure Diagram " title="Diagram">
            <a:extLst>
              <a:ext uri="{FF2B5EF4-FFF2-40B4-BE49-F238E27FC236}">
                <a16:creationId xmlns:a16="http://schemas.microsoft.com/office/drawing/2014/main" id="{45298755-C831-487C-9013-94ED17F2D55B}"/>
              </a:ext>
            </a:extLst>
          </p:cNvPr>
          <p:cNvGraphicFramePr/>
          <p:nvPr>
            <p:extLst>
              <p:ext uri="{D42A27DB-BD31-4B8C-83A1-F6EECF244321}">
                <p14:modId xmlns:p14="http://schemas.microsoft.com/office/powerpoint/2010/main" val="481771725"/>
              </p:ext>
            </p:extLst>
          </p:nvPr>
        </p:nvGraphicFramePr>
        <p:xfrm>
          <a:off x="469769" y="673417"/>
          <a:ext cx="8497390" cy="5831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title="connector in diagram">
            <a:extLst>
              <a:ext uri="{FF2B5EF4-FFF2-40B4-BE49-F238E27FC236}">
                <a16:creationId xmlns:a16="http://schemas.microsoft.com/office/drawing/2014/main" id="{63C4BFC8-95C9-4D0E-A951-6879B5A830DD}"/>
              </a:ext>
            </a:extLst>
          </p:cNvPr>
          <p:cNvCxnSpPr>
            <a:cxnSpLocks/>
          </p:cNvCxnSpPr>
          <p:nvPr/>
        </p:nvCxnSpPr>
        <p:spPr>
          <a:xfrm>
            <a:off x="5747656" y="2582092"/>
            <a:ext cx="731521"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title="connector in diagram">
            <a:extLst>
              <a:ext uri="{FF2B5EF4-FFF2-40B4-BE49-F238E27FC236}">
                <a16:creationId xmlns:a16="http://schemas.microsoft.com/office/drawing/2014/main" id="{6F23D6BF-6D12-476B-8F6C-387B63D35624}"/>
              </a:ext>
            </a:extLst>
          </p:cNvPr>
          <p:cNvCxnSpPr>
            <a:cxnSpLocks/>
          </p:cNvCxnSpPr>
          <p:nvPr/>
        </p:nvCxnSpPr>
        <p:spPr>
          <a:xfrm>
            <a:off x="3344092" y="2571207"/>
            <a:ext cx="653143"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title="connector in diagram">
            <a:extLst>
              <a:ext uri="{FF2B5EF4-FFF2-40B4-BE49-F238E27FC236}">
                <a16:creationId xmlns:a16="http://schemas.microsoft.com/office/drawing/2014/main" id="{CA31B01F-A3AF-40AA-94D0-57CEF9FA6588}"/>
              </a:ext>
            </a:extLst>
          </p:cNvPr>
          <p:cNvCxnSpPr>
            <a:cxnSpLocks/>
          </p:cNvCxnSpPr>
          <p:nvPr/>
        </p:nvCxnSpPr>
        <p:spPr>
          <a:xfrm>
            <a:off x="4885509" y="1974578"/>
            <a:ext cx="0" cy="206919"/>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title="connector in diagram">
            <a:extLst>
              <a:ext uri="{FF2B5EF4-FFF2-40B4-BE49-F238E27FC236}">
                <a16:creationId xmlns:a16="http://schemas.microsoft.com/office/drawing/2014/main" id="{7F9C646C-9082-4503-B8FB-9EA0A2D078C3}"/>
              </a:ext>
            </a:extLst>
          </p:cNvPr>
          <p:cNvCxnSpPr>
            <a:cxnSpLocks/>
          </p:cNvCxnSpPr>
          <p:nvPr/>
        </p:nvCxnSpPr>
        <p:spPr>
          <a:xfrm>
            <a:off x="4894218" y="2926035"/>
            <a:ext cx="4354" cy="304801"/>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title="connector in diagram">
            <a:extLst>
              <a:ext uri="{FF2B5EF4-FFF2-40B4-BE49-F238E27FC236}">
                <a16:creationId xmlns:a16="http://schemas.microsoft.com/office/drawing/2014/main" id="{1975619B-F36D-41E2-ADBD-C9E8B8854972}"/>
              </a:ext>
            </a:extLst>
          </p:cNvPr>
          <p:cNvCxnSpPr>
            <a:cxnSpLocks/>
          </p:cNvCxnSpPr>
          <p:nvPr/>
        </p:nvCxnSpPr>
        <p:spPr>
          <a:xfrm>
            <a:off x="4907281" y="4070168"/>
            <a:ext cx="0" cy="293912"/>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title="connector in diagram">
            <a:extLst>
              <a:ext uri="{FF2B5EF4-FFF2-40B4-BE49-F238E27FC236}">
                <a16:creationId xmlns:a16="http://schemas.microsoft.com/office/drawing/2014/main" id="{A7FC1A53-BB71-42E4-8E48-85988B64377D}"/>
              </a:ext>
            </a:extLst>
          </p:cNvPr>
          <p:cNvCxnSpPr>
            <a:cxnSpLocks/>
          </p:cNvCxnSpPr>
          <p:nvPr/>
        </p:nvCxnSpPr>
        <p:spPr>
          <a:xfrm flipV="1">
            <a:off x="1136470" y="5439597"/>
            <a:ext cx="7061668" cy="20632"/>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E0422428-0058-4280-A1AD-EA662C738137}"/>
              </a:ext>
            </a:extLst>
          </p:cNvPr>
          <p:cNvSpPr/>
          <p:nvPr/>
        </p:nvSpPr>
        <p:spPr>
          <a:xfrm>
            <a:off x="7644309" y="5740781"/>
            <a:ext cx="1055554" cy="37263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en-US" sz="1000" dirty="0"/>
              <a:t>Supplemental Service Contracts</a:t>
            </a:r>
          </a:p>
        </p:txBody>
      </p:sp>
      <p:sp>
        <p:nvSpPr>
          <p:cNvPr id="42" name="Rectangle 41">
            <a:extLst>
              <a:ext uri="{FF2B5EF4-FFF2-40B4-BE49-F238E27FC236}">
                <a16:creationId xmlns:a16="http://schemas.microsoft.com/office/drawing/2014/main" id="{3708197E-9400-4C97-ACC7-3BEBFA9C804D}"/>
              </a:ext>
            </a:extLst>
          </p:cNvPr>
          <p:cNvSpPr/>
          <p:nvPr/>
        </p:nvSpPr>
        <p:spPr>
          <a:xfrm>
            <a:off x="6335486" y="5740781"/>
            <a:ext cx="1229599" cy="372636"/>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Premium Same Day Contract</a:t>
            </a:r>
          </a:p>
        </p:txBody>
      </p:sp>
      <p:cxnSp>
        <p:nvCxnSpPr>
          <p:cNvPr id="44" name="Straight Connector 43" title="connector in diagram">
            <a:extLst>
              <a:ext uri="{FF2B5EF4-FFF2-40B4-BE49-F238E27FC236}">
                <a16:creationId xmlns:a16="http://schemas.microsoft.com/office/drawing/2014/main" id="{E263A8BD-CDF7-4466-A9D6-CBD2ECAC2057}"/>
              </a:ext>
            </a:extLst>
          </p:cNvPr>
          <p:cNvCxnSpPr>
            <a:cxnSpLocks/>
          </p:cNvCxnSpPr>
          <p:nvPr/>
        </p:nvCxnSpPr>
        <p:spPr>
          <a:xfrm>
            <a:off x="1136470" y="5460228"/>
            <a:ext cx="0" cy="446239"/>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title="connector in diagram">
            <a:extLst>
              <a:ext uri="{FF2B5EF4-FFF2-40B4-BE49-F238E27FC236}">
                <a16:creationId xmlns:a16="http://schemas.microsoft.com/office/drawing/2014/main" id="{CEB06D0A-832C-4410-AD2B-C05451EB7538}"/>
              </a:ext>
            </a:extLst>
          </p:cNvPr>
          <p:cNvCxnSpPr>
            <a:cxnSpLocks/>
          </p:cNvCxnSpPr>
          <p:nvPr/>
        </p:nvCxnSpPr>
        <p:spPr>
          <a:xfrm>
            <a:off x="2660468" y="5439597"/>
            <a:ext cx="0" cy="466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title="connector in diagram">
            <a:extLst>
              <a:ext uri="{FF2B5EF4-FFF2-40B4-BE49-F238E27FC236}">
                <a16:creationId xmlns:a16="http://schemas.microsoft.com/office/drawing/2014/main" id="{25046B00-700A-4555-91E3-4EF9574C6279}"/>
              </a:ext>
            </a:extLst>
          </p:cNvPr>
          <p:cNvCxnSpPr>
            <a:cxnSpLocks/>
          </p:cNvCxnSpPr>
          <p:nvPr/>
        </p:nvCxnSpPr>
        <p:spPr>
          <a:xfrm>
            <a:off x="4045132" y="5439596"/>
            <a:ext cx="0" cy="466871"/>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title="connector in diagram">
            <a:extLst>
              <a:ext uri="{FF2B5EF4-FFF2-40B4-BE49-F238E27FC236}">
                <a16:creationId xmlns:a16="http://schemas.microsoft.com/office/drawing/2014/main" id="{C497F9CA-D5B8-43FD-A2BF-1610C3D2D38E}"/>
              </a:ext>
            </a:extLst>
          </p:cNvPr>
          <p:cNvCxnSpPr>
            <a:cxnSpLocks/>
          </p:cNvCxnSpPr>
          <p:nvPr/>
        </p:nvCxnSpPr>
        <p:spPr>
          <a:xfrm>
            <a:off x="5451566" y="5439595"/>
            <a:ext cx="0" cy="466872"/>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title="connector in diagram">
            <a:extLst>
              <a:ext uri="{FF2B5EF4-FFF2-40B4-BE49-F238E27FC236}">
                <a16:creationId xmlns:a16="http://schemas.microsoft.com/office/drawing/2014/main" id="{BE7B60E7-71C6-4FC4-96B7-3C1963C39490}"/>
              </a:ext>
            </a:extLst>
          </p:cNvPr>
          <p:cNvCxnSpPr>
            <a:cxnSpLocks/>
          </p:cNvCxnSpPr>
          <p:nvPr/>
        </p:nvCxnSpPr>
        <p:spPr>
          <a:xfrm>
            <a:off x="6951124" y="5418967"/>
            <a:ext cx="2671" cy="313307"/>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title="connector in diagram">
            <a:extLst>
              <a:ext uri="{FF2B5EF4-FFF2-40B4-BE49-F238E27FC236}">
                <a16:creationId xmlns:a16="http://schemas.microsoft.com/office/drawing/2014/main" id="{1D7EB286-1FC9-4877-8F67-C2799009D15C}"/>
              </a:ext>
            </a:extLst>
          </p:cNvPr>
          <p:cNvCxnSpPr>
            <a:cxnSpLocks/>
          </p:cNvCxnSpPr>
          <p:nvPr/>
        </p:nvCxnSpPr>
        <p:spPr>
          <a:xfrm>
            <a:off x="8198138" y="5410460"/>
            <a:ext cx="0" cy="321814"/>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title="connector in diagram">
            <a:extLst>
              <a:ext uri="{FF2B5EF4-FFF2-40B4-BE49-F238E27FC236}">
                <a16:creationId xmlns:a16="http://schemas.microsoft.com/office/drawing/2014/main" id="{54CAC536-C395-4A4F-857A-E76EDEC1994D}"/>
              </a:ext>
            </a:extLst>
          </p:cNvPr>
          <p:cNvCxnSpPr>
            <a:cxnSpLocks/>
          </p:cNvCxnSpPr>
          <p:nvPr/>
        </p:nvCxnSpPr>
        <p:spPr>
          <a:xfrm>
            <a:off x="4907281" y="5166316"/>
            <a:ext cx="0" cy="293912"/>
          </a:xfrm>
          <a:prstGeom prst="line">
            <a:avLst/>
          </a:prstGeom>
        </p:spPr>
        <p:style>
          <a:lnRef idx="2">
            <a:schemeClr val="dk1"/>
          </a:lnRef>
          <a:fillRef idx="0">
            <a:schemeClr val="dk1"/>
          </a:fillRef>
          <a:effectRef idx="1">
            <a:schemeClr val="dk1"/>
          </a:effectRef>
          <a:fontRef idx="minor">
            <a:schemeClr val="tx1"/>
          </a:fontRef>
        </p:style>
      </p:cxnSp>
      <p:sp>
        <p:nvSpPr>
          <p:cNvPr id="21" name="Slide Number Placeholder 1">
            <a:extLst>
              <a:ext uri="{FF2B5EF4-FFF2-40B4-BE49-F238E27FC236}">
                <a16:creationId xmlns:a16="http://schemas.microsoft.com/office/drawing/2014/main" id="{F0B3D125-00F1-49B1-ADAC-F678EB0149F5}"/>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4</a:t>
            </a:fld>
            <a:endParaRPr lang="en-US" b="1" dirty="0"/>
          </a:p>
        </p:txBody>
      </p:sp>
    </p:spTree>
    <p:extLst>
      <p:ext uri="{BB962C8B-B14F-4D97-AF65-F5344CB8AC3E}">
        <p14:creationId xmlns:p14="http://schemas.microsoft.com/office/powerpoint/2010/main" val="102747211"/>
      </p:ext>
    </p:extLst>
  </p:cSld>
  <p:clrMapOvr>
    <a:masterClrMapping/>
  </p:clrMapOvr>
  <p:transition spd="med">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Map of Metro Mobility ADA Service overlayed with non-ADA service" title="Image"/>
          <p:cNvPicPr>
            <a:picLocks noChangeAspect="1"/>
          </p:cNvPicPr>
          <p:nvPr/>
        </p:nvPicPr>
        <p:blipFill rotWithShape="1">
          <a:blip r:embed="rId3">
            <a:extLst>
              <a:ext uri="{28A0092B-C50C-407E-A947-70E740481C1C}">
                <a14:useLocalDpi xmlns:a14="http://schemas.microsoft.com/office/drawing/2010/main" val="0"/>
              </a:ext>
            </a:extLst>
          </a:blip>
          <a:srcRect l="13744" r="12392"/>
          <a:stretch/>
        </p:blipFill>
        <p:spPr bwMode="auto">
          <a:xfrm>
            <a:off x="3826117" y="783669"/>
            <a:ext cx="4896696" cy="497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4"/>
          <p:cNvSpPr txBox="1">
            <a:spLocks noChangeArrowheads="1"/>
          </p:cNvSpPr>
          <p:nvPr/>
        </p:nvSpPr>
        <p:spPr bwMode="auto">
          <a:xfrm>
            <a:off x="252773" y="953240"/>
            <a:ext cx="3295066" cy="2985433"/>
          </a:xfrm>
          <a:prstGeom prst="rect">
            <a:avLst/>
          </a:prstGeom>
          <a:noFill/>
          <a:ln w="9525" algn="ctr">
            <a:noFill/>
            <a:miter lim="800000"/>
            <a:headEnd/>
            <a:tailEnd/>
          </a:ln>
          <a:effectLst/>
        </p:spPr>
        <p:txBody>
          <a:bodyPr wrap="square">
            <a:spAutoFit/>
          </a:bodyPr>
          <a:lstStyle/>
          <a:p>
            <a:pPr>
              <a:spcAft>
                <a:spcPts val="600"/>
              </a:spcAft>
              <a:buClr>
                <a:srgbClr val="000000"/>
              </a:buClr>
              <a:tabLst>
                <a:tab pos="2228850" algn="l"/>
              </a:tabLst>
              <a:defRPr/>
            </a:pPr>
            <a:r>
              <a:rPr lang="en-US" sz="2400" dirty="0">
                <a:solidFill>
                  <a:srgbClr val="105594"/>
                </a:solidFill>
              </a:rPr>
              <a:t>Metro Mobility ADA Service</a:t>
            </a:r>
          </a:p>
          <a:p>
            <a:pPr marL="637802" lvl="1" indent="-180845">
              <a:spcBef>
                <a:spcPts val="600"/>
              </a:spcBef>
              <a:buClr>
                <a:srgbClr val="000000"/>
              </a:buClr>
              <a:buFont typeface="Arial" pitchFamily="34" charset="0"/>
              <a:buChar char="•"/>
              <a:tabLst>
                <a:tab pos="1175495" algn="l"/>
              </a:tabLst>
              <a:defRPr/>
            </a:pPr>
            <a:r>
              <a:rPr lang="en-US" sz="2000" dirty="0">
                <a:solidFill>
                  <a:srgbClr val="105594"/>
                </a:solidFill>
              </a:rPr>
              <a:t>Complementary to fixed route</a:t>
            </a:r>
          </a:p>
          <a:p>
            <a:pPr marL="637802" lvl="1" indent="-180845">
              <a:spcBef>
                <a:spcPts val="600"/>
              </a:spcBef>
              <a:buClr>
                <a:srgbClr val="000000"/>
              </a:buClr>
              <a:buFont typeface="Arial" pitchFamily="34" charset="0"/>
              <a:buChar char="•"/>
              <a:tabLst>
                <a:tab pos="1175495" algn="l"/>
              </a:tabLst>
              <a:defRPr/>
            </a:pPr>
            <a:r>
              <a:rPr lang="en-US" sz="2000" dirty="0">
                <a:solidFill>
                  <a:srgbClr val="105594"/>
                </a:solidFill>
              </a:rPr>
              <a:t>For people who live near fixed routes but are unable to use because of disability</a:t>
            </a:r>
          </a:p>
        </p:txBody>
      </p:sp>
      <p:sp>
        <p:nvSpPr>
          <p:cNvPr id="26" name="Text Box 14"/>
          <p:cNvSpPr txBox="1">
            <a:spLocks noChangeArrowheads="1"/>
          </p:cNvSpPr>
          <p:nvPr/>
        </p:nvSpPr>
        <p:spPr bwMode="auto">
          <a:xfrm>
            <a:off x="303180" y="4253554"/>
            <a:ext cx="3381765" cy="1831271"/>
          </a:xfrm>
          <a:prstGeom prst="rect">
            <a:avLst/>
          </a:prstGeom>
          <a:noFill/>
          <a:ln w="9525" algn="ctr">
            <a:noFill/>
            <a:miter lim="800000"/>
            <a:headEnd/>
            <a:tailEnd/>
          </a:ln>
          <a:effectLst/>
        </p:spPr>
        <p:txBody>
          <a:bodyPr wrap="square">
            <a:spAutoFit/>
          </a:bodyPr>
          <a:lstStyle/>
          <a:p>
            <a:pPr>
              <a:buClr>
                <a:srgbClr val="000000"/>
              </a:buClr>
              <a:tabLst>
                <a:tab pos="1175495" algn="l"/>
              </a:tabLst>
              <a:defRPr/>
            </a:pPr>
            <a:r>
              <a:rPr lang="en-US" sz="2400" dirty="0">
                <a:solidFill>
                  <a:srgbClr val="105594"/>
                </a:solidFill>
              </a:rPr>
              <a:t>Metro Mobility Non-ADA Service</a:t>
            </a:r>
          </a:p>
          <a:p>
            <a:pPr marL="637802" lvl="1" indent="-180845">
              <a:spcBef>
                <a:spcPts val="300"/>
              </a:spcBef>
              <a:buClr>
                <a:srgbClr val="000000"/>
              </a:buClr>
              <a:buFont typeface="Arial" pitchFamily="34" charset="0"/>
              <a:buChar char="•"/>
              <a:tabLst>
                <a:tab pos="1175495" algn="l"/>
              </a:tabLst>
              <a:defRPr/>
            </a:pPr>
            <a:r>
              <a:rPr lang="en-US" sz="2000" dirty="0">
                <a:solidFill>
                  <a:srgbClr val="105594"/>
                </a:solidFill>
              </a:rPr>
              <a:t>Available to ADA-certified riders</a:t>
            </a:r>
          </a:p>
          <a:p>
            <a:pPr marL="637802" lvl="1" indent="-180845">
              <a:spcBef>
                <a:spcPts val="300"/>
              </a:spcBef>
              <a:buClr>
                <a:srgbClr val="000000"/>
              </a:buClr>
              <a:buFont typeface="Arial" pitchFamily="34" charset="0"/>
              <a:buChar char="•"/>
              <a:tabLst>
                <a:tab pos="1175495" algn="l"/>
              </a:tabLst>
              <a:defRPr/>
            </a:pPr>
            <a:r>
              <a:rPr lang="en-US" sz="2000" dirty="0">
                <a:solidFill>
                  <a:srgbClr val="105594"/>
                </a:solidFill>
              </a:rPr>
              <a:t>Required by state law</a:t>
            </a:r>
          </a:p>
        </p:txBody>
      </p:sp>
      <p:pic>
        <p:nvPicPr>
          <p:cNvPr id="11" name="Picture 10" descr="Map of service area" title="Image"/>
          <p:cNvPicPr>
            <a:picLocks noChangeAspect="1"/>
          </p:cNvPicPr>
          <p:nvPr/>
        </p:nvPicPr>
        <p:blipFill rotWithShape="1">
          <a:blip r:embed="rId4"/>
          <a:srcRect l="13316" r="14482"/>
          <a:stretch/>
        </p:blipFill>
        <p:spPr>
          <a:xfrm>
            <a:off x="3902384" y="863157"/>
            <a:ext cx="4704383" cy="4892040"/>
          </a:xfrm>
          <a:prstGeom prst="rect">
            <a:avLst/>
          </a:prstGeom>
        </p:spPr>
      </p:pic>
      <p:sp>
        <p:nvSpPr>
          <p:cNvPr id="2" name="Slide Number Placeholder 1">
            <a:extLst>
              <a:ext uri="{FF2B5EF4-FFF2-40B4-BE49-F238E27FC236}">
                <a16:creationId xmlns:a16="http://schemas.microsoft.com/office/drawing/2014/main" id="{A4F7D7C5-9461-4F42-8FC7-6CC13F92FAEB}"/>
              </a:ext>
            </a:extLst>
          </p:cNvPr>
          <p:cNvSpPr>
            <a:spLocks noGrp="1"/>
          </p:cNvSpPr>
          <p:nvPr>
            <p:ph type="sldNum" sz="quarter" idx="12"/>
          </p:nvPr>
        </p:nvSpPr>
        <p:spPr/>
        <p:txBody>
          <a:bodyPr/>
          <a:lstStyle/>
          <a:p>
            <a:fld id="{526D2C0D-3875-46DF-9D6F-5A1469220E6D}" type="slidenum">
              <a:rPr lang="en-US" smtClean="0"/>
              <a:pPr/>
              <a:t>5</a:t>
            </a:fld>
            <a:endParaRPr lang="en-US" dirty="0"/>
          </a:p>
        </p:txBody>
      </p:sp>
      <p:sp>
        <p:nvSpPr>
          <p:cNvPr id="12" name="Title 2">
            <a:extLst>
              <a:ext uri="{FF2B5EF4-FFF2-40B4-BE49-F238E27FC236}">
                <a16:creationId xmlns:a16="http://schemas.microsoft.com/office/drawing/2014/main" id="{BCE7817F-CB42-46BF-B567-ECAAA8A69B23}"/>
              </a:ext>
            </a:extLst>
          </p:cNvPr>
          <p:cNvSpPr>
            <a:spLocks noGrp="1"/>
          </p:cNvSpPr>
          <p:nvPr>
            <p:ph type="title"/>
          </p:nvPr>
        </p:nvSpPr>
        <p:spPr>
          <a:xfrm>
            <a:off x="241169" y="7414"/>
            <a:ext cx="8229600" cy="714990"/>
          </a:xfrm>
        </p:spPr>
        <p:txBody>
          <a:bodyPr/>
          <a:lstStyle/>
          <a:p>
            <a:r>
              <a:rPr lang="en-US" sz="3200" b="0" dirty="0"/>
              <a:t>Service Areas</a:t>
            </a:r>
          </a:p>
        </p:txBody>
      </p:sp>
    </p:spTree>
    <p:extLst>
      <p:ext uri="{BB962C8B-B14F-4D97-AF65-F5344CB8AC3E}">
        <p14:creationId xmlns:p14="http://schemas.microsoft.com/office/powerpoint/2010/main" val="429085747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6"/>
          <p:cNvSpPr>
            <a:spLocks noGrp="1"/>
          </p:cNvSpPr>
          <p:nvPr>
            <p:ph type="title"/>
          </p:nvPr>
        </p:nvSpPr>
        <p:spPr bwMode="auto">
          <a:xfrm>
            <a:off x="730238" y="45287"/>
            <a:ext cx="8229600" cy="999675"/>
          </a:xfrm>
          <a:prstGeom prst="rect">
            <a:avLst/>
          </a:prstGeom>
          <a:noFill/>
          <a:ln>
            <a:miter lim="800000"/>
            <a:headEnd/>
            <a:tailEnd/>
          </a:ln>
        </p:spPr>
        <p:txBody>
          <a:bodyPr vert="horz" wrap="square" numCol="1" anchor="t" anchorCtr="0" compatLnSpc="1">
            <a:prstTxWarp prst="textNoShape">
              <a:avLst/>
            </a:prstTxWarp>
          </a:bodyPr>
          <a:lstStyle/>
          <a:p>
            <a:r>
              <a:rPr lang="en-US" sz="2850" b="0" dirty="0"/>
              <a:t>Applicable Laws</a:t>
            </a:r>
          </a:p>
        </p:txBody>
      </p:sp>
      <p:sp>
        <p:nvSpPr>
          <p:cNvPr id="2" name="Slide Number Placeholder 1">
            <a:extLst>
              <a:ext uri="{FF2B5EF4-FFF2-40B4-BE49-F238E27FC236}">
                <a16:creationId xmlns:a16="http://schemas.microsoft.com/office/drawing/2014/main" id="{706C5EA3-3CD7-410E-907E-B3F5B1E19A1A}"/>
              </a:ext>
            </a:extLst>
          </p:cNvPr>
          <p:cNvSpPr>
            <a:spLocks noGrp="1"/>
          </p:cNvSpPr>
          <p:nvPr>
            <p:ph type="sldNum" sz="quarter" idx="12"/>
          </p:nvPr>
        </p:nvSpPr>
        <p:spPr/>
        <p:txBody>
          <a:bodyPr/>
          <a:lstStyle/>
          <a:p>
            <a:fld id="{526D2C0D-3875-46DF-9D6F-5A1469220E6D}" type="slidenum">
              <a:rPr lang="en-US" smtClean="0"/>
              <a:pPr/>
              <a:t>6</a:t>
            </a:fld>
            <a:endParaRPr lang="en-US" dirty="0"/>
          </a:p>
        </p:txBody>
      </p:sp>
      <p:graphicFrame>
        <p:nvGraphicFramePr>
          <p:cNvPr id="9" name="Content Placeholder 8" descr="Table of applicable laws associated with the ADA and Minnesota Statute 473.386" title="Table">
            <a:extLst>
              <a:ext uri="{FF2B5EF4-FFF2-40B4-BE49-F238E27FC236}">
                <a16:creationId xmlns:a16="http://schemas.microsoft.com/office/drawing/2014/main" id="{D748EA7C-3F16-4A9B-93BA-29F504474126}"/>
              </a:ext>
            </a:extLst>
          </p:cNvPr>
          <p:cNvGraphicFramePr>
            <a:graphicFrameLocks noGrp="1"/>
          </p:cNvGraphicFramePr>
          <p:nvPr>
            <p:ph idx="1"/>
            <p:extLst>
              <p:ext uri="{D42A27DB-BD31-4B8C-83A1-F6EECF244321}">
                <p14:modId xmlns:p14="http://schemas.microsoft.com/office/powerpoint/2010/main" val="3646497507"/>
              </p:ext>
            </p:extLst>
          </p:nvPr>
        </p:nvGraphicFramePr>
        <p:xfrm>
          <a:off x="16329" y="623403"/>
          <a:ext cx="9144000" cy="6382828"/>
        </p:xfrm>
        <a:graphic>
          <a:graphicData uri="http://schemas.openxmlformats.org/drawingml/2006/table">
            <a:tbl>
              <a:tblPr firstRow="1" bandRow="1">
                <a:tableStyleId>{5C22544A-7EE6-4342-B048-85BDC9FD1C3A}</a:tableStyleId>
              </a:tblPr>
              <a:tblGrid>
                <a:gridCol w="2318657">
                  <a:extLst>
                    <a:ext uri="{9D8B030D-6E8A-4147-A177-3AD203B41FA5}">
                      <a16:colId xmlns:a16="http://schemas.microsoft.com/office/drawing/2014/main" val="3305063258"/>
                    </a:ext>
                  </a:extLst>
                </a:gridCol>
                <a:gridCol w="5246914">
                  <a:extLst>
                    <a:ext uri="{9D8B030D-6E8A-4147-A177-3AD203B41FA5}">
                      <a16:colId xmlns:a16="http://schemas.microsoft.com/office/drawing/2014/main" val="2818310139"/>
                    </a:ext>
                  </a:extLst>
                </a:gridCol>
                <a:gridCol w="1578429">
                  <a:extLst>
                    <a:ext uri="{9D8B030D-6E8A-4147-A177-3AD203B41FA5}">
                      <a16:colId xmlns:a16="http://schemas.microsoft.com/office/drawing/2014/main" val="13429954"/>
                    </a:ext>
                  </a:extLst>
                </a:gridCol>
              </a:tblGrid>
              <a:tr h="195947">
                <a:tc>
                  <a:txBody>
                    <a:bodyPr/>
                    <a:lstStyle/>
                    <a:p>
                      <a:endParaRPr lang="en-US" dirty="0"/>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b="1" dirty="0"/>
                        <a:t>American’s with Disabilities Act</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b="1" dirty="0"/>
                        <a:t>Minnesota Statute</a:t>
                      </a:r>
                      <a:r>
                        <a:rPr lang="en-US" sz="1800" b="1" baseline="0" dirty="0"/>
                        <a:t> 473.386</a:t>
                      </a:r>
                      <a:endParaRPr lang="en-US" sz="1800" b="1" dirty="0"/>
                    </a:p>
                  </a:txBody>
                  <a:tcPr/>
                </a:tc>
                <a:extLst>
                  <a:ext uri="{0D108BD9-81ED-4DB2-BD59-A6C34878D82A}">
                    <a16:rowId xmlns:a16="http://schemas.microsoft.com/office/drawing/2014/main" val="4283821109"/>
                  </a:ext>
                </a:extLst>
              </a:tr>
              <a:tr h="683664">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b="1" dirty="0"/>
                        <a:t>Goal</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Comparable</a:t>
                      </a:r>
                      <a:r>
                        <a:rPr lang="en-US" sz="1800" baseline="0" dirty="0"/>
                        <a:t> to regular route</a:t>
                      </a:r>
                      <a:endParaRPr lang="en-US" sz="1800" dirty="0"/>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“greater access”</a:t>
                      </a:r>
                    </a:p>
                  </a:txBody>
                  <a:tcPr/>
                </a:tc>
                <a:extLst>
                  <a:ext uri="{0D108BD9-81ED-4DB2-BD59-A6C34878D82A}">
                    <a16:rowId xmlns:a16="http://schemas.microsoft.com/office/drawing/2014/main" val="1793634333"/>
                  </a:ext>
                </a:extLst>
              </a:tr>
              <a:tr h="396091">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b="1" dirty="0"/>
                        <a:t>Certification </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“Unable to use regular route”</a:t>
                      </a:r>
                    </a:p>
                    <a:p>
                      <a:endParaRPr lang="en-US" dirty="0"/>
                    </a:p>
                  </a:txBody>
                  <a:tcPr/>
                </a:tc>
                <a:tc>
                  <a:txBody>
                    <a:bodyPr/>
                    <a:lstStyle/>
                    <a:p>
                      <a:endParaRPr lang="en-US" dirty="0"/>
                    </a:p>
                  </a:txBody>
                  <a:tcPr/>
                </a:tc>
                <a:extLst>
                  <a:ext uri="{0D108BD9-81ED-4DB2-BD59-A6C34878D82A}">
                    <a16:rowId xmlns:a16="http://schemas.microsoft.com/office/drawing/2014/main" val="1735995759"/>
                  </a:ext>
                </a:extLst>
              </a:tr>
              <a:tr h="396091">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b="1" dirty="0"/>
                        <a:t>Service Area</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¾ Mile of regular route </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March 1, 2006</a:t>
                      </a:r>
                      <a:r>
                        <a:rPr lang="en-US" sz="1800" baseline="0" dirty="0"/>
                        <a:t> TTD</a:t>
                      </a:r>
                      <a:endParaRPr lang="en-US" sz="1800" dirty="0"/>
                    </a:p>
                  </a:txBody>
                  <a:tcPr/>
                </a:tc>
                <a:extLst>
                  <a:ext uri="{0D108BD9-81ED-4DB2-BD59-A6C34878D82A}">
                    <a16:rowId xmlns:a16="http://schemas.microsoft.com/office/drawing/2014/main" val="2069450393"/>
                  </a:ext>
                </a:extLst>
              </a:tr>
              <a:tr h="396091">
                <a:tc>
                  <a:txBody>
                    <a:bodyPr/>
                    <a:lstStyle/>
                    <a:p>
                      <a:r>
                        <a:rPr lang="en-US" b="1" dirty="0"/>
                        <a:t>Service Level</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Curb</a:t>
                      </a:r>
                      <a:r>
                        <a:rPr lang="en-US" sz="1800" baseline="0" dirty="0"/>
                        <a:t> to Curb and Door to Door upon individual request</a:t>
                      </a:r>
                      <a:endParaRPr lang="en-US" sz="1800" dirty="0"/>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Door-through-door</a:t>
                      </a:r>
                    </a:p>
                  </a:txBody>
                  <a:tcPr/>
                </a:tc>
                <a:extLst>
                  <a:ext uri="{0D108BD9-81ED-4DB2-BD59-A6C34878D82A}">
                    <a16:rowId xmlns:a16="http://schemas.microsoft.com/office/drawing/2014/main" val="402176010"/>
                  </a:ext>
                </a:extLst>
              </a:tr>
              <a:tr h="396091">
                <a:tc>
                  <a:txBody>
                    <a:bodyPr/>
                    <a:lstStyle/>
                    <a:p>
                      <a:r>
                        <a:rPr lang="en-US" b="1" dirty="0"/>
                        <a:t>Hours</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Comparable to regular route</a:t>
                      </a:r>
                    </a:p>
                  </a:txBody>
                  <a:tcPr/>
                </a:tc>
                <a:tc>
                  <a:txBody>
                    <a:bodyPr/>
                    <a:lstStyle/>
                    <a:p>
                      <a:endParaRPr lang="en-US"/>
                    </a:p>
                  </a:txBody>
                  <a:tcPr/>
                </a:tc>
                <a:extLst>
                  <a:ext uri="{0D108BD9-81ED-4DB2-BD59-A6C34878D82A}">
                    <a16:rowId xmlns:a16="http://schemas.microsoft.com/office/drawing/2014/main" val="1676918662"/>
                  </a:ext>
                </a:extLst>
              </a:tr>
              <a:tr h="396091">
                <a:tc>
                  <a:txBody>
                    <a:bodyPr/>
                    <a:lstStyle/>
                    <a:p>
                      <a:r>
                        <a:rPr lang="en-US" b="1" dirty="0"/>
                        <a:t>Capacity Restrictions</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No denials;</a:t>
                      </a:r>
                      <a:r>
                        <a:rPr lang="en-US" sz="1800" baseline="0" dirty="0"/>
                        <a:t> </a:t>
                      </a:r>
                      <a:r>
                        <a:rPr lang="en-US" sz="1800" dirty="0"/>
                        <a:t>no pattern of untimely pickups/drop offs; no excessive</a:t>
                      </a:r>
                      <a:r>
                        <a:rPr lang="en-US" sz="1800" baseline="0" dirty="0"/>
                        <a:t> on</a:t>
                      </a:r>
                      <a:r>
                        <a:rPr lang="en-US" sz="1800" dirty="0"/>
                        <a:t> board times</a:t>
                      </a:r>
                      <a:r>
                        <a:rPr lang="en-US" sz="1800" baseline="0" dirty="0"/>
                        <a:t> or hold times</a:t>
                      </a:r>
                      <a:endParaRPr lang="en-US" sz="1800" dirty="0"/>
                    </a:p>
                  </a:txBody>
                  <a:tcPr/>
                </a:tc>
                <a:tc>
                  <a:txBody>
                    <a:bodyPr/>
                    <a:lstStyle/>
                    <a:p>
                      <a:endParaRPr lang="en-US" dirty="0"/>
                    </a:p>
                  </a:txBody>
                  <a:tcPr/>
                </a:tc>
                <a:extLst>
                  <a:ext uri="{0D108BD9-81ED-4DB2-BD59-A6C34878D82A}">
                    <a16:rowId xmlns:a16="http://schemas.microsoft.com/office/drawing/2014/main" val="1520697747"/>
                  </a:ext>
                </a:extLst>
              </a:tr>
              <a:tr h="396091">
                <a:tc>
                  <a:txBody>
                    <a:bodyPr/>
                    <a:lstStyle/>
                    <a:p>
                      <a:r>
                        <a:rPr lang="en-US" b="1" dirty="0"/>
                        <a:t>Trip Request</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i="0" u="none" dirty="0"/>
                        <a:t>1 to 14 days in advance</a:t>
                      </a:r>
                      <a:r>
                        <a:rPr lang="en-US" sz="1800" i="0" u="none" baseline="0" dirty="0"/>
                        <a:t>  </a:t>
                      </a:r>
                      <a:endParaRPr lang="en-US" sz="1800" i="0" u="none" dirty="0"/>
                    </a:p>
                  </a:txBody>
                  <a:tcPr/>
                </a:tc>
                <a:tc>
                  <a:txBody>
                    <a:bodyPr/>
                    <a:lstStyle/>
                    <a:p>
                      <a:endParaRPr lang="en-US"/>
                    </a:p>
                  </a:txBody>
                  <a:tcPr/>
                </a:tc>
                <a:extLst>
                  <a:ext uri="{0D108BD9-81ED-4DB2-BD59-A6C34878D82A}">
                    <a16:rowId xmlns:a16="http://schemas.microsoft.com/office/drawing/2014/main" val="587383149"/>
                  </a:ext>
                </a:extLst>
              </a:tr>
              <a:tr h="396091">
                <a:tc>
                  <a:txBody>
                    <a:bodyPr/>
                    <a:lstStyle/>
                    <a:p>
                      <a:r>
                        <a:rPr lang="en-US" b="1" dirty="0"/>
                        <a:t>Scheduling</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Within one hour on either side of requested time</a:t>
                      </a:r>
                      <a:r>
                        <a:rPr lang="en-US" sz="1800" baseline="0" dirty="0"/>
                        <a:t> and scheduled</a:t>
                      </a:r>
                      <a:r>
                        <a:rPr lang="en-US" sz="1800" dirty="0"/>
                        <a:t> at  time of call</a:t>
                      </a:r>
                    </a:p>
                  </a:txBody>
                  <a:tcPr/>
                </a:tc>
                <a:tc>
                  <a:txBody>
                    <a:bodyPr/>
                    <a:lstStyle/>
                    <a:p>
                      <a:endParaRPr lang="en-US"/>
                    </a:p>
                  </a:txBody>
                  <a:tcPr/>
                </a:tc>
                <a:extLst>
                  <a:ext uri="{0D108BD9-81ED-4DB2-BD59-A6C34878D82A}">
                    <a16:rowId xmlns:a16="http://schemas.microsoft.com/office/drawing/2014/main" val="2484333348"/>
                  </a:ext>
                </a:extLst>
              </a:tr>
              <a:tr h="396091">
                <a:tc>
                  <a:txBody>
                    <a:bodyPr/>
                    <a:lstStyle/>
                    <a:p>
                      <a:r>
                        <a:rPr lang="en-US" b="1" dirty="0"/>
                        <a:t>Fare</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Cannot exceed two times regular route local fare</a:t>
                      </a:r>
                    </a:p>
                  </a:txBody>
                  <a:tcPr/>
                </a:tc>
                <a:tc>
                  <a:txBody>
                    <a:bodyPr/>
                    <a:lstStyle/>
                    <a:p>
                      <a:endParaRPr lang="en-US"/>
                    </a:p>
                  </a:txBody>
                  <a:tcPr/>
                </a:tc>
                <a:extLst>
                  <a:ext uri="{0D108BD9-81ED-4DB2-BD59-A6C34878D82A}">
                    <a16:rowId xmlns:a16="http://schemas.microsoft.com/office/drawing/2014/main" val="626292601"/>
                  </a:ext>
                </a:extLst>
              </a:tr>
              <a:tr h="396091">
                <a:tc>
                  <a:txBody>
                    <a:bodyPr/>
                    <a:lstStyle/>
                    <a:p>
                      <a:r>
                        <a:rPr lang="en-US" b="1" dirty="0"/>
                        <a:t>Trip Purpose</a:t>
                      </a:r>
                    </a:p>
                  </a:txBody>
                  <a:tcPr/>
                </a:tc>
                <a:tc>
                  <a:txBody>
                    <a:bodyPr/>
                    <a:lstStyle/>
                    <a:p>
                      <a:pPr marL="0" marR="0" lvl="0" indent="0" algn="l" defTabSz="913917" rtl="0" eaLnBrk="1" fontAlgn="auto" latinLnBrk="0" hangingPunct="1">
                        <a:lnSpc>
                          <a:spcPct val="100000"/>
                        </a:lnSpc>
                        <a:spcBef>
                          <a:spcPts val="0"/>
                        </a:spcBef>
                        <a:spcAft>
                          <a:spcPts val="0"/>
                        </a:spcAft>
                        <a:buClrTx/>
                        <a:buSzTx/>
                        <a:buFontTx/>
                        <a:buNone/>
                        <a:tabLst/>
                        <a:defRPr/>
                      </a:pPr>
                      <a:r>
                        <a:rPr lang="en-US" sz="1800" dirty="0"/>
                        <a:t>No restrictions, n</a:t>
                      </a:r>
                      <a:r>
                        <a:rPr lang="en-US" sz="1800" baseline="0" dirty="0"/>
                        <a:t>o prioritization</a:t>
                      </a:r>
                      <a:endParaRPr lang="en-US" sz="1800" dirty="0"/>
                    </a:p>
                  </a:txBody>
                  <a:tcPr/>
                </a:tc>
                <a:tc>
                  <a:txBody>
                    <a:bodyPr/>
                    <a:lstStyle/>
                    <a:p>
                      <a:endParaRPr lang="en-US" dirty="0"/>
                    </a:p>
                  </a:txBody>
                  <a:tcPr/>
                </a:tc>
                <a:extLst>
                  <a:ext uri="{0D108BD9-81ED-4DB2-BD59-A6C34878D82A}">
                    <a16:rowId xmlns:a16="http://schemas.microsoft.com/office/drawing/2014/main" val="535135441"/>
                  </a:ext>
                </a:extLst>
              </a:tr>
            </a:tbl>
          </a:graphicData>
        </a:graphic>
      </p:graphicFrame>
    </p:spTree>
    <p:extLst>
      <p:ext uri="{BB962C8B-B14F-4D97-AF65-F5344CB8AC3E}">
        <p14:creationId xmlns:p14="http://schemas.microsoft.com/office/powerpoint/2010/main" val="1154478151"/>
      </p:ext>
    </p:extLst>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4272" y="0"/>
            <a:ext cx="8001000" cy="609600"/>
          </a:xfrm>
        </p:spPr>
        <p:txBody>
          <a:bodyPr>
            <a:noAutofit/>
          </a:bodyPr>
          <a:lstStyle/>
          <a:p>
            <a:pPr algn="l"/>
            <a:r>
              <a:rPr lang="en-US" sz="2850" b="0" dirty="0"/>
              <a:t>2016 By the Numbers</a:t>
            </a:r>
            <a:endParaRPr lang="en-US" sz="2850" b="0" dirty="0">
              <a:solidFill>
                <a:schemeClr val="bg1"/>
              </a:solidFill>
            </a:endParaRPr>
          </a:p>
        </p:txBody>
      </p:sp>
      <p:sp>
        <p:nvSpPr>
          <p:cNvPr id="3" name="TextBox 2"/>
          <p:cNvSpPr txBox="1"/>
          <p:nvPr/>
        </p:nvSpPr>
        <p:spPr>
          <a:xfrm>
            <a:off x="966158" y="1029707"/>
            <a:ext cx="5849815" cy="5816977"/>
          </a:xfrm>
          <a:prstGeom prst="rect">
            <a:avLst/>
          </a:prstGeom>
          <a:noFill/>
        </p:spPr>
        <p:txBody>
          <a:bodyPr wrap="square" rtlCol="0">
            <a:spAutoFit/>
          </a:bodyPr>
          <a:lstStyle/>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$58.1M Operating Budget</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2,233,000 rides</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7,400 rides each weekday</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40,000 riders</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530 vehicles</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93 communities</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7 contracts</a:t>
            </a:r>
          </a:p>
          <a:p>
            <a:pPr marL="342719" indent="-342719" fontAlgn="base">
              <a:spcBef>
                <a:spcPts val="1800"/>
              </a:spcBef>
              <a:spcAft>
                <a:spcPct val="0"/>
              </a:spcAft>
              <a:buSzPct val="125000"/>
              <a:buFont typeface="Arial" panose="020B0604020202020204" pitchFamily="34" charset="0"/>
              <a:buChar char="•"/>
            </a:pPr>
            <a:r>
              <a:rPr lang="en-US" sz="2800" dirty="0">
                <a:solidFill>
                  <a:srgbClr val="105594"/>
                </a:solidFill>
              </a:rPr>
              <a:t>5 contractors</a:t>
            </a:r>
          </a:p>
          <a:p>
            <a:pPr marL="342719" indent="-342719" fontAlgn="base">
              <a:spcBef>
                <a:spcPts val="1800"/>
              </a:spcBef>
              <a:spcAft>
                <a:spcPct val="0"/>
              </a:spcAft>
              <a:buSzPct val="125000"/>
              <a:buFont typeface="Arial" panose="020B0604020202020204" pitchFamily="34" charset="0"/>
              <a:buChar char="•"/>
            </a:pPr>
            <a:endParaRPr lang="en-US" sz="2800" dirty="0">
              <a:solidFill>
                <a:srgbClr val="105594"/>
              </a:solidFill>
            </a:endParaRPr>
          </a:p>
        </p:txBody>
      </p:sp>
      <p:sp>
        <p:nvSpPr>
          <p:cNvPr id="2" name="Slide Number Placeholder 1">
            <a:extLst>
              <a:ext uri="{FF2B5EF4-FFF2-40B4-BE49-F238E27FC236}">
                <a16:creationId xmlns:a16="http://schemas.microsoft.com/office/drawing/2014/main" id="{E62F8058-EF0B-455B-B359-DA7E6FEFBF34}"/>
              </a:ext>
            </a:extLst>
          </p:cNvPr>
          <p:cNvSpPr>
            <a:spLocks noGrp="1"/>
          </p:cNvSpPr>
          <p:nvPr>
            <p:ph type="sldNum" sz="quarter" idx="12"/>
          </p:nvPr>
        </p:nvSpPr>
        <p:spPr/>
        <p:txBody>
          <a:bodyPr/>
          <a:lstStyle/>
          <a:p>
            <a:fld id="{526D2C0D-3875-46DF-9D6F-5A1469220E6D}" type="slidenum">
              <a:rPr lang="en-US" smtClean="0"/>
              <a:pPr/>
              <a:t>7</a:t>
            </a:fld>
            <a:endParaRPr lang="en-US" dirty="0"/>
          </a:p>
        </p:txBody>
      </p:sp>
      <p:sp>
        <p:nvSpPr>
          <p:cNvPr id="6" name="Slide Number Placeholder 1">
            <a:extLst>
              <a:ext uri="{FF2B5EF4-FFF2-40B4-BE49-F238E27FC236}">
                <a16:creationId xmlns:a16="http://schemas.microsoft.com/office/drawing/2014/main" id="{E59B6B7A-2C72-4927-8972-98852F29FD8C}"/>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7</a:t>
            </a:fld>
            <a:endParaRPr lang="en-US" b="1" dirty="0"/>
          </a:p>
        </p:txBody>
      </p:sp>
    </p:spTree>
    <p:extLst>
      <p:ext uri="{BB962C8B-B14F-4D97-AF65-F5344CB8AC3E}">
        <p14:creationId xmlns:p14="http://schemas.microsoft.com/office/powerpoint/2010/main" val="1714313196"/>
      </p:ext>
    </p:extLst>
  </p:cSld>
  <p:clrMapOvr>
    <a:masterClrMapping/>
  </p:clrMapOvr>
  <p:transition spd="med">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4EBBD-ABAC-4A30-B813-83992726AD88}"/>
              </a:ext>
            </a:extLst>
          </p:cNvPr>
          <p:cNvSpPr>
            <a:spLocks noGrp="1"/>
          </p:cNvSpPr>
          <p:nvPr>
            <p:ph type="title"/>
          </p:nvPr>
        </p:nvSpPr>
        <p:spPr>
          <a:xfrm>
            <a:off x="195940" y="21780"/>
            <a:ext cx="8229600" cy="808038"/>
          </a:xfrm>
        </p:spPr>
        <p:txBody>
          <a:bodyPr/>
          <a:lstStyle/>
          <a:p>
            <a:r>
              <a:rPr lang="en-US" sz="3200" b="0" dirty="0"/>
              <a:t>Metro Mobility Contract Structure</a:t>
            </a:r>
            <a:br>
              <a:rPr lang="en-US" sz="3200" b="0" dirty="0"/>
            </a:br>
            <a:endParaRPr lang="en-US" sz="3200" dirty="0"/>
          </a:p>
        </p:txBody>
      </p:sp>
      <p:sp>
        <p:nvSpPr>
          <p:cNvPr id="5" name="Slide Number Placeholder 4">
            <a:extLst>
              <a:ext uri="{FF2B5EF4-FFF2-40B4-BE49-F238E27FC236}">
                <a16:creationId xmlns:a16="http://schemas.microsoft.com/office/drawing/2014/main" id="{28D61750-128F-46E0-BF71-581CE90CA01E}"/>
              </a:ext>
            </a:extLst>
          </p:cNvPr>
          <p:cNvSpPr>
            <a:spLocks noGrp="1"/>
          </p:cNvSpPr>
          <p:nvPr>
            <p:ph type="sldNum" sz="quarter" idx="12"/>
          </p:nvPr>
        </p:nvSpPr>
        <p:spPr/>
        <p:txBody>
          <a:bodyPr/>
          <a:lstStyle/>
          <a:p>
            <a:fld id="{526D2C0D-3875-46DF-9D6F-5A1469220E6D}" type="slidenum">
              <a:rPr lang="en-US" smtClean="0"/>
              <a:pPr/>
              <a:t>8</a:t>
            </a:fld>
            <a:endParaRPr lang="en-US" dirty="0"/>
          </a:p>
        </p:txBody>
      </p:sp>
      <p:sp>
        <p:nvSpPr>
          <p:cNvPr id="7" name="TextBox 6">
            <a:extLst>
              <a:ext uri="{FF2B5EF4-FFF2-40B4-BE49-F238E27FC236}">
                <a16:creationId xmlns:a16="http://schemas.microsoft.com/office/drawing/2014/main" id="{FCDEA78A-BE6D-49A1-8EEC-C7E4B9B7C157}"/>
              </a:ext>
            </a:extLst>
          </p:cNvPr>
          <p:cNvSpPr txBox="1"/>
          <p:nvPr/>
        </p:nvSpPr>
        <p:spPr>
          <a:xfrm>
            <a:off x="423080" y="1336574"/>
            <a:ext cx="8582897" cy="3824124"/>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105594"/>
                </a:solidFill>
              </a:rPr>
              <a:t>Contractor Responsibilities</a:t>
            </a:r>
          </a:p>
          <a:p>
            <a:pPr marL="799857" lvl="1" indent="-342900">
              <a:spcBef>
                <a:spcPts val="300"/>
              </a:spcBef>
              <a:buFont typeface="Arial" panose="020B0604020202020204" pitchFamily="34" charset="0"/>
              <a:buChar char="−"/>
            </a:pPr>
            <a:r>
              <a:rPr lang="en-US" dirty="0">
                <a:solidFill>
                  <a:srgbClr val="105594"/>
                </a:solidFill>
              </a:rPr>
              <a:t>Contractor responsible for all aspects of service delivery</a:t>
            </a:r>
          </a:p>
          <a:p>
            <a:pPr marL="799857" lvl="1" indent="-342900">
              <a:spcBef>
                <a:spcPts val="300"/>
              </a:spcBef>
              <a:buFont typeface="Arial" panose="020B0604020202020204" pitchFamily="34" charset="0"/>
              <a:buChar char="−"/>
            </a:pPr>
            <a:r>
              <a:rPr lang="en-US" dirty="0">
                <a:solidFill>
                  <a:srgbClr val="105594"/>
                </a:solidFill>
              </a:rPr>
              <a:t>Develop and implement federally required plans; i.e. fleet maintenance, OEO and drug and alcohol testing</a:t>
            </a:r>
          </a:p>
          <a:p>
            <a:pPr marL="799857" lvl="1" indent="-342900">
              <a:spcBef>
                <a:spcPts val="300"/>
              </a:spcBef>
              <a:buFont typeface="Arial" panose="020B0604020202020204" pitchFamily="34" charset="0"/>
              <a:buChar char="−"/>
            </a:pPr>
            <a:r>
              <a:rPr lang="en-US" dirty="0">
                <a:solidFill>
                  <a:srgbClr val="105594"/>
                </a:solidFill>
              </a:rPr>
              <a:t>Hire and fire employees</a:t>
            </a:r>
          </a:p>
          <a:p>
            <a:pPr marL="799857" lvl="1" indent="-342900">
              <a:spcBef>
                <a:spcPts val="300"/>
              </a:spcBef>
              <a:buFont typeface="Arial" panose="020B0604020202020204" pitchFamily="34" charset="0"/>
              <a:buChar char="−"/>
            </a:pPr>
            <a:r>
              <a:rPr lang="en-US" dirty="0">
                <a:solidFill>
                  <a:srgbClr val="105594"/>
                </a:solidFill>
              </a:rPr>
              <a:t>Train employees</a:t>
            </a:r>
          </a:p>
          <a:p>
            <a:pPr marL="799857" lvl="1" indent="-342900">
              <a:spcBef>
                <a:spcPts val="300"/>
              </a:spcBef>
              <a:buFont typeface="Arial" panose="020B0604020202020204" pitchFamily="34" charset="0"/>
              <a:buChar char="−"/>
            </a:pPr>
            <a:r>
              <a:rPr lang="en-US" dirty="0">
                <a:solidFill>
                  <a:srgbClr val="105594"/>
                </a:solidFill>
              </a:rPr>
              <a:t>Provide operations and maintenance facility</a:t>
            </a:r>
          </a:p>
          <a:p>
            <a:pPr marL="799857" lvl="1" indent="-342900">
              <a:spcBef>
                <a:spcPts val="300"/>
              </a:spcBef>
              <a:buFont typeface="Arial" panose="020B0604020202020204" pitchFamily="34" charset="0"/>
              <a:buChar char="−"/>
            </a:pPr>
            <a:r>
              <a:rPr lang="en-US" dirty="0">
                <a:solidFill>
                  <a:srgbClr val="105594"/>
                </a:solidFill>
              </a:rPr>
              <a:t>Maintain vehicles</a:t>
            </a:r>
          </a:p>
          <a:p>
            <a:pPr marL="799857" lvl="1" indent="-342900">
              <a:spcBef>
                <a:spcPts val="300"/>
              </a:spcBef>
              <a:buFont typeface="Arial" panose="020B0604020202020204" pitchFamily="34" charset="0"/>
              <a:buChar char="−"/>
            </a:pPr>
            <a:r>
              <a:rPr lang="en-US" dirty="0">
                <a:solidFill>
                  <a:srgbClr val="105594"/>
                </a:solidFill>
              </a:rPr>
              <a:t>Manage daily operations; reservations, scheduling and dispatch</a:t>
            </a:r>
          </a:p>
          <a:p>
            <a:pPr marL="799857" lvl="1" indent="-342900">
              <a:spcBef>
                <a:spcPts val="300"/>
              </a:spcBef>
              <a:buFont typeface="Arial" panose="020B0604020202020204" pitchFamily="34" charset="0"/>
              <a:buChar char="−"/>
            </a:pPr>
            <a:r>
              <a:rPr lang="en-US" dirty="0">
                <a:solidFill>
                  <a:srgbClr val="105594"/>
                </a:solidFill>
              </a:rPr>
              <a:t>Indemnifies and holds the Council harmless</a:t>
            </a:r>
          </a:p>
          <a:p>
            <a:pPr lvl="1">
              <a:spcBef>
                <a:spcPts val="300"/>
              </a:spcBef>
            </a:pPr>
            <a:endParaRPr lang="en-US" dirty="0">
              <a:solidFill>
                <a:srgbClr val="105594"/>
              </a:solidFill>
            </a:endParaRPr>
          </a:p>
          <a:p>
            <a:pPr marL="799857" lvl="1" indent="-342900">
              <a:buFont typeface="Arial" panose="020B0604020202020204" pitchFamily="34" charset="0"/>
              <a:buChar char="−"/>
            </a:pPr>
            <a:endParaRPr lang="en-US" dirty="0">
              <a:solidFill>
                <a:srgbClr val="105594"/>
              </a:solidFill>
            </a:endParaRPr>
          </a:p>
        </p:txBody>
      </p:sp>
      <p:sp>
        <p:nvSpPr>
          <p:cNvPr id="9" name="Slide Number Placeholder 1">
            <a:extLst>
              <a:ext uri="{FF2B5EF4-FFF2-40B4-BE49-F238E27FC236}">
                <a16:creationId xmlns:a16="http://schemas.microsoft.com/office/drawing/2014/main" id="{9D92342A-45BA-4554-A28E-C0123BDA2F36}"/>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algn="ctr"/>
            <a:fld id="{526D2C0D-3875-46DF-9D6F-5A1469220E6D}" type="slidenum">
              <a:rPr lang="en-US" b="1" smtClean="0"/>
              <a:pPr algn="ctr"/>
              <a:t>8</a:t>
            </a:fld>
            <a:endParaRPr lang="en-US" b="1" dirty="0"/>
          </a:p>
        </p:txBody>
      </p:sp>
    </p:spTree>
    <p:extLst>
      <p:ext uri="{BB962C8B-B14F-4D97-AF65-F5344CB8AC3E}">
        <p14:creationId xmlns:p14="http://schemas.microsoft.com/office/powerpoint/2010/main" val="1461728391"/>
      </p:ext>
    </p:extLst>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637A1-1305-4FF2-970A-D6226C971FAC}"/>
              </a:ext>
            </a:extLst>
          </p:cNvPr>
          <p:cNvSpPr>
            <a:spLocks noGrp="1"/>
          </p:cNvSpPr>
          <p:nvPr>
            <p:ph type="title"/>
          </p:nvPr>
        </p:nvSpPr>
        <p:spPr>
          <a:xfrm>
            <a:off x="131751" y="35578"/>
            <a:ext cx="8229600" cy="808038"/>
          </a:xfrm>
        </p:spPr>
        <p:txBody>
          <a:bodyPr/>
          <a:lstStyle/>
          <a:p>
            <a:pPr lvl="0">
              <a:defRPr/>
            </a:pPr>
            <a:r>
              <a:rPr lang="en-US" sz="3200" b="0" dirty="0">
                <a:solidFill>
                  <a:srgbClr val="FFFFFF"/>
                </a:solidFill>
              </a:rPr>
              <a:t>Metro Mobility Contract Structure</a:t>
            </a:r>
          </a:p>
        </p:txBody>
      </p:sp>
      <p:sp>
        <p:nvSpPr>
          <p:cNvPr id="5" name="Slide Number Placeholder 4">
            <a:extLst>
              <a:ext uri="{FF2B5EF4-FFF2-40B4-BE49-F238E27FC236}">
                <a16:creationId xmlns:a16="http://schemas.microsoft.com/office/drawing/2014/main" id="{28D61750-128F-46E0-BF71-581CE90CA01E}"/>
              </a:ext>
            </a:extLst>
          </p:cNvPr>
          <p:cNvSpPr>
            <a:spLocks noGrp="1"/>
          </p:cNvSpPr>
          <p:nvPr>
            <p:ph type="sldNum" sz="quarter" idx="12"/>
          </p:nvPr>
        </p:nvSpPr>
        <p:spPr/>
        <p:txBody>
          <a:bodyPr/>
          <a:lstStyle/>
          <a:p>
            <a:pPr marL="0" marR="0" lvl="0" indent="0" algn="l" defTabSz="456957" rtl="0" eaLnBrk="1" fontAlgn="auto" latinLnBrk="0" hangingPunct="1">
              <a:lnSpc>
                <a:spcPct val="100000"/>
              </a:lnSpc>
              <a:spcBef>
                <a:spcPts val="0"/>
              </a:spcBef>
              <a:spcAft>
                <a:spcPts val="0"/>
              </a:spcAft>
              <a:buClrTx/>
              <a:buSzTx/>
              <a:buFontTx/>
              <a:buNone/>
              <a:tabLst/>
              <a:defRPr/>
            </a:pPr>
            <a:fld id="{526D2C0D-3875-46DF-9D6F-5A1469220E6D}" type="slidenum">
              <a:rPr kumimoji="0" lang="en-US" sz="1800" b="0" i="0" u="none" strike="noStrike" kern="1200" cap="none" spc="0" normalizeH="0" baseline="0" noProof="0" smtClean="0">
                <a:ln>
                  <a:noFill/>
                </a:ln>
                <a:solidFill>
                  <a:srgbClr val="005DAA"/>
                </a:solidFill>
                <a:effectLst/>
                <a:uLnTx/>
                <a:uFillTx/>
                <a:latin typeface="Arial"/>
                <a:ea typeface="+mn-ea"/>
                <a:cs typeface="+mn-cs"/>
              </a:rPr>
              <a:pPr marL="0" marR="0" lvl="0" indent="0" algn="l" defTabSz="456957"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srgbClr val="005DAA"/>
              </a:solidFill>
              <a:effectLst/>
              <a:uLnTx/>
              <a:uFillTx/>
              <a:latin typeface="Arial"/>
              <a:ea typeface="+mn-ea"/>
              <a:cs typeface="+mn-cs"/>
            </a:endParaRPr>
          </a:p>
        </p:txBody>
      </p:sp>
      <p:sp>
        <p:nvSpPr>
          <p:cNvPr id="9" name="Slide Number Placeholder 1">
            <a:extLst>
              <a:ext uri="{FF2B5EF4-FFF2-40B4-BE49-F238E27FC236}">
                <a16:creationId xmlns:a16="http://schemas.microsoft.com/office/drawing/2014/main" id="{9D92342A-45BA-4554-A28E-C0123BDA2F36}"/>
              </a:ext>
            </a:extLst>
          </p:cNvPr>
          <p:cNvSpPr txBox="1">
            <a:spLocks/>
          </p:cNvSpPr>
          <p:nvPr/>
        </p:nvSpPr>
        <p:spPr>
          <a:xfrm>
            <a:off x="7716724" y="80783"/>
            <a:ext cx="1289254" cy="493638"/>
          </a:xfrm>
        </p:spPr>
        <p:txBody>
          <a:bodyPr/>
          <a:lstStyle>
            <a:defPPr>
              <a:defRPr lang="en-US"/>
            </a:defPPr>
            <a:lvl1pPr marL="0" algn="l" defTabSz="456957" rtl="0" eaLnBrk="1" latinLnBrk="0" hangingPunct="1">
              <a:defRPr sz="1800" kern="1200">
                <a:solidFill>
                  <a:schemeClr val="tx1"/>
                </a:solidFill>
                <a:latin typeface="+mn-lt"/>
                <a:ea typeface="+mn-ea"/>
                <a:cs typeface="+mn-cs"/>
              </a:defRPr>
            </a:lvl1pPr>
            <a:lvl2pPr marL="456957" algn="l" defTabSz="456957" rtl="0" eaLnBrk="1" latinLnBrk="0" hangingPunct="1">
              <a:defRPr sz="1800" kern="1200">
                <a:solidFill>
                  <a:schemeClr val="tx1"/>
                </a:solidFill>
                <a:latin typeface="+mn-lt"/>
                <a:ea typeface="+mn-ea"/>
                <a:cs typeface="+mn-cs"/>
              </a:defRPr>
            </a:lvl2pPr>
            <a:lvl3pPr marL="913917" algn="l" defTabSz="456957" rtl="0" eaLnBrk="1" latinLnBrk="0" hangingPunct="1">
              <a:defRPr sz="1800" kern="1200">
                <a:solidFill>
                  <a:schemeClr val="tx1"/>
                </a:solidFill>
                <a:latin typeface="+mn-lt"/>
                <a:ea typeface="+mn-ea"/>
                <a:cs typeface="+mn-cs"/>
              </a:defRPr>
            </a:lvl3pPr>
            <a:lvl4pPr marL="1370875" algn="l" defTabSz="456957" rtl="0" eaLnBrk="1" latinLnBrk="0" hangingPunct="1">
              <a:defRPr sz="1800" kern="1200">
                <a:solidFill>
                  <a:schemeClr val="tx1"/>
                </a:solidFill>
                <a:latin typeface="+mn-lt"/>
                <a:ea typeface="+mn-ea"/>
                <a:cs typeface="+mn-cs"/>
              </a:defRPr>
            </a:lvl4pPr>
            <a:lvl5pPr marL="1827834" algn="l" defTabSz="456957" rtl="0" eaLnBrk="1" latinLnBrk="0" hangingPunct="1">
              <a:defRPr sz="1800" kern="1200">
                <a:solidFill>
                  <a:schemeClr val="tx1"/>
                </a:solidFill>
                <a:latin typeface="+mn-lt"/>
                <a:ea typeface="+mn-ea"/>
                <a:cs typeface="+mn-cs"/>
              </a:defRPr>
            </a:lvl5pPr>
            <a:lvl6pPr marL="2284791" algn="l" defTabSz="456957" rtl="0" eaLnBrk="1" latinLnBrk="0" hangingPunct="1">
              <a:defRPr sz="1800" kern="1200">
                <a:solidFill>
                  <a:schemeClr val="tx1"/>
                </a:solidFill>
                <a:latin typeface="+mn-lt"/>
                <a:ea typeface="+mn-ea"/>
                <a:cs typeface="+mn-cs"/>
              </a:defRPr>
            </a:lvl6pPr>
            <a:lvl7pPr marL="2741751" algn="l" defTabSz="456957" rtl="0" eaLnBrk="1" latinLnBrk="0" hangingPunct="1">
              <a:defRPr sz="1800" kern="1200">
                <a:solidFill>
                  <a:schemeClr val="tx1"/>
                </a:solidFill>
                <a:latin typeface="+mn-lt"/>
                <a:ea typeface="+mn-ea"/>
                <a:cs typeface="+mn-cs"/>
              </a:defRPr>
            </a:lvl7pPr>
            <a:lvl8pPr marL="3198708" algn="l" defTabSz="456957" rtl="0" eaLnBrk="1" latinLnBrk="0" hangingPunct="1">
              <a:defRPr sz="1800" kern="1200">
                <a:solidFill>
                  <a:schemeClr val="tx1"/>
                </a:solidFill>
                <a:latin typeface="+mn-lt"/>
                <a:ea typeface="+mn-ea"/>
                <a:cs typeface="+mn-cs"/>
              </a:defRPr>
            </a:lvl8pPr>
            <a:lvl9pPr marL="3655667" algn="l" defTabSz="456957" rtl="0" eaLnBrk="1" latinLnBrk="0" hangingPunct="1">
              <a:defRPr sz="1800" kern="1200">
                <a:solidFill>
                  <a:schemeClr val="tx1"/>
                </a:solidFill>
                <a:latin typeface="+mn-lt"/>
                <a:ea typeface="+mn-ea"/>
                <a:cs typeface="+mn-cs"/>
              </a:defRPr>
            </a:lvl9pPr>
          </a:lstStyle>
          <a:p>
            <a:pPr marL="0" marR="0" lvl="0" indent="0" algn="ctr" defTabSz="456957" rtl="0" eaLnBrk="1" fontAlgn="auto" latinLnBrk="0" hangingPunct="1">
              <a:lnSpc>
                <a:spcPct val="100000"/>
              </a:lnSpc>
              <a:spcBef>
                <a:spcPts val="0"/>
              </a:spcBef>
              <a:spcAft>
                <a:spcPts val="0"/>
              </a:spcAft>
              <a:buClrTx/>
              <a:buSzTx/>
              <a:buFontTx/>
              <a:buNone/>
              <a:tabLst/>
              <a:defRPr/>
            </a:pPr>
            <a:fld id="{526D2C0D-3875-46DF-9D6F-5A1469220E6D}" type="slidenum">
              <a:rPr kumimoji="0" lang="en-US" sz="1800" b="1" i="0" u="none" strike="noStrike" kern="1200" cap="none" spc="0" normalizeH="0" baseline="0" noProof="0" smtClean="0">
                <a:ln>
                  <a:noFill/>
                </a:ln>
                <a:solidFill>
                  <a:srgbClr val="005DAA"/>
                </a:solidFill>
                <a:effectLst/>
                <a:uLnTx/>
                <a:uFillTx/>
                <a:latin typeface="Arial"/>
                <a:ea typeface="+mn-ea"/>
                <a:cs typeface="+mn-cs"/>
              </a:rPr>
              <a:pPr marL="0" marR="0" lvl="0" indent="0" algn="ctr" defTabSz="456957" rtl="0" eaLnBrk="1" fontAlgn="auto" latinLnBrk="0" hangingPunct="1">
                <a:lnSpc>
                  <a:spcPct val="100000"/>
                </a:lnSpc>
                <a:spcBef>
                  <a:spcPts val="0"/>
                </a:spcBef>
                <a:spcAft>
                  <a:spcPts val="0"/>
                </a:spcAft>
                <a:buClrTx/>
                <a:buSzTx/>
                <a:buFontTx/>
                <a:buNone/>
                <a:tabLst/>
                <a:defRPr/>
              </a:pPr>
              <a:t>9</a:t>
            </a:fld>
            <a:endParaRPr kumimoji="0" lang="en-US" sz="1800" b="1" i="0" u="none" strike="noStrike" kern="1200" cap="none" spc="0" normalizeH="0" baseline="0" noProof="0" dirty="0">
              <a:ln>
                <a:noFill/>
              </a:ln>
              <a:solidFill>
                <a:srgbClr val="005DAA"/>
              </a:solidFill>
              <a:effectLst/>
              <a:uLnTx/>
              <a:uFillTx/>
              <a:latin typeface="Arial"/>
              <a:ea typeface="+mn-ea"/>
              <a:cs typeface="+mn-cs"/>
            </a:endParaRPr>
          </a:p>
        </p:txBody>
      </p:sp>
      <p:sp>
        <p:nvSpPr>
          <p:cNvPr id="8" name="Rectangle 7">
            <a:extLst>
              <a:ext uri="{FF2B5EF4-FFF2-40B4-BE49-F238E27FC236}">
                <a16:creationId xmlns:a16="http://schemas.microsoft.com/office/drawing/2014/main" id="{6F739AF4-4F5B-48FF-85FA-B76C9D984DD6}"/>
              </a:ext>
            </a:extLst>
          </p:cNvPr>
          <p:cNvSpPr/>
          <p:nvPr/>
        </p:nvSpPr>
        <p:spPr>
          <a:xfrm>
            <a:off x="354022" y="1294624"/>
            <a:ext cx="7362702" cy="2600712"/>
          </a:xfrm>
          <a:prstGeom prst="rect">
            <a:avLst/>
          </a:prstGeom>
        </p:spPr>
        <p:txBody>
          <a:bodyPr wrap="square">
            <a:spAutoFit/>
          </a:bodyPr>
          <a:lstStyle/>
          <a:p>
            <a:pPr marL="342900" indent="-342900">
              <a:spcBef>
                <a:spcPts val="600"/>
              </a:spcBef>
              <a:buFont typeface="Arial" panose="020B0604020202020204" pitchFamily="34" charset="0"/>
              <a:buChar char="•"/>
            </a:pPr>
            <a:r>
              <a:rPr lang="en-US" sz="2200" dirty="0">
                <a:solidFill>
                  <a:srgbClr val="105594"/>
                </a:solidFill>
              </a:rPr>
              <a:t>Metro Mobility (Council) Responsibilities</a:t>
            </a:r>
          </a:p>
          <a:p>
            <a:pPr marL="799857" lvl="1" indent="-342900">
              <a:spcBef>
                <a:spcPts val="300"/>
              </a:spcBef>
              <a:buFont typeface="Arial" panose="020B0604020202020204" pitchFamily="34" charset="0"/>
              <a:buChar char="−"/>
            </a:pPr>
            <a:r>
              <a:rPr lang="en-US" dirty="0">
                <a:solidFill>
                  <a:srgbClr val="105594"/>
                </a:solidFill>
              </a:rPr>
              <a:t>Provide adequate number of vehicles</a:t>
            </a:r>
          </a:p>
          <a:p>
            <a:pPr marL="799857" lvl="1" indent="-342900">
              <a:spcBef>
                <a:spcPts val="300"/>
              </a:spcBef>
              <a:buFont typeface="Arial" panose="020B0604020202020204" pitchFamily="34" charset="0"/>
              <a:buChar char="−"/>
            </a:pPr>
            <a:r>
              <a:rPr lang="en-US" dirty="0">
                <a:solidFill>
                  <a:srgbClr val="105594"/>
                </a:solidFill>
              </a:rPr>
              <a:t>Provide equipment and technical support for phones, computers, software, on-board equipment, etc.</a:t>
            </a:r>
          </a:p>
          <a:p>
            <a:pPr marL="799857" lvl="1" indent="-342900">
              <a:spcBef>
                <a:spcPts val="300"/>
              </a:spcBef>
              <a:buFont typeface="Arial" panose="020B0604020202020204" pitchFamily="34" charset="0"/>
              <a:buChar char="−"/>
            </a:pPr>
            <a:r>
              <a:rPr lang="en-US" dirty="0">
                <a:solidFill>
                  <a:srgbClr val="105594"/>
                </a:solidFill>
              </a:rPr>
              <a:t>Purchase fuel and arrange for on-site delivery</a:t>
            </a:r>
          </a:p>
          <a:p>
            <a:pPr marL="799857" lvl="1" indent="-342900">
              <a:spcBef>
                <a:spcPts val="300"/>
              </a:spcBef>
              <a:buFont typeface="Arial" panose="020B0604020202020204" pitchFamily="34" charset="0"/>
              <a:buChar char="−"/>
            </a:pPr>
            <a:r>
              <a:rPr lang="en-US" dirty="0">
                <a:solidFill>
                  <a:srgbClr val="105594"/>
                </a:solidFill>
              </a:rPr>
              <a:t>Secure adequate funding for operations and capital</a:t>
            </a:r>
          </a:p>
          <a:p>
            <a:pPr marL="799857" lvl="1" indent="-342900">
              <a:spcBef>
                <a:spcPts val="300"/>
              </a:spcBef>
              <a:buFont typeface="Arial" panose="020B0604020202020204" pitchFamily="34" charset="0"/>
              <a:buChar char="−"/>
            </a:pPr>
            <a:r>
              <a:rPr lang="en-US" dirty="0">
                <a:solidFill>
                  <a:srgbClr val="105594"/>
                </a:solidFill>
              </a:rPr>
              <a:t>Establish operating policies and procedures</a:t>
            </a:r>
          </a:p>
          <a:p>
            <a:pPr marL="799857" lvl="1" indent="-342900">
              <a:spcBef>
                <a:spcPts val="300"/>
              </a:spcBef>
              <a:buFont typeface="Arial" panose="020B0604020202020204" pitchFamily="34" charset="0"/>
              <a:buChar char="−"/>
            </a:pPr>
            <a:r>
              <a:rPr lang="en-US" dirty="0">
                <a:solidFill>
                  <a:srgbClr val="105594"/>
                </a:solidFill>
              </a:rPr>
              <a:t>Ensure regulatory and contract compliance</a:t>
            </a:r>
          </a:p>
        </p:txBody>
      </p:sp>
    </p:spTree>
    <p:extLst>
      <p:ext uri="{BB962C8B-B14F-4D97-AF65-F5344CB8AC3E}">
        <p14:creationId xmlns:p14="http://schemas.microsoft.com/office/powerpoint/2010/main" val="3531346913"/>
      </p:ext>
    </p:extLst>
  </p:cSld>
  <p:clrMapOvr>
    <a:masterClrMapping/>
  </p:clrMapOvr>
  <p:transition spd="med">
    <p:pull dir="r"/>
  </p:transition>
</p:sld>
</file>

<file path=ppt/theme/theme1.xml><?xml version="1.0" encoding="utf-8"?>
<a:theme xmlns:a="http://schemas.openxmlformats.org/drawingml/2006/main" name="RA">
  <a:themeElements>
    <a:clrScheme name="Custom 11 1">
      <a:dk1>
        <a:srgbClr val="005DAA"/>
      </a:dk1>
      <a:lt1>
        <a:srgbClr val="FFFFFF"/>
      </a:lt1>
      <a:dk2>
        <a:srgbClr val="000000"/>
      </a:dk2>
      <a:lt2>
        <a:srgbClr val="FFFFFF"/>
      </a:lt2>
      <a:accent1>
        <a:srgbClr val="0054A4"/>
      </a:accent1>
      <a:accent2>
        <a:srgbClr val="78A22F"/>
      </a:accent2>
      <a:accent3>
        <a:srgbClr val="CCCCCC"/>
      </a:accent3>
      <a:accent4>
        <a:srgbClr val="EE3124"/>
      </a:accent4>
      <a:accent5>
        <a:srgbClr val="9AD4EB"/>
      </a:accent5>
      <a:accent6>
        <a:srgbClr val="009AC7"/>
      </a:accent6>
      <a:hlink>
        <a:srgbClr val="009AC7"/>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M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M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M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M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M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M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M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M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M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M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M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M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ransitLink">
  <a:themeElements>
    <a:clrScheme name="NewM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ewM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M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M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M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M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M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M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M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M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M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M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M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M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NewMT">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Template>
  <TotalTime>21892</TotalTime>
  <Words>4179</Words>
  <Application>Microsoft Office PowerPoint</Application>
  <PresentationFormat>On-screen Show (4:3)</PresentationFormat>
  <Paragraphs>545</Paragraphs>
  <Slides>35</Slides>
  <Notes>33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35</vt:i4>
      </vt:variant>
    </vt:vector>
  </HeadingPairs>
  <TitlesOfParts>
    <vt:vector size="47" baseType="lpstr">
      <vt:lpstr>ＭＳ Ｐゴシック</vt:lpstr>
      <vt:lpstr>ＭＳ Ｐゴシック</vt:lpstr>
      <vt:lpstr>Arial</vt:lpstr>
      <vt:lpstr>Arial Black</vt:lpstr>
      <vt:lpstr>Calibri</vt:lpstr>
      <vt:lpstr>Tahoma</vt:lpstr>
      <vt:lpstr>Times</vt:lpstr>
      <vt:lpstr>Times New Roman</vt:lpstr>
      <vt:lpstr>Wingdings</vt:lpstr>
      <vt:lpstr>RA</vt:lpstr>
      <vt:lpstr>1_TransitLink</vt:lpstr>
      <vt:lpstr>12_NewMT</vt:lpstr>
      <vt:lpstr>Introduction to  Metro Mobility</vt:lpstr>
      <vt:lpstr>Metro Mobility History</vt:lpstr>
      <vt:lpstr>Metro Mobility is…</vt:lpstr>
      <vt:lpstr>Metro Mobility Governance Structure </vt:lpstr>
      <vt:lpstr>Service Areas</vt:lpstr>
      <vt:lpstr>Applicable Laws</vt:lpstr>
      <vt:lpstr>2016 By the Numbers</vt:lpstr>
      <vt:lpstr>Metro Mobility Contract Structure </vt:lpstr>
      <vt:lpstr>Metro Mobility Contract Structure</vt:lpstr>
      <vt:lpstr>Map of Demand Contracts</vt:lpstr>
      <vt:lpstr>Contracts</vt:lpstr>
      <vt:lpstr>Locations Served by Agency Contract </vt:lpstr>
      <vt:lpstr>Supplemental Metro Mobility Contracts</vt:lpstr>
      <vt:lpstr>Supplemental Contracts</vt:lpstr>
      <vt:lpstr>Supplemental Contracts </vt:lpstr>
      <vt:lpstr>Service Models and Formula funds </vt:lpstr>
      <vt:lpstr>Service Model Summary </vt:lpstr>
      <vt:lpstr>Metro Mobility Service Center</vt:lpstr>
      <vt:lpstr>Metro Mobility Fleet </vt:lpstr>
      <vt:lpstr>Reporting/Outreach Requirements</vt:lpstr>
      <vt:lpstr>Metro Mobility Customer Service</vt:lpstr>
      <vt:lpstr>Reservation/Scheduling and Dispatch</vt:lpstr>
      <vt:lpstr>Reservations/Scheduling and Dispatch </vt:lpstr>
      <vt:lpstr>Other Technology </vt:lpstr>
      <vt:lpstr>Customer Profile</vt:lpstr>
      <vt:lpstr>Metro Mobility Ridership, Operating Costs</vt:lpstr>
      <vt:lpstr>Metro Mobility 2017 Revenue &amp; Expenses (Amended July 26th 2018)</vt:lpstr>
      <vt:lpstr>Fare Box Recovery </vt:lpstr>
      <vt:lpstr>A peer group of 11 transit systems was selected based on the following factors: </vt:lpstr>
      <vt:lpstr>Subsidy Per Passenger Trip</vt:lpstr>
      <vt:lpstr>Operating Expense Per Revenue Hour</vt:lpstr>
      <vt:lpstr>Passenger Trips per Revenue Hour</vt:lpstr>
      <vt:lpstr>Passengers Per Capita</vt:lpstr>
      <vt:lpstr>Percent Urbanized Area Served</vt:lpstr>
      <vt:lpstr>Challenges</vt:lpstr>
    </vt:vector>
  </TitlesOfParts>
  <Company>Metropolitan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Kandarla</dc:creator>
  <cp:lastModifiedBy>Mullendore, Zoe</cp:lastModifiedBy>
  <cp:revision>725</cp:revision>
  <cp:lastPrinted>2017-07-31T16:28:46Z</cp:lastPrinted>
  <dcterms:created xsi:type="dcterms:W3CDTF">2014-08-15T18:12:00Z</dcterms:created>
  <dcterms:modified xsi:type="dcterms:W3CDTF">2017-08-16T18:06:12Z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