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Lst>
  <p:notesMasterIdLst>
    <p:notesMasterId r:id="rId17"/>
  </p:notesMasterIdLst>
  <p:sldIdLst>
    <p:sldId id="256" r:id="rId2"/>
    <p:sldId id="257" r:id="rId3"/>
    <p:sldId id="309" r:id="rId4"/>
    <p:sldId id="296" r:id="rId5"/>
    <p:sldId id="313" r:id="rId6"/>
    <p:sldId id="267" r:id="rId7"/>
    <p:sldId id="314" r:id="rId8"/>
    <p:sldId id="315" r:id="rId9"/>
    <p:sldId id="318" r:id="rId10"/>
    <p:sldId id="316" r:id="rId11"/>
    <p:sldId id="311" r:id="rId12"/>
    <p:sldId id="317" r:id="rId13"/>
    <p:sldId id="310" r:id="rId14"/>
    <p:sldId id="319" r:id="rId15"/>
    <p:sldId id="279"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7A80F1-B47D-42FB-AB87-CF45B9ABE838}">
  <a:tblStyle styleId="{927A80F1-B47D-42FB-AB87-CF45B9ABE838}"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2"/>
    <p:restoredTop sz="91705"/>
  </p:normalViewPr>
  <p:slideViewPr>
    <p:cSldViewPr snapToGrid="0" snapToObjects="1">
      <p:cViewPr varScale="1">
        <p:scale>
          <a:sx n="85" d="100"/>
          <a:sy n="85" d="100"/>
        </p:scale>
        <p:origin x="102" y="51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r>
              <a:rPr lang="en-US" dirty="0">
                <a:uFillTx/>
              </a:rPr>
              <a:t>As transit agencies and as Lyft we believe that an option for payment needs to be provided for unbanked passengers to access transportation services. It is a question of equity of access. Lyft has modified its service offering to meet this critical Title VI need.</a:t>
            </a:r>
          </a:p>
        </p:txBody>
      </p:sp>
    </p:spTree>
    <p:extLst>
      <p:ext uri="{BB962C8B-B14F-4D97-AF65-F5344CB8AC3E}">
        <p14:creationId xmlns:p14="http://schemas.microsoft.com/office/powerpoint/2010/main" val="1982634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50037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US" dirty="0">
              <a:uFillTx/>
            </a:endParaRPr>
          </a:p>
        </p:txBody>
      </p:sp>
    </p:spTree>
    <p:extLst>
      <p:ext uri="{BB962C8B-B14F-4D97-AF65-F5344CB8AC3E}">
        <p14:creationId xmlns:p14="http://schemas.microsoft.com/office/powerpoint/2010/main" val="96876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6173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US" dirty="0">
              <a:uFillTx/>
            </a:endParaRPr>
          </a:p>
        </p:txBody>
      </p:sp>
    </p:spTree>
    <p:extLst>
      <p:ext uri="{BB962C8B-B14F-4D97-AF65-F5344CB8AC3E}">
        <p14:creationId xmlns:p14="http://schemas.microsoft.com/office/powerpoint/2010/main" val="971440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8599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r>
              <a:rPr>
                <a:uFillTx/>
              </a:rPr>
              <a:t>In 2012, our founders launched Lyft, a peer-to-peer ridesharing app to help reconnect communities through better transportation. Using Lyft, people will able to connect and fills empty seats in passenger vehicles already on the road by matching drivers and riders via a smartphone application. </a:t>
            </a:r>
          </a:p>
        </p:txBody>
      </p:sp>
    </p:spTree>
    <p:extLst>
      <p:ext uri="{BB962C8B-B14F-4D97-AF65-F5344CB8AC3E}">
        <p14:creationId xmlns:p14="http://schemas.microsoft.com/office/powerpoint/2010/main" val="147205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endParaRPr dirty="0">
              <a:uFillTx/>
            </a:endParaRPr>
          </a:p>
        </p:txBody>
      </p:sp>
    </p:spTree>
    <p:extLst>
      <p:ext uri="{BB962C8B-B14F-4D97-AF65-F5344CB8AC3E}">
        <p14:creationId xmlns:p14="http://schemas.microsoft.com/office/powerpoint/2010/main" val="114093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endParaRPr dirty="0">
              <a:uFillTx/>
            </a:endParaRPr>
          </a:p>
        </p:txBody>
      </p:sp>
    </p:spTree>
    <p:extLst>
      <p:ext uri="{BB962C8B-B14F-4D97-AF65-F5344CB8AC3E}">
        <p14:creationId xmlns:p14="http://schemas.microsoft.com/office/powerpoint/2010/main" val="31746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r>
              <a:rPr lang="en-US" dirty="0">
                <a:uFillTx/>
              </a:rPr>
              <a:t>While I have focused on a few of our commuting related partnerships today, Lyft’s partnerships with transit agencies are growing every week. In addition to the services I discussed today we are also working on suburban on-demand services, paratransit, and late-night rides.   </a:t>
            </a:r>
          </a:p>
        </p:txBody>
      </p:sp>
    </p:spTree>
    <p:extLst>
      <p:ext uri="{BB962C8B-B14F-4D97-AF65-F5344CB8AC3E}">
        <p14:creationId xmlns:p14="http://schemas.microsoft.com/office/powerpoint/2010/main" val="210278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endParaRPr lang="en-US" dirty="0">
              <a:uFillTx/>
            </a:endParaRPr>
          </a:p>
        </p:txBody>
      </p:sp>
    </p:spTree>
    <p:extLst>
      <p:ext uri="{BB962C8B-B14F-4D97-AF65-F5344CB8AC3E}">
        <p14:creationId xmlns:p14="http://schemas.microsoft.com/office/powerpoint/2010/main" val="1928346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56" name="Shape 56"/>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57" name="Shape 5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91" name="Shape 91"/>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92" name="Shape 9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3"/>
        <p:cNvGrpSpPr/>
        <p:nvPr/>
      </p:nvGrpSpPr>
      <p:grpSpPr>
        <a:xfrm>
          <a:off x="0" y="0"/>
          <a:ext cx="0" cy="0"/>
          <a:chOff x="0" y="0"/>
          <a:chExt cx="0" cy="0"/>
        </a:xfrm>
      </p:grpSpPr>
      <p:sp>
        <p:nvSpPr>
          <p:cNvPr id="94" name="Shape 9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Footer">
    <p:spTree>
      <p:nvGrpSpPr>
        <p:cNvPr id="1" name=""/>
        <p:cNvGrpSpPr/>
        <p:nvPr/>
      </p:nvGrpSpPr>
      <p:grpSpPr>
        <a:xfrm>
          <a:off x="0" y="0"/>
          <a:ext cx="0" cy="0"/>
          <a:chOff x="0" y="0"/>
          <a:chExt cx="0" cy="0"/>
        </a:xfrm>
      </p:grpSpPr>
      <p:sp>
        <p:nvSpPr>
          <p:cNvPr id="20" name="Shape 20"/>
          <p:cNvSpPr>
            <a:spLocks noGrp="1"/>
          </p:cNvSpPr>
          <p:nvPr>
            <p:ph type="body" sz="quarter" idx="13"/>
          </p:nvPr>
        </p:nvSpPr>
        <p:spPr>
          <a:xfrm>
            <a:off x="189107" y="55315"/>
            <a:ext cx="8833691" cy="675182"/>
          </a:xfrm>
          <a:prstGeom prst="rect">
            <a:avLst/>
          </a:prstGeom>
        </p:spPr>
        <p:txBody>
          <a:bodyPr lIns="71436" tIns="71436" rIns="71436" bIns="71436" anchor="ctr">
            <a:spAutoFit/>
          </a:bodyPr>
          <a:lstStyle>
            <a:lvl1pPr algn="l">
              <a:spcBef>
                <a:spcPts val="0"/>
              </a:spcBef>
              <a:defRPr sz="3000" b="1" cap="none" spc="-210">
                <a:solidFill>
                  <a:srgbClr val="333D47"/>
                </a:solidFill>
                <a:uFillTx/>
              </a:defRPr>
            </a:lvl1pPr>
          </a:lstStyle>
          <a:p>
            <a:r>
              <a:rPr>
                <a:uFillTx/>
              </a:rPr>
              <a:t>Page Title</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8659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60" name="Shape 6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3" name="Shape 63"/>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7" name="Shape 67"/>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9" name="Shape 6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2" name="Shape 7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75" name="Shape 75"/>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6" name="Shape 7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79" name="Shape 7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0"/>
        <p:cNvGrpSpPr/>
        <p:nvPr/>
      </p:nvGrpSpPr>
      <p:grpSpPr>
        <a:xfrm>
          <a:off x="0" y="0"/>
          <a:ext cx="0" cy="0"/>
          <a:chOff x="0" y="0"/>
          <a:chExt cx="0" cy="0"/>
        </a:xfrm>
      </p:grpSpPr>
      <p:sp>
        <p:nvSpPr>
          <p:cNvPr id="81" name="Shape 81"/>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82" name="Shape 82"/>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83" name="Shape 83"/>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84" name="Shape 84"/>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5" name="Shape 8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88" name="Shape 8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52" name="Shape 52"/>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Char char="●"/>
              <a:defRPr sz="1800">
                <a:solidFill>
                  <a:schemeClr val="dk2"/>
                </a:solidFill>
              </a:defRPr>
            </a:lvl1pPr>
            <a:lvl2pPr lvl="1" rtl="0">
              <a:lnSpc>
                <a:spcPct val="115000"/>
              </a:lnSpc>
              <a:spcBef>
                <a:spcPts val="0"/>
              </a:spcBef>
              <a:spcAft>
                <a:spcPts val="1600"/>
              </a:spcAft>
              <a:buClr>
                <a:schemeClr val="dk2"/>
              </a:buClr>
              <a:buChar char="○"/>
              <a:defRPr>
                <a:solidFill>
                  <a:schemeClr val="dk2"/>
                </a:solidFill>
              </a:defRPr>
            </a:lvl2pPr>
            <a:lvl3pPr lvl="2" rtl="0">
              <a:lnSpc>
                <a:spcPct val="115000"/>
              </a:lnSpc>
              <a:spcBef>
                <a:spcPts val="0"/>
              </a:spcBef>
              <a:spcAft>
                <a:spcPts val="1600"/>
              </a:spcAft>
              <a:buClr>
                <a:schemeClr val="dk2"/>
              </a:buClr>
              <a:buChar char="■"/>
              <a:defRPr>
                <a:solidFill>
                  <a:schemeClr val="dk2"/>
                </a:solidFill>
              </a:defRPr>
            </a:lvl3pPr>
            <a:lvl4pPr lvl="3" rtl="0">
              <a:lnSpc>
                <a:spcPct val="115000"/>
              </a:lnSpc>
              <a:spcBef>
                <a:spcPts val="0"/>
              </a:spcBef>
              <a:spcAft>
                <a:spcPts val="1600"/>
              </a:spcAft>
              <a:buClr>
                <a:schemeClr val="dk2"/>
              </a:buClr>
              <a:buChar char="●"/>
              <a:defRPr>
                <a:solidFill>
                  <a:schemeClr val="dk2"/>
                </a:solidFill>
              </a:defRPr>
            </a:lvl4pPr>
            <a:lvl5pPr lvl="4" rtl="0">
              <a:lnSpc>
                <a:spcPct val="115000"/>
              </a:lnSpc>
              <a:spcBef>
                <a:spcPts val="0"/>
              </a:spcBef>
              <a:spcAft>
                <a:spcPts val="1600"/>
              </a:spcAft>
              <a:buClr>
                <a:schemeClr val="dk2"/>
              </a:buClr>
              <a:buChar char="○"/>
              <a:defRPr>
                <a:solidFill>
                  <a:schemeClr val="dk2"/>
                </a:solidFill>
              </a:defRPr>
            </a:lvl5pPr>
            <a:lvl6pPr lvl="5" rtl="0">
              <a:lnSpc>
                <a:spcPct val="115000"/>
              </a:lnSpc>
              <a:spcBef>
                <a:spcPts val="0"/>
              </a:spcBef>
              <a:spcAft>
                <a:spcPts val="1600"/>
              </a:spcAft>
              <a:buClr>
                <a:schemeClr val="dk2"/>
              </a:buClr>
              <a:buChar char="■"/>
              <a:defRPr>
                <a:solidFill>
                  <a:schemeClr val="dk2"/>
                </a:solidFill>
              </a:defRPr>
            </a:lvl6pPr>
            <a:lvl7pPr lvl="6" rtl="0">
              <a:lnSpc>
                <a:spcPct val="115000"/>
              </a:lnSpc>
              <a:spcBef>
                <a:spcPts val="0"/>
              </a:spcBef>
              <a:spcAft>
                <a:spcPts val="1600"/>
              </a:spcAft>
              <a:buClr>
                <a:schemeClr val="dk2"/>
              </a:buClr>
              <a:buChar char="●"/>
              <a:defRPr>
                <a:solidFill>
                  <a:schemeClr val="dk2"/>
                </a:solidFill>
              </a:defRPr>
            </a:lvl7pPr>
            <a:lvl8pPr lvl="7" rtl="0">
              <a:lnSpc>
                <a:spcPct val="115000"/>
              </a:lnSpc>
              <a:spcBef>
                <a:spcPts val="0"/>
              </a:spcBef>
              <a:spcAft>
                <a:spcPts val="1600"/>
              </a:spcAft>
              <a:buClr>
                <a:schemeClr val="dk2"/>
              </a:buClr>
              <a:buChar char="○"/>
              <a:defRPr>
                <a:solidFill>
                  <a:schemeClr val="dk2"/>
                </a:solidFill>
              </a:defRPr>
            </a:lvl8pPr>
            <a:lvl9pPr lvl="8" rtl="0">
              <a:lnSpc>
                <a:spcPct val="115000"/>
              </a:lnSpc>
              <a:spcBef>
                <a:spcPts val="0"/>
              </a:spcBef>
              <a:spcAft>
                <a:spcPts val="1600"/>
              </a:spcAft>
              <a:buClr>
                <a:schemeClr val="dk2"/>
              </a:buClr>
              <a:buChar char="■"/>
              <a:defRPr>
                <a:solidFill>
                  <a:schemeClr val="dk2"/>
                </a:solidFill>
              </a:defRPr>
            </a:lvl9pPr>
          </a:lstStyle>
          <a:p>
            <a:endParaRPr/>
          </a:p>
        </p:txBody>
      </p:sp>
      <p:sp>
        <p:nvSpPr>
          <p:cNvPr id="53" name="Shape 53"/>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2" r:id="rId1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8.xml"/><Relationship Id="rId16"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gif"/><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3A8A"/>
        </a:solidFill>
        <a:effectLst/>
      </p:bgPr>
    </p:bg>
    <p:spTree>
      <p:nvGrpSpPr>
        <p:cNvPr id="1" name="Shape 98"/>
        <p:cNvGrpSpPr/>
        <p:nvPr/>
      </p:nvGrpSpPr>
      <p:grpSpPr>
        <a:xfrm>
          <a:off x="0" y="0"/>
          <a:ext cx="0" cy="0"/>
          <a:chOff x="0" y="0"/>
          <a:chExt cx="0" cy="0"/>
        </a:xfrm>
      </p:grpSpPr>
      <p:pic>
        <p:nvPicPr>
          <p:cNvPr id="99" name="Shape 99" descr="Lyft &amp; Metro Mobility Title Slide"/>
          <p:cNvPicPr preferRelativeResize="0"/>
          <p:nvPr/>
        </p:nvPicPr>
        <p:blipFill rotWithShape="1">
          <a:blip r:embed="rId3">
            <a:alphaModFix/>
          </a:blip>
          <a:srcRect t="19031" b="3884"/>
          <a:stretch/>
        </p:blipFill>
        <p:spPr>
          <a:xfrm>
            <a:off x="0" y="1"/>
            <a:ext cx="9144000" cy="5143500"/>
          </a:xfrm>
          <a:prstGeom prst="rect">
            <a:avLst/>
          </a:prstGeom>
          <a:noFill/>
          <a:ln>
            <a:noFill/>
          </a:ln>
        </p:spPr>
      </p:pic>
      <p:pic>
        <p:nvPicPr>
          <p:cNvPr id="100" name="Shape 100" descr="Lyft"/>
          <p:cNvPicPr preferRelativeResize="0"/>
          <p:nvPr/>
        </p:nvPicPr>
        <p:blipFill>
          <a:blip r:embed="rId4">
            <a:alphaModFix/>
          </a:blip>
          <a:stretch>
            <a:fillRect/>
          </a:stretch>
        </p:blipFill>
        <p:spPr>
          <a:xfrm>
            <a:off x="2335326" y="1330149"/>
            <a:ext cx="920468" cy="635450"/>
          </a:xfrm>
          <a:prstGeom prst="rect">
            <a:avLst/>
          </a:prstGeom>
          <a:noFill/>
          <a:ln>
            <a:noFill/>
          </a:ln>
        </p:spPr>
      </p:pic>
      <p:sp>
        <p:nvSpPr>
          <p:cNvPr id="101" name="Shape 101"/>
          <p:cNvSpPr txBox="1"/>
          <p:nvPr/>
        </p:nvSpPr>
        <p:spPr>
          <a:xfrm>
            <a:off x="2618583" y="1330149"/>
            <a:ext cx="5149800" cy="536700"/>
          </a:xfrm>
          <a:prstGeom prst="rect">
            <a:avLst/>
          </a:prstGeom>
          <a:noFill/>
          <a:ln>
            <a:noFill/>
          </a:ln>
        </p:spPr>
        <p:txBody>
          <a:bodyPr lIns="91425" tIns="91425" rIns="91425" bIns="91425" anchor="ctr" anchorCtr="0">
            <a:noAutofit/>
          </a:bodyPr>
          <a:lstStyle/>
          <a:p>
            <a:pPr marL="457200" marR="0" lvl="0" indent="-457200" algn="ctr" defTabSz="914400" eaLnBrk="1" fontAlgn="auto" latinLnBrk="0" hangingPunct="1">
              <a:lnSpc>
                <a:spcPct val="100000"/>
              </a:lnSpc>
              <a:spcBef>
                <a:spcPts val="0"/>
              </a:spcBef>
              <a:spcAft>
                <a:spcPts val="0"/>
              </a:spcAft>
              <a:buClr>
                <a:srgbClr val="FFFFFF"/>
              </a:buClr>
              <a:buSzPct val="100000"/>
              <a:buFontTx/>
              <a:buNone/>
              <a:tabLst/>
              <a:defRPr/>
            </a:pPr>
            <a:r>
              <a:rPr lang="en-US" sz="3600" b="1" dirty="0">
                <a:solidFill>
                  <a:srgbClr val="FFFFFF"/>
                </a:solidFill>
              </a:rPr>
              <a:t>+ Metro Mobility</a:t>
            </a:r>
          </a:p>
        </p:txBody>
      </p:sp>
      <p:sp>
        <p:nvSpPr>
          <p:cNvPr id="2" name="TextBox 1"/>
          <p:cNvSpPr txBox="1"/>
          <p:nvPr/>
        </p:nvSpPr>
        <p:spPr>
          <a:xfrm>
            <a:off x="2335326" y="1965599"/>
            <a:ext cx="3853718" cy="738664"/>
          </a:xfrm>
          <a:prstGeom prst="rect">
            <a:avLst/>
          </a:prstGeom>
          <a:noFill/>
        </p:spPr>
        <p:txBody>
          <a:bodyPr wrap="square" rtlCol="0">
            <a:spAutoFit/>
          </a:bodyPr>
          <a:lstStyle/>
          <a:p>
            <a:pPr algn="ctr"/>
            <a:r>
              <a:rPr lang="en-US" b="1" dirty="0">
                <a:solidFill>
                  <a:schemeClr val="bg1"/>
                </a:solidFill>
              </a:rPr>
              <a:t>DAVID KATCHER</a:t>
            </a:r>
          </a:p>
          <a:p>
            <a:pPr algn="ctr"/>
            <a:r>
              <a:rPr lang="en-US" b="1" dirty="0">
                <a:solidFill>
                  <a:schemeClr val="bg1"/>
                </a:solidFill>
              </a:rPr>
              <a:t>MIDWEST GENERAL MANAGER</a:t>
            </a:r>
            <a:br>
              <a:rPr lang="en-US" b="1" dirty="0">
                <a:solidFill>
                  <a:schemeClr val="bg1"/>
                </a:solidFill>
              </a:rPr>
            </a:br>
            <a:r>
              <a:rPr lang="en-US" b="1" dirty="0">
                <a:solidFill>
                  <a:schemeClr val="bg1"/>
                </a:solidFill>
              </a:rPr>
              <a:t>9/21/17</a:t>
            </a:r>
          </a:p>
        </p:txBody>
      </p:sp>
      <p:sp>
        <p:nvSpPr>
          <p:cNvPr id="3" name="Title 2" hidden="1"/>
          <p:cNvSpPr>
            <a:spLocks noGrp="1"/>
          </p:cNvSpPr>
          <p:nvPr>
            <p:ph type="ctrTitle"/>
          </p:nvPr>
        </p:nvSpPr>
        <p:spPr/>
        <p:txBody>
          <a:bodyPr/>
          <a:lstStyle/>
          <a:p>
            <a:r>
              <a:rPr lang="en-US"/>
              <a:t>Lyft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2"/>
          <p:cNvSpPr txBox="1"/>
          <p:nvPr/>
        </p:nvSpPr>
        <p:spPr>
          <a:xfrm>
            <a:off x="319125" y="257250"/>
            <a:ext cx="8824800" cy="714300"/>
          </a:xfrm>
          <a:prstGeom prst="rect">
            <a:avLst/>
          </a:prstGeom>
          <a:noFill/>
          <a:ln>
            <a:noFill/>
          </a:ln>
        </p:spPr>
        <p:txBody>
          <a:bodyPr lIns="91425" tIns="91425" rIns="91425" bIns="91425" anchor="ctr" anchorCtr="0">
            <a:noAutofit/>
          </a:bodyPr>
          <a:lstStyle/>
          <a:p>
            <a:pPr lvl="0"/>
            <a:r>
              <a:rPr lang="en-US" sz="3600" b="1" dirty="0">
                <a:solidFill>
                  <a:srgbClr val="333A8A"/>
                </a:solidFill>
                <a:latin typeface="Proxima Nova"/>
                <a:ea typeface="Proxima Nova"/>
                <a:cs typeface="Proxima Nova"/>
                <a:sym typeface="Proxima Nova"/>
              </a:rPr>
              <a:t>Serving Unbanked Passengers</a:t>
            </a:r>
            <a:endParaRPr lang="en" sz="3600" b="1" dirty="0">
              <a:solidFill>
                <a:srgbClr val="333A8A"/>
              </a:solidFill>
              <a:latin typeface="Proxima Nova"/>
              <a:ea typeface="Proxima Nova"/>
              <a:cs typeface="Proxima Nova"/>
              <a:sym typeface="Proxima Nova"/>
            </a:endParaRPr>
          </a:p>
        </p:txBody>
      </p:sp>
      <p:sp>
        <p:nvSpPr>
          <p:cNvPr id="18" name="Shape 150"/>
          <p:cNvSpPr>
            <a:spLocks/>
          </p:cNvSpPr>
          <p:nvPr/>
        </p:nvSpPr>
        <p:spPr>
          <a:xfrm>
            <a:off x="2801333" y="1211903"/>
            <a:ext cx="6329759" cy="3309689"/>
          </a:xfrm>
          <a:prstGeom prst="rect">
            <a:avLst/>
          </a:prstGeom>
          <a:ln w="25400">
            <a:miter lim="400000"/>
          </a:ln>
        </p:spPr>
        <p:txBody>
          <a:bodyPr tIns="34290" bIns="34290">
            <a:spAutoFit/>
          </a:bodyPr>
          <a:lstStyle/>
          <a:p>
            <a:pPr marL="237194" indent="-237194" defTabSz="219075">
              <a:spcBef>
                <a:spcPts val="1125"/>
              </a:spcBef>
              <a:buSzPct val="100000"/>
              <a:buChar char="•"/>
              <a:defRPr sz="5200" spc="-312">
                <a:solidFill>
                  <a:srgbClr val="333D47"/>
                </a:solidFill>
                <a:uFillTx/>
                <a:latin typeface="Gotham"/>
                <a:ea typeface="Gotham"/>
                <a:cs typeface="Gotham"/>
                <a:sym typeface="Gotham"/>
              </a:defRPr>
            </a:pPr>
            <a:r>
              <a:rPr sz="1950" b="1" spc="10" dirty="0">
                <a:solidFill>
                  <a:srgbClr val="352384"/>
                </a:solidFill>
              </a:rPr>
              <a:t>Need to provide a solution for unbanked passengers. </a:t>
            </a:r>
          </a:p>
          <a:p>
            <a:pPr marL="237194" indent="-237194" defTabSz="219075">
              <a:spcBef>
                <a:spcPts val="1050"/>
              </a:spcBef>
              <a:buSzPct val="100000"/>
              <a:buChar char="•"/>
              <a:defRPr sz="5200" spc="-312">
                <a:solidFill>
                  <a:srgbClr val="333D47"/>
                </a:solidFill>
                <a:uFillTx/>
                <a:latin typeface="Gotham"/>
                <a:ea typeface="Gotham"/>
                <a:cs typeface="Gotham"/>
                <a:sym typeface="Gotham"/>
              </a:defRPr>
            </a:pPr>
            <a:r>
              <a:rPr sz="1950" b="1" spc="10" dirty="0">
                <a:solidFill>
                  <a:srgbClr val="352384"/>
                </a:solidFill>
              </a:rPr>
              <a:t>Lyft has developed a solution to meet this need:</a:t>
            </a:r>
          </a:p>
          <a:p>
            <a:pPr marL="609099" lvl="3" indent="-180474" defTabSz="219075">
              <a:spcBef>
                <a:spcPts val="525"/>
              </a:spcBef>
              <a:buSzPct val="100000"/>
              <a:buChar char="-"/>
              <a:defRPr sz="4300" spc="-258">
                <a:solidFill>
                  <a:srgbClr val="333D47"/>
                </a:solidFill>
                <a:uFillTx/>
                <a:latin typeface="Gotham"/>
                <a:ea typeface="Gotham"/>
                <a:cs typeface="Gotham"/>
                <a:sym typeface="Gotham"/>
              </a:defRPr>
            </a:pPr>
            <a:r>
              <a:rPr sz="1613" spc="10" dirty="0"/>
              <a:t>You can sign-up for Lyft without a Credit Card</a:t>
            </a:r>
          </a:p>
          <a:p>
            <a:pPr marL="609099" lvl="3" indent="-180474" defTabSz="219075">
              <a:spcBef>
                <a:spcPts val="525"/>
              </a:spcBef>
              <a:buSzPct val="100000"/>
              <a:buChar char="-"/>
              <a:defRPr sz="4300" spc="-258">
                <a:solidFill>
                  <a:srgbClr val="333D47"/>
                </a:solidFill>
                <a:uFillTx/>
                <a:latin typeface="Gotham"/>
                <a:ea typeface="Gotham"/>
                <a:cs typeface="Gotham"/>
                <a:sym typeface="Gotham"/>
              </a:defRPr>
            </a:pPr>
            <a:r>
              <a:rPr sz="1613" spc="10" dirty="0"/>
              <a:t>Currently a good % of nationwide trips are on Prepaid cards. </a:t>
            </a:r>
          </a:p>
          <a:p>
            <a:pPr marL="609099" lvl="3" indent="-180474" defTabSz="219075">
              <a:spcBef>
                <a:spcPts val="525"/>
              </a:spcBef>
              <a:buSzPct val="100000"/>
              <a:buChar char="-"/>
              <a:defRPr sz="4300" spc="-258">
                <a:solidFill>
                  <a:srgbClr val="333D47"/>
                </a:solidFill>
                <a:uFillTx/>
                <a:latin typeface="Gotham"/>
                <a:ea typeface="Gotham"/>
                <a:cs typeface="Gotham"/>
                <a:sym typeface="Gotham"/>
              </a:defRPr>
            </a:pPr>
            <a:r>
              <a:rPr sz="1613" spc="10" dirty="0"/>
              <a:t>Cards can be purchased at any supermarket, convenience store or via Lyft. </a:t>
            </a:r>
          </a:p>
          <a:p>
            <a:pPr marL="237194" indent="-237194" defTabSz="219075">
              <a:spcBef>
                <a:spcPts val="1050"/>
              </a:spcBef>
              <a:buSzPct val="100000"/>
              <a:buChar char="•"/>
              <a:defRPr sz="5200" b="1" spc="-312">
                <a:solidFill>
                  <a:srgbClr val="352384"/>
                </a:solidFill>
                <a:uFillTx/>
                <a:latin typeface="Gotham"/>
                <a:ea typeface="Gotham"/>
                <a:cs typeface="Gotham"/>
                <a:sym typeface="Gotham"/>
              </a:defRPr>
            </a:pPr>
            <a:r>
              <a:rPr sz="1950" spc="10" dirty="0"/>
              <a:t>Collaborate on unbanked fare offering</a:t>
            </a:r>
          </a:p>
          <a:p>
            <a:pPr marL="609099" lvl="3" indent="-180474" defTabSz="219075">
              <a:spcBef>
                <a:spcPts val="525"/>
              </a:spcBef>
              <a:buSzPct val="100000"/>
              <a:buChar char="-"/>
              <a:defRPr sz="4300" spc="-258">
                <a:solidFill>
                  <a:srgbClr val="333D47"/>
                </a:solidFill>
                <a:uFillTx/>
                <a:latin typeface="Gotham"/>
                <a:ea typeface="Gotham"/>
                <a:cs typeface="Gotham"/>
                <a:sym typeface="Gotham"/>
              </a:defRPr>
            </a:pPr>
            <a:r>
              <a:rPr sz="1613" spc="10" dirty="0"/>
              <a:t>Can offer Lyft or general Prepaid cash cards at ticket purchasing locations. </a:t>
            </a:r>
          </a:p>
          <a:p>
            <a:pPr marL="609099" lvl="3" indent="-180474" defTabSz="219075">
              <a:spcBef>
                <a:spcPts val="525"/>
              </a:spcBef>
              <a:buSzPct val="100000"/>
              <a:buChar char="-"/>
              <a:defRPr sz="4300" spc="-258">
                <a:solidFill>
                  <a:srgbClr val="333D47"/>
                </a:solidFill>
                <a:uFillTx/>
                <a:latin typeface="Gotham"/>
                <a:ea typeface="Gotham"/>
                <a:cs typeface="Gotham"/>
                <a:sym typeface="Gotham"/>
              </a:defRPr>
            </a:pPr>
            <a:r>
              <a:rPr sz="1613" spc="10" dirty="0"/>
              <a:t>In person paperless ticket (code) purchases. </a:t>
            </a:r>
          </a:p>
        </p:txBody>
      </p:sp>
      <p:pic>
        <p:nvPicPr>
          <p:cNvPr id="20" name="pasted-image.png" title="Lyft giftcard image"/>
          <p:cNvPicPr>
            <a:picLocks noChangeAspect="1"/>
          </p:cNvPicPr>
          <p:nvPr/>
        </p:nvPicPr>
        <p:blipFill>
          <a:blip r:embed="rId3"/>
          <a:srcRect r="7426" b="36075"/>
          <a:stretch>
            <a:fillRect/>
          </a:stretch>
        </p:blipFill>
        <p:spPr>
          <a:xfrm>
            <a:off x="264645" y="1313361"/>
            <a:ext cx="2551181" cy="1591354"/>
          </a:xfrm>
          <a:prstGeom prst="rect">
            <a:avLst/>
          </a:prstGeom>
          <a:ln w="12700">
            <a:miter lim="400000"/>
          </a:ln>
        </p:spPr>
      </p:pic>
      <p:pic>
        <p:nvPicPr>
          <p:cNvPr id="21" name="cards.jpg" title="Global Cash Card image"/>
          <p:cNvPicPr>
            <a:picLocks noChangeAspect="1"/>
          </p:cNvPicPr>
          <p:nvPr/>
        </p:nvPicPr>
        <p:blipFill>
          <a:blip r:embed="rId4"/>
          <a:stretch>
            <a:fillRect/>
          </a:stretch>
        </p:blipFill>
        <p:spPr>
          <a:xfrm>
            <a:off x="499573" y="3237815"/>
            <a:ext cx="2081213" cy="1600200"/>
          </a:xfrm>
          <a:prstGeom prst="rect">
            <a:avLst/>
          </a:prstGeom>
          <a:ln w="12700">
            <a:miter lim="400000"/>
          </a:ln>
        </p:spPr>
      </p:pic>
      <p:sp>
        <p:nvSpPr>
          <p:cNvPr id="2" name="Title 1" hidden="1"/>
          <p:cNvSpPr>
            <a:spLocks noGrp="1"/>
          </p:cNvSpPr>
          <p:nvPr>
            <p:ph type="ctrTitle"/>
          </p:nvPr>
        </p:nvSpPr>
        <p:spPr/>
        <p:txBody>
          <a:bodyPr/>
          <a:lstStyle/>
          <a:p>
            <a:r>
              <a:rPr lang="en-US" dirty="0"/>
              <a:t>Serving Unbanked</a:t>
            </a:r>
          </a:p>
        </p:txBody>
      </p:sp>
    </p:spTree>
    <p:extLst>
      <p:ext uri="{BB962C8B-B14F-4D97-AF65-F5344CB8AC3E}">
        <p14:creationId xmlns:p14="http://schemas.microsoft.com/office/powerpoint/2010/main" val="2006923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A8A"/>
        </a:solidFill>
        <a:effectLst/>
      </p:bgPr>
    </p:bg>
    <p:spTree>
      <p:nvGrpSpPr>
        <p:cNvPr id="1" name="Shape 299"/>
        <p:cNvGrpSpPr/>
        <p:nvPr/>
      </p:nvGrpSpPr>
      <p:grpSpPr>
        <a:xfrm>
          <a:off x="0" y="0"/>
          <a:ext cx="0" cy="0"/>
          <a:chOff x="0" y="0"/>
          <a:chExt cx="0" cy="0"/>
        </a:xfrm>
      </p:grpSpPr>
      <p:pic>
        <p:nvPicPr>
          <p:cNvPr id="300" name="Shape 300" descr="&quot;Data and Privacy&quot;" title="Title slide"/>
          <p:cNvPicPr preferRelativeResize="0"/>
          <p:nvPr/>
        </p:nvPicPr>
        <p:blipFill>
          <a:blip r:embed="rId3">
            <a:alphaModFix/>
          </a:blip>
          <a:stretch>
            <a:fillRect/>
          </a:stretch>
        </p:blipFill>
        <p:spPr>
          <a:xfrm>
            <a:off x="0" y="0"/>
            <a:ext cx="9144000" cy="5143483"/>
          </a:xfrm>
          <a:prstGeom prst="rect">
            <a:avLst/>
          </a:prstGeom>
          <a:noFill/>
          <a:ln>
            <a:noFill/>
          </a:ln>
        </p:spPr>
      </p:pic>
      <p:sp>
        <p:nvSpPr>
          <p:cNvPr id="301" name="Shape 301"/>
          <p:cNvSpPr txBox="1"/>
          <p:nvPr/>
        </p:nvSpPr>
        <p:spPr>
          <a:xfrm>
            <a:off x="0" y="1885987"/>
            <a:ext cx="9144000" cy="714300"/>
          </a:xfrm>
          <a:prstGeom prst="rect">
            <a:avLst/>
          </a:prstGeom>
          <a:noFill/>
          <a:ln>
            <a:noFill/>
          </a:ln>
        </p:spPr>
        <p:txBody>
          <a:bodyPr lIns="91425" tIns="91425" rIns="91425" bIns="91425" anchor="ctr" anchorCtr="0">
            <a:noAutofit/>
          </a:bodyPr>
          <a:lstStyle/>
          <a:p>
            <a:pPr lvl="0" algn="ctr" rtl="0">
              <a:spcBef>
                <a:spcPts val="0"/>
              </a:spcBef>
              <a:buNone/>
            </a:pPr>
            <a:r>
              <a:rPr lang="en-US" sz="6000" b="1" dirty="0">
                <a:solidFill>
                  <a:srgbClr val="FFFFFF"/>
                </a:solidFill>
                <a:latin typeface="Proxima Nova"/>
                <a:ea typeface="Proxima Nova"/>
                <a:cs typeface="Proxima Nova"/>
                <a:sym typeface="Proxima Nova"/>
              </a:rPr>
              <a:t>DATA AND PRIVACY</a:t>
            </a:r>
            <a:endParaRPr lang="en" sz="6000" b="1" dirty="0">
              <a:solidFill>
                <a:srgbClr val="FFFFFF"/>
              </a:solidFill>
              <a:latin typeface="Proxima Nova"/>
              <a:ea typeface="Proxima Nova"/>
              <a:cs typeface="Proxima Nova"/>
              <a:sym typeface="Proxima Nova"/>
            </a:endParaRPr>
          </a:p>
        </p:txBody>
      </p:sp>
      <p:sp>
        <p:nvSpPr>
          <p:cNvPr id="2" name="Title 1" hidden="1"/>
          <p:cNvSpPr>
            <a:spLocks noGrp="1"/>
          </p:cNvSpPr>
          <p:nvPr>
            <p:ph type="ctrTitle"/>
          </p:nvPr>
        </p:nvSpPr>
        <p:spPr/>
        <p:txBody>
          <a:bodyPr/>
          <a:lstStyle/>
          <a:p>
            <a:r>
              <a:rPr lang="en-US" dirty="0"/>
              <a:t>Data</a:t>
            </a:r>
          </a:p>
        </p:txBody>
      </p:sp>
    </p:spTree>
    <p:extLst>
      <p:ext uri="{BB962C8B-B14F-4D97-AF65-F5344CB8AC3E}">
        <p14:creationId xmlns:p14="http://schemas.microsoft.com/office/powerpoint/2010/main" val="1763873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2"/>
          <p:cNvSpPr txBox="1"/>
          <p:nvPr/>
        </p:nvSpPr>
        <p:spPr>
          <a:xfrm>
            <a:off x="319125" y="257250"/>
            <a:ext cx="8824800" cy="714300"/>
          </a:xfrm>
          <a:prstGeom prst="rect">
            <a:avLst/>
          </a:prstGeom>
          <a:noFill/>
          <a:ln>
            <a:noFill/>
          </a:ln>
        </p:spPr>
        <p:txBody>
          <a:bodyPr lIns="91425" tIns="91425" rIns="91425" bIns="91425" anchor="ctr" anchorCtr="0">
            <a:noAutofit/>
          </a:bodyPr>
          <a:lstStyle/>
          <a:p>
            <a:pPr lvl="0"/>
            <a:r>
              <a:rPr lang="en-US" sz="3600" b="1" dirty="0">
                <a:solidFill>
                  <a:srgbClr val="333A8A"/>
                </a:solidFill>
                <a:latin typeface="Proxima Nova"/>
                <a:ea typeface="Proxima Nova"/>
                <a:cs typeface="Proxima Nova"/>
                <a:sym typeface="Proxima Nova"/>
              </a:rPr>
              <a:t>Data Sharing</a:t>
            </a:r>
            <a:endParaRPr lang="en" sz="3600" b="1" dirty="0">
              <a:solidFill>
                <a:srgbClr val="333A8A"/>
              </a:solidFill>
              <a:latin typeface="Proxima Nova"/>
              <a:ea typeface="Proxima Nova"/>
              <a:cs typeface="Proxima Nova"/>
              <a:sym typeface="Proxima Nova"/>
            </a:endParaRPr>
          </a:p>
        </p:txBody>
      </p:sp>
      <p:sp>
        <p:nvSpPr>
          <p:cNvPr id="6" name="Shape 150"/>
          <p:cNvSpPr>
            <a:spLocks/>
          </p:cNvSpPr>
          <p:nvPr/>
        </p:nvSpPr>
        <p:spPr>
          <a:xfrm>
            <a:off x="3321610" y="1182653"/>
            <a:ext cx="5378443" cy="3039294"/>
          </a:xfrm>
          <a:prstGeom prst="rect">
            <a:avLst/>
          </a:prstGeom>
          <a:ln w="25400">
            <a:miter lim="400000"/>
          </a:ln>
        </p:spPr>
        <p:txBody>
          <a:bodyPr wrap="square" tIns="34290" bIns="34290">
            <a:spAutoFit/>
          </a:bodyPr>
          <a:lstStyle/>
          <a:p>
            <a:pPr marL="237194" indent="-237194" defTabSz="219075">
              <a:spcBef>
                <a:spcPts val="1125"/>
              </a:spcBef>
              <a:buSzPct val="100000"/>
              <a:buChar char="•"/>
              <a:defRPr sz="5200" spc="-312">
                <a:solidFill>
                  <a:srgbClr val="333D47"/>
                </a:solidFill>
                <a:uFillTx/>
                <a:latin typeface="Gotham"/>
                <a:ea typeface="Gotham"/>
                <a:cs typeface="Gotham"/>
                <a:sym typeface="Gotham"/>
              </a:defRPr>
            </a:pPr>
            <a:r>
              <a:rPr lang="en-US" sz="1950" b="1" spc="10" dirty="0">
                <a:solidFill>
                  <a:srgbClr val="352384"/>
                </a:solidFill>
              </a:rPr>
              <a:t>National Transit Database</a:t>
            </a:r>
          </a:p>
          <a:p>
            <a:pPr marL="237194" lvl="2" indent="-237194" defTabSz="219075">
              <a:spcBef>
                <a:spcPts val="1125"/>
              </a:spcBef>
              <a:buSzPct val="100000"/>
              <a:buChar char="•"/>
              <a:defRPr sz="5200" spc="-312">
                <a:solidFill>
                  <a:srgbClr val="333D47"/>
                </a:solidFill>
                <a:uFillTx/>
                <a:latin typeface="Gotham"/>
                <a:ea typeface="Gotham"/>
                <a:cs typeface="Gotham"/>
                <a:sym typeface="Gotham"/>
              </a:defRPr>
            </a:pPr>
            <a:r>
              <a:rPr lang="en-US" sz="1200" spc="10" dirty="0">
                <a:sym typeface="Gotham"/>
              </a:rPr>
              <a:t>Partners receive partnership performance data in line with National Transit Database reporting</a:t>
            </a:r>
            <a:endParaRPr lang="en-US" sz="1200" b="1" spc="10" dirty="0">
              <a:solidFill>
                <a:srgbClr val="352384"/>
              </a:solidFill>
            </a:endParaRPr>
          </a:p>
          <a:p>
            <a:pPr marL="237194" indent="-237194" defTabSz="219075">
              <a:spcBef>
                <a:spcPts val="1125"/>
              </a:spcBef>
              <a:buSzPct val="100000"/>
              <a:buChar char="•"/>
              <a:defRPr sz="5200" spc="-312">
                <a:solidFill>
                  <a:srgbClr val="333D47"/>
                </a:solidFill>
                <a:uFillTx/>
                <a:latin typeface="Gotham"/>
                <a:ea typeface="Gotham"/>
                <a:cs typeface="Gotham"/>
                <a:sym typeface="Gotham"/>
              </a:defRPr>
            </a:pPr>
            <a:endParaRPr lang="en-US" sz="1950" b="1" spc="10" dirty="0">
              <a:solidFill>
                <a:srgbClr val="352384"/>
              </a:solidFill>
            </a:endParaRPr>
          </a:p>
          <a:p>
            <a:pPr marL="237194" indent="-237194" defTabSz="219075" fontAlgn="base">
              <a:spcBef>
                <a:spcPts val="1125"/>
              </a:spcBef>
              <a:buSzPct val="100000"/>
              <a:buChar char="•"/>
              <a:defRPr sz="5200" spc="-312">
                <a:solidFill>
                  <a:srgbClr val="333D47"/>
                </a:solidFill>
                <a:uFillTx/>
                <a:latin typeface="Gotham"/>
                <a:ea typeface="Gotham"/>
                <a:cs typeface="Gotham"/>
                <a:sym typeface="Gotham"/>
              </a:defRPr>
            </a:pPr>
            <a:r>
              <a:rPr lang="en-US" sz="1950" b="1" spc="10" dirty="0">
                <a:solidFill>
                  <a:srgbClr val="352384"/>
                </a:solidFill>
                <a:latin typeface="Gotham"/>
                <a:ea typeface="Gotham"/>
                <a:cs typeface="Gotham"/>
              </a:rPr>
              <a:t>On-going discussion about data sharing with regards to: </a:t>
            </a:r>
          </a:p>
          <a:p>
            <a:pPr marL="237194" lvl="2" indent="-237194" defTabSz="219075" fontAlgn="base">
              <a:spcBef>
                <a:spcPts val="1125"/>
              </a:spcBef>
              <a:buSzPct val="100000"/>
              <a:buChar char="•"/>
              <a:defRPr sz="5200" spc="-312">
                <a:solidFill>
                  <a:srgbClr val="333D47"/>
                </a:solidFill>
                <a:uFillTx/>
                <a:latin typeface="Gotham"/>
                <a:ea typeface="Gotham"/>
                <a:cs typeface="Gotham"/>
                <a:sym typeface="Gotham"/>
              </a:defRPr>
            </a:pPr>
            <a:r>
              <a:rPr lang="en-US" sz="1200" spc="10" dirty="0">
                <a:solidFill>
                  <a:srgbClr val="333D47"/>
                </a:solidFill>
                <a:latin typeface="Gotham"/>
                <a:ea typeface="Gotham"/>
                <a:cs typeface="Gotham"/>
              </a:rPr>
              <a:t>Personally identifiable information (PII)</a:t>
            </a:r>
          </a:p>
          <a:p>
            <a:pPr marL="237194" lvl="2" indent="-237194" defTabSz="219075" fontAlgn="base">
              <a:spcBef>
                <a:spcPts val="1125"/>
              </a:spcBef>
              <a:buSzPct val="100000"/>
              <a:buChar char="•"/>
              <a:defRPr sz="5200" spc="-312">
                <a:solidFill>
                  <a:srgbClr val="333D47"/>
                </a:solidFill>
                <a:uFillTx/>
                <a:latin typeface="Gotham"/>
                <a:ea typeface="Gotham"/>
                <a:cs typeface="Gotham"/>
                <a:sym typeface="Gotham"/>
              </a:defRPr>
            </a:pPr>
            <a:r>
              <a:rPr lang="en-US" sz="1200" spc="10" dirty="0">
                <a:solidFill>
                  <a:srgbClr val="333D47"/>
                </a:solidFill>
                <a:latin typeface="Gotham"/>
                <a:ea typeface="Gotham"/>
                <a:cs typeface="Gotham"/>
              </a:rPr>
              <a:t>Consumer Privacy + FOIA</a:t>
            </a:r>
          </a:p>
          <a:p>
            <a:pPr marL="237194" lvl="2" indent="-237194" defTabSz="219075" fontAlgn="base">
              <a:spcBef>
                <a:spcPts val="1125"/>
              </a:spcBef>
              <a:buSzPct val="100000"/>
              <a:buChar char="•"/>
              <a:defRPr sz="5200" spc="-312">
                <a:solidFill>
                  <a:srgbClr val="333D47"/>
                </a:solidFill>
                <a:uFillTx/>
                <a:latin typeface="Gotham"/>
                <a:ea typeface="Gotham"/>
                <a:cs typeface="Gotham"/>
                <a:sym typeface="Gotham"/>
              </a:defRPr>
            </a:pPr>
            <a:r>
              <a:rPr lang="en-US" sz="1200" spc="10" dirty="0">
                <a:solidFill>
                  <a:srgbClr val="333D47"/>
                </a:solidFill>
                <a:latin typeface="Gotham"/>
                <a:ea typeface="Gotham"/>
                <a:cs typeface="Gotham"/>
              </a:rPr>
              <a:t>Competition</a:t>
            </a:r>
          </a:p>
        </p:txBody>
      </p:sp>
      <p:pic>
        <p:nvPicPr>
          <p:cNvPr id="7" name="Picture 6" title="stock image of coding"/>
          <p:cNvPicPr>
            <a:picLocks noChangeAspect="1"/>
          </p:cNvPicPr>
          <p:nvPr/>
        </p:nvPicPr>
        <p:blipFill rotWithShape="1">
          <a:blip r:embed="rId3"/>
          <a:srcRect r="56941"/>
          <a:stretch/>
        </p:blipFill>
        <p:spPr>
          <a:xfrm>
            <a:off x="319125" y="1182653"/>
            <a:ext cx="2629585" cy="3539507"/>
          </a:xfrm>
          <a:prstGeom prst="rect">
            <a:avLst/>
          </a:prstGeom>
        </p:spPr>
      </p:pic>
      <p:sp>
        <p:nvSpPr>
          <p:cNvPr id="2" name="Title 1" hidden="1"/>
          <p:cNvSpPr>
            <a:spLocks noGrp="1"/>
          </p:cNvSpPr>
          <p:nvPr>
            <p:ph type="ctrTitle"/>
          </p:nvPr>
        </p:nvSpPr>
        <p:spPr/>
        <p:txBody>
          <a:bodyPr/>
          <a:lstStyle/>
          <a:p>
            <a:r>
              <a:rPr lang="en-US" dirty="0"/>
              <a:t>Data Sharing</a:t>
            </a:r>
          </a:p>
        </p:txBody>
      </p:sp>
    </p:spTree>
    <p:extLst>
      <p:ext uri="{BB962C8B-B14F-4D97-AF65-F5344CB8AC3E}">
        <p14:creationId xmlns:p14="http://schemas.microsoft.com/office/powerpoint/2010/main" val="1305005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A8A"/>
        </a:solidFill>
        <a:effectLst/>
      </p:bgPr>
    </p:bg>
    <p:spTree>
      <p:nvGrpSpPr>
        <p:cNvPr id="1" name="Shape 299"/>
        <p:cNvGrpSpPr/>
        <p:nvPr/>
      </p:nvGrpSpPr>
      <p:grpSpPr>
        <a:xfrm>
          <a:off x="0" y="0"/>
          <a:ext cx="0" cy="0"/>
          <a:chOff x="0" y="0"/>
          <a:chExt cx="0" cy="0"/>
        </a:xfrm>
      </p:grpSpPr>
      <p:pic>
        <p:nvPicPr>
          <p:cNvPr id="300" name="Shape 300" descr="&quot;Driver Training and Safety&quot;" title="Title slide"/>
          <p:cNvPicPr preferRelativeResize="0"/>
          <p:nvPr/>
        </p:nvPicPr>
        <p:blipFill>
          <a:blip r:embed="rId3">
            <a:alphaModFix/>
          </a:blip>
          <a:stretch>
            <a:fillRect/>
          </a:stretch>
        </p:blipFill>
        <p:spPr>
          <a:xfrm>
            <a:off x="0" y="17"/>
            <a:ext cx="9144000" cy="5143483"/>
          </a:xfrm>
          <a:prstGeom prst="rect">
            <a:avLst/>
          </a:prstGeom>
          <a:noFill/>
          <a:ln>
            <a:noFill/>
          </a:ln>
        </p:spPr>
      </p:pic>
      <p:sp>
        <p:nvSpPr>
          <p:cNvPr id="301" name="Shape 301"/>
          <p:cNvSpPr txBox="1"/>
          <p:nvPr/>
        </p:nvSpPr>
        <p:spPr>
          <a:xfrm>
            <a:off x="0" y="1885987"/>
            <a:ext cx="9144000" cy="714300"/>
          </a:xfrm>
          <a:prstGeom prst="rect">
            <a:avLst/>
          </a:prstGeom>
          <a:noFill/>
          <a:ln>
            <a:noFill/>
          </a:ln>
        </p:spPr>
        <p:txBody>
          <a:bodyPr lIns="91425" tIns="91425" rIns="91425" bIns="91425" anchor="ctr" anchorCtr="0">
            <a:noAutofit/>
          </a:bodyPr>
          <a:lstStyle/>
          <a:p>
            <a:pPr lvl="0" algn="ctr" rtl="0">
              <a:spcBef>
                <a:spcPts val="0"/>
              </a:spcBef>
              <a:buNone/>
            </a:pPr>
            <a:r>
              <a:rPr lang="en-US" sz="6000" b="1" dirty="0">
                <a:solidFill>
                  <a:srgbClr val="FFFFFF"/>
                </a:solidFill>
                <a:latin typeface="Proxima Nova"/>
                <a:ea typeface="Proxima Nova"/>
                <a:cs typeface="Proxima Nova"/>
                <a:sym typeface="Proxima Nova"/>
              </a:rPr>
              <a:t>DRIVER TRAINING  AND SAFETY</a:t>
            </a:r>
            <a:endParaRPr lang="en" sz="6000" b="1" dirty="0">
              <a:solidFill>
                <a:srgbClr val="FFFFFF"/>
              </a:solidFill>
              <a:latin typeface="Proxima Nova"/>
              <a:ea typeface="Proxima Nova"/>
              <a:cs typeface="Proxima Nova"/>
              <a:sym typeface="Proxima Nova"/>
            </a:endParaRPr>
          </a:p>
        </p:txBody>
      </p:sp>
      <p:sp>
        <p:nvSpPr>
          <p:cNvPr id="2" name="Title 1" hidden="1"/>
          <p:cNvSpPr>
            <a:spLocks noGrp="1"/>
          </p:cNvSpPr>
          <p:nvPr>
            <p:ph type="ctrTitle"/>
          </p:nvPr>
        </p:nvSpPr>
        <p:spPr/>
        <p:txBody>
          <a:bodyPr/>
          <a:lstStyle/>
          <a:p>
            <a:r>
              <a:rPr lang="en-US" dirty="0"/>
              <a:t>Driver Safety</a:t>
            </a:r>
          </a:p>
        </p:txBody>
      </p:sp>
    </p:spTree>
    <p:extLst>
      <p:ext uri="{BB962C8B-B14F-4D97-AF65-F5344CB8AC3E}">
        <p14:creationId xmlns:p14="http://schemas.microsoft.com/office/powerpoint/2010/main" val="1929727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2"/>
          <p:cNvSpPr txBox="1"/>
          <p:nvPr/>
        </p:nvSpPr>
        <p:spPr>
          <a:xfrm>
            <a:off x="319125" y="257250"/>
            <a:ext cx="8824800" cy="714300"/>
          </a:xfrm>
          <a:prstGeom prst="rect">
            <a:avLst/>
          </a:prstGeom>
          <a:noFill/>
          <a:ln>
            <a:noFill/>
          </a:ln>
        </p:spPr>
        <p:txBody>
          <a:bodyPr lIns="91425" tIns="91425" rIns="91425" bIns="91425" anchor="ctr" anchorCtr="0">
            <a:noAutofit/>
          </a:bodyPr>
          <a:lstStyle/>
          <a:p>
            <a:pPr lvl="0"/>
            <a:r>
              <a:rPr lang="en-US" sz="3600" b="1" dirty="0">
                <a:solidFill>
                  <a:srgbClr val="333A8A"/>
                </a:solidFill>
                <a:latin typeface="Proxima Nova"/>
                <a:ea typeface="Proxima Nova"/>
                <a:cs typeface="Proxima Nova"/>
                <a:sym typeface="Proxima Nova"/>
              </a:rPr>
              <a:t>Safe, Reliable Options For Everyone</a:t>
            </a:r>
            <a:endParaRPr lang="en" sz="3600" b="1" dirty="0">
              <a:solidFill>
                <a:srgbClr val="333A8A"/>
              </a:solidFill>
              <a:latin typeface="Proxima Nova"/>
              <a:ea typeface="Proxima Nova"/>
              <a:cs typeface="Proxima Nova"/>
              <a:sym typeface="Proxima Nova"/>
            </a:endParaRPr>
          </a:p>
        </p:txBody>
      </p:sp>
      <p:graphicFrame>
        <p:nvGraphicFramePr>
          <p:cNvPr id="5" name="Shape 206" descr="Image of safety checks" title="image"/>
          <p:cNvGraphicFramePr/>
          <p:nvPr>
            <p:extLst>
              <p:ext uri="{D42A27DB-BD31-4B8C-83A1-F6EECF244321}">
                <p14:modId xmlns:p14="http://schemas.microsoft.com/office/powerpoint/2010/main" val="1775996777"/>
              </p:ext>
            </p:extLst>
          </p:nvPr>
        </p:nvGraphicFramePr>
        <p:xfrm>
          <a:off x="419075" y="1429159"/>
          <a:ext cx="3352800" cy="3243072"/>
        </p:xfrm>
        <a:graphic>
          <a:graphicData uri="http://schemas.openxmlformats.org/drawingml/2006/table">
            <a:tbl>
              <a:tblPr firstRow="1">
                <a:noFill/>
                <a:tableStyleId>{927A80F1-B47D-42FB-AB87-CF45B9ABE838}</a:tableStyleId>
              </a:tblPr>
              <a:tblGrid>
                <a:gridCol w="2944625">
                  <a:extLst>
                    <a:ext uri="{9D8B030D-6E8A-4147-A177-3AD203B41FA5}">
                      <a16:colId xmlns:a16="http://schemas.microsoft.com/office/drawing/2014/main" val="20000"/>
                    </a:ext>
                  </a:extLst>
                </a:gridCol>
                <a:gridCol w="408175">
                  <a:extLst>
                    <a:ext uri="{9D8B030D-6E8A-4147-A177-3AD203B41FA5}">
                      <a16:colId xmlns:a16="http://schemas.microsoft.com/office/drawing/2014/main" val="20001"/>
                    </a:ext>
                  </a:extLst>
                </a:gridCol>
              </a:tblGrid>
              <a:tr h="397975">
                <a:tc>
                  <a:txBody>
                    <a:bodyPr/>
                    <a:lstStyle/>
                    <a:p>
                      <a:pPr lvl="0" rtl="0">
                        <a:lnSpc>
                          <a:spcPct val="115000"/>
                        </a:lnSpc>
                        <a:spcBef>
                          <a:spcPts val="0"/>
                        </a:spcBef>
                        <a:buNone/>
                      </a:pPr>
                      <a:r>
                        <a:rPr lang="en" sz="900" dirty="0">
                          <a:latin typeface="Proxima Nova"/>
                          <a:ea typeface="Proxima Nova"/>
                          <a:cs typeface="Proxima Nova"/>
                          <a:sym typeface="Proxima Nova"/>
                        </a:rPr>
                        <a:t>Social Security # Verification</a:t>
                      </a:r>
                    </a:p>
                  </a:txBody>
                  <a:tcPr marL="123825" marR="123825" marT="123825" marB="123825">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tc>
                  <a:txBody>
                    <a:bodyPr/>
                    <a:lstStyle/>
                    <a:p>
                      <a:pPr lvl="0" rtl="0">
                        <a:lnSpc>
                          <a:spcPct val="115000"/>
                        </a:lnSpc>
                        <a:spcBef>
                          <a:spcPts val="0"/>
                        </a:spcBef>
                        <a:buNone/>
                      </a:pPr>
                      <a:endParaRPr/>
                    </a:p>
                  </a:txBody>
                  <a:tcPr marL="38100" marR="38100" marT="38100" marB="38100">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extLst>
                  <a:ext uri="{0D108BD9-81ED-4DB2-BD59-A6C34878D82A}">
                    <a16:rowId xmlns:a16="http://schemas.microsoft.com/office/drawing/2014/main" val="10000"/>
                  </a:ext>
                </a:extLst>
              </a:tr>
              <a:tr h="397975">
                <a:tc>
                  <a:txBody>
                    <a:bodyPr/>
                    <a:lstStyle/>
                    <a:p>
                      <a:pPr lvl="0" rtl="0">
                        <a:lnSpc>
                          <a:spcPct val="115000"/>
                        </a:lnSpc>
                        <a:spcBef>
                          <a:spcPts val="0"/>
                        </a:spcBef>
                        <a:buNone/>
                      </a:pPr>
                      <a:r>
                        <a:rPr lang="en" sz="900">
                          <a:latin typeface="Proxima Nova"/>
                          <a:ea typeface="Proxima Nova"/>
                          <a:cs typeface="Proxima Nova"/>
                          <a:sym typeface="Proxima Nova"/>
                        </a:rPr>
                        <a:t>Enhanced nationwide criminal search</a:t>
                      </a:r>
                    </a:p>
                  </a:txBody>
                  <a:tcPr marL="123825" marR="123825" marT="123825" marB="123825">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tc>
                  <a:txBody>
                    <a:bodyPr/>
                    <a:lstStyle/>
                    <a:p>
                      <a:pPr lvl="0" rtl="0">
                        <a:lnSpc>
                          <a:spcPct val="115000"/>
                        </a:lnSpc>
                        <a:spcBef>
                          <a:spcPts val="0"/>
                        </a:spcBef>
                        <a:buNone/>
                      </a:pPr>
                      <a:endParaRPr/>
                    </a:p>
                  </a:txBody>
                  <a:tcPr marL="38100" marR="38100" marT="38100" marB="38100">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extLst>
                  <a:ext uri="{0D108BD9-81ED-4DB2-BD59-A6C34878D82A}">
                    <a16:rowId xmlns:a16="http://schemas.microsoft.com/office/drawing/2014/main" val="10001"/>
                  </a:ext>
                </a:extLst>
              </a:tr>
              <a:tr h="397975">
                <a:tc>
                  <a:txBody>
                    <a:bodyPr/>
                    <a:lstStyle/>
                    <a:p>
                      <a:pPr lvl="0" rtl="0">
                        <a:lnSpc>
                          <a:spcPct val="115000"/>
                        </a:lnSpc>
                        <a:spcBef>
                          <a:spcPts val="0"/>
                        </a:spcBef>
                        <a:buNone/>
                      </a:pPr>
                      <a:r>
                        <a:rPr lang="en" sz="900">
                          <a:latin typeface="Proxima Nova"/>
                          <a:ea typeface="Proxima Nova"/>
                          <a:cs typeface="Proxima Nova"/>
                          <a:sym typeface="Proxima Nova"/>
                        </a:rPr>
                        <a:t>County court records</a:t>
                      </a:r>
                    </a:p>
                  </a:txBody>
                  <a:tcPr marL="123825" marR="123825" marT="123825" marB="123825">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tc>
                  <a:txBody>
                    <a:bodyPr/>
                    <a:lstStyle/>
                    <a:p>
                      <a:pPr lvl="0" rtl="0">
                        <a:lnSpc>
                          <a:spcPct val="115000"/>
                        </a:lnSpc>
                        <a:spcBef>
                          <a:spcPts val="0"/>
                        </a:spcBef>
                        <a:buNone/>
                      </a:pPr>
                      <a:endParaRPr/>
                    </a:p>
                  </a:txBody>
                  <a:tcPr marL="38100" marR="38100" marT="38100" marB="38100">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extLst>
                  <a:ext uri="{0D108BD9-81ED-4DB2-BD59-A6C34878D82A}">
                    <a16:rowId xmlns:a16="http://schemas.microsoft.com/office/drawing/2014/main" val="10002"/>
                  </a:ext>
                </a:extLst>
              </a:tr>
              <a:tr h="397975">
                <a:tc>
                  <a:txBody>
                    <a:bodyPr/>
                    <a:lstStyle/>
                    <a:p>
                      <a:pPr lvl="0" rtl="0">
                        <a:lnSpc>
                          <a:spcPct val="115000"/>
                        </a:lnSpc>
                        <a:spcBef>
                          <a:spcPts val="0"/>
                        </a:spcBef>
                        <a:buNone/>
                      </a:pPr>
                      <a:r>
                        <a:rPr lang="en" sz="900">
                          <a:latin typeface="Proxima Nova"/>
                          <a:ea typeface="Proxima Nova"/>
                          <a:cs typeface="Proxima Nova"/>
                          <a:sym typeface="Proxima Nova"/>
                        </a:rPr>
                        <a:t>Federal criminal court records</a:t>
                      </a:r>
                    </a:p>
                  </a:txBody>
                  <a:tcPr marL="123825" marR="123825" marT="123825" marB="123825">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tc>
                  <a:txBody>
                    <a:bodyPr/>
                    <a:lstStyle/>
                    <a:p>
                      <a:pPr lvl="0" rtl="0">
                        <a:lnSpc>
                          <a:spcPct val="115000"/>
                        </a:lnSpc>
                        <a:spcBef>
                          <a:spcPts val="0"/>
                        </a:spcBef>
                        <a:buNone/>
                      </a:pPr>
                      <a:endParaRPr/>
                    </a:p>
                  </a:txBody>
                  <a:tcPr marL="38100" marR="38100" marT="38100" marB="38100">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extLst>
                  <a:ext uri="{0D108BD9-81ED-4DB2-BD59-A6C34878D82A}">
                    <a16:rowId xmlns:a16="http://schemas.microsoft.com/office/drawing/2014/main" val="10003"/>
                  </a:ext>
                </a:extLst>
              </a:tr>
              <a:tr h="397975">
                <a:tc>
                  <a:txBody>
                    <a:bodyPr/>
                    <a:lstStyle/>
                    <a:p>
                      <a:pPr lvl="0" rtl="0">
                        <a:lnSpc>
                          <a:spcPct val="115000"/>
                        </a:lnSpc>
                        <a:spcBef>
                          <a:spcPts val="0"/>
                        </a:spcBef>
                        <a:buNone/>
                      </a:pPr>
                      <a:r>
                        <a:rPr lang="en" sz="900">
                          <a:latin typeface="Proxima Nova"/>
                          <a:ea typeface="Proxima Nova"/>
                          <a:cs typeface="Proxima Nova"/>
                          <a:sym typeface="Proxima Nova"/>
                        </a:rPr>
                        <a:t>U.S. Department of Justice sex offender registry</a:t>
                      </a:r>
                    </a:p>
                  </a:txBody>
                  <a:tcPr marL="123825" marR="123825" marT="123825" marB="123825">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tc>
                  <a:txBody>
                    <a:bodyPr/>
                    <a:lstStyle/>
                    <a:p>
                      <a:pPr lvl="0" rtl="0">
                        <a:lnSpc>
                          <a:spcPct val="115000"/>
                        </a:lnSpc>
                        <a:spcBef>
                          <a:spcPts val="0"/>
                        </a:spcBef>
                        <a:buNone/>
                      </a:pPr>
                      <a:endParaRPr/>
                    </a:p>
                  </a:txBody>
                  <a:tcPr marL="38100" marR="38100" marT="38100" marB="38100">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extLst>
                  <a:ext uri="{0D108BD9-81ED-4DB2-BD59-A6C34878D82A}">
                    <a16:rowId xmlns:a16="http://schemas.microsoft.com/office/drawing/2014/main" val="10004"/>
                  </a:ext>
                </a:extLst>
              </a:tr>
              <a:tr h="397975">
                <a:tc>
                  <a:txBody>
                    <a:bodyPr/>
                    <a:lstStyle/>
                    <a:p>
                      <a:pPr lvl="0" rtl="0">
                        <a:lnSpc>
                          <a:spcPct val="115000"/>
                        </a:lnSpc>
                        <a:spcBef>
                          <a:spcPts val="0"/>
                        </a:spcBef>
                        <a:buNone/>
                      </a:pPr>
                      <a:r>
                        <a:rPr lang="en" sz="900">
                          <a:latin typeface="Proxima Nova"/>
                          <a:ea typeface="Proxima Nova"/>
                          <a:cs typeface="Proxima Nova"/>
                          <a:sym typeface="Proxima Nova"/>
                        </a:rPr>
                        <a:t>Driving record check completed by ADR</a:t>
                      </a:r>
                    </a:p>
                  </a:txBody>
                  <a:tcPr marL="123825" marR="123825" marT="123825" marB="123825">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tc>
                  <a:txBody>
                    <a:bodyPr/>
                    <a:lstStyle/>
                    <a:p>
                      <a:pPr lvl="0" rtl="0">
                        <a:lnSpc>
                          <a:spcPct val="115000"/>
                        </a:lnSpc>
                        <a:spcBef>
                          <a:spcPts val="0"/>
                        </a:spcBef>
                        <a:buNone/>
                      </a:pPr>
                      <a:endParaRPr/>
                    </a:p>
                  </a:txBody>
                  <a:tcPr marL="38100" marR="38100" marT="38100" marB="38100">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extLst>
                  <a:ext uri="{0D108BD9-81ED-4DB2-BD59-A6C34878D82A}">
                    <a16:rowId xmlns:a16="http://schemas.microsoft.com/office/drawing/2014/main" val="10005"/>
                  </a:ext>
                </a:extLst>
              </a:tr>
              <a:tr h="397975">
                <a:tc>
                  <a:txBody>
                    <a:bodyPr/>
                    <a:lstStyle/>
                    <a:p>
                      <a:pPr lvl="0" rtl="0">
                        <a:lnSpc>
                          <a:spcPct val="115000"/>
                        </a:lnSpc>
                        <a:spcBef>
                          <a:spcPts val="0"/>
                        </a:spcBef>
                        <a:buNone/>
                      </a:pPr>
                      <a:r>
                        <a:rPr lang="en" sz="900">
                          <a:latin typeface="Proxima Nova"/>
                          <a:ea typeface="Proxima Nova"/>
                          <a:cs typeface="Proxima Nova"/>
                          <a:sym typeface="Proxima Nova"/>
                        </a:rPr>
                        <a:t>Background checks</a:t>
                      </a:r>
                    </a:p>
                  </a:txBody>
                  <a:tcPr marL="123825" marR="123825" marT="123825" marB="123825">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tc>
                  <a:txBody>
                    <a:bodyPr/>
                    <a:lstStyle/>
                    <a:p>
                      <a:pPr lvl="0" rtl="0">
                        <a:lnSpc>
                          <a:spcPct val="115000"/>
                        </a:lnSpc>
                        <a:spcBef>
                          <a:spcPts val="0"/>
                        </a:spcBef>
                        <a:buNone/>
                      </a:pPr>
                      <a:endParaRPr/>
                    </a:p>
                  </a:txBody>
                  <a:tcPr marL="38100" marR="38100" marT="38100" marB="38100">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extLst>
                  <a:ext uri="{0D108BD9-81ED-4DB2-BD59-A6C34878D82A}">
                    <a16:rowId xmlns:a16="http://schemas.microsoft.com/office/drawing/2014/main" val="10006"/>
                  </a:ext>
                </a:extLst>
              </a:tr>
              <a:tr h="397975">
                <a:tc>
                  <a:txBody>
                    <a:bodyPr/>
                    <a:lstStyle/>
                    <a:p>
                      <a:pPr lvl="0" rtl="0">
                        <a:lnSpc>
                          <a:spcPct val="115000"/>
                        </a:lnSpc>
                        <a:spcBef>
                          <a:spcPts val="0"/>
                        </a:spcBef>
                        <a:buNone/>
                      </a:pPr>
                      <a:r>
                        <a:rPr lang="en" sz="900">
                          <a:latin typeface="Proxima Nova"/>
                          <a:ea typeface="Proxima Nova"/>
                          <a:cs typeface="Proxima Nova"/>
                          <a:sym typeface="Proxima Nova"/>
                        </a:rPr>
                        <a:t>19-point vehicle inspection</a:t>
                      </a:r>
                    </a:p>
                  </a:txBody>
                  <a:tcPr marL="123825" marR="123825" marT="123825" marB="123825">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tc>
                  <a:txBody>
                    <a:bodyPr/>
                    <a:lstStyle/>
                    <a:p>
                      <a:pPr lvl="0" rtl="0">
                        <a:lnSpc>
                          <a:spcPct val="115000"/>
                        </a:lnSpc>
                        <a:spcBef>
                          <a:spcPts val="0"/>
                        </a:spcBef>
                        <a:buNone/>
                      </a:pPr>
                      <a:endParaRPr dirty="0"/>
                    </a:p>
                  </a:txBody>
                  <a:tcPr marL="38100" marR="38100" marT="38100" marB="38100">
                    <a:lnL w="9525" cap="flat" cmpd="sng">
                      <a:solidFill>
                        <a:srgbClr val="FF00C6"/>
                      </a:solidFill>
                      <a:prstDash val="solid"/>
                      <a:round/>
                      <a:headEnd type="none" w="med" len="med"/>
                      <a:tailEnd type="none" w="med" len="med"/>
                    </a:lnL>
                    <a:lnR w="9525" cap="flat" cmpd="sng">
                      <a:solidFill>
                        <a:srgbClr val="FF00C6"/>
                      </a:solidFill>
                      <a:prstDash val="solid"/>
                      <a:round/>
                      <a:headEnd type="none" w="med" len="med"/>
                      <a:tailEnd type="none" w="med" len="med"/>
                    </a:lnR>
                    <a:lnT w="9525" cap="flat" cmpd="sng">
                      <a:solidFill>
                        <a:srgbClr val="FF00C6"/>
                      </a:solidFill>
                      <a:prstDash val="solid"/>
                      <a:round/>
                      <a:headEnd type="none" w="med" len="med"/>
                      <a:tailEnd type="none" w="med" len="med"/>
                    </a:lnT>
                    <a:lnB w="9525" cap="flat" cmpd="sng">
                      <a:solidFill>
                        <a:srgbClr val="FF00C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8" name="Shape 207" descr="checkmark" title="image"/>
          <p:cNvPicPr preferRelativeResize="0"/>
          <p:nvPr/>
        </p:nvPicPr>
        <p:blipFill>
          <a:blip r:embed="rId3">
            <a:alphaModFix/>
          </a:blip>
          <a:stretch>
            <a:fillRect/>
          </a:stretch>
        </p:blipFill>
        <p:spPr>
          <a:xfrm>
            <a:off x="3448025" y="1359225"/>
            <a:ext cx="447075" cy="399201"/>
          </a:xfrm>
          <a:prstGeom prst="rect">
            <a:avLst/>
          </a:prstGeom>
          <a:noFill/>
          <a:ln>
            <a:noFill/>
          </a:ln>
        </p:spPr>
      </p:pic>
      <p:pic>
        <p:nvPicPr>
          <p:cNvPr id="9" name="Shape 208" title="checkmark image"/>
          <p:cNvPicPr preferRelativeResize="0"/>
          <p:nvPr/>
        </p:nvPicPr>
        <p:blipFill>
          <a:blip r:embed="rId3">
            <a:alphaModFix/>
          </a:blip>
          <a:stretch>
            <a:fillRect/>
          </a:stretch>
        </p:blipFill>
        <p:spPr>
          <a:xfrm>
            <a:off x="3448025" y="1768737"/>
            <a:ext cx="447075" cy="399201"/>
          </a:xfrm>
          <a:prstGeom prst="rect">
            <a:avLst/>
          </a:prstGeom>
          <a:noFill/>
          <a:ln>
            <a:noFill/>
          </a:ln>
        </p:spPr>
      </p:pic>
      <p:pic>
        <p:nvPicPr>
          <p:cNvPr id="10" name="Shape 209" title="checkmark image"/>
          <p:cNvPicPr preferRelativeResize="0"/>
          <p:nvPr/>
        </p:nvPicPr>
        <p:blipFill>
          <a:blip r:embed="rId3">
            <a:alphaModFix/>
          </a:blip>
          <a:stretch>
            <a:fillRect/>
          </a:stretch>
        </p:blipFill>
        <p:spPr>
          <a:xfrm>
            <a:off x="3448025" y="2178249"/>
            <a:ext cx="447075" cy="399201"/>
          </a:xfrm>
          <a:prstGeom prst="rect">
            <a:avLst/>
          </a:prstGeom>
          <a:noFill/>
          <a:ln>
            <a:noFill/>
          </a:ln>
        </p:spPr>
      </p:pic>
      <p:pic>
        <p:nvPicPr>
          <p:cNvPr id="11" name="Shape 210" title="checkmark image"/>
          <p:cNvPicPr preferRelativeResize="0"/>
          <p:nvPr/>
        </p:nvPicPr>
        <p:blipFill>
          <a:blip r:embed="rId3">
            <a:alphaModFix/>
          </a:blip>
          <a:stretch>
            <a:fillRect/>
          </a:stretch>
        </p:blipFill>
        <p:spPr>
          <a:xfrm>
            <a:off x="3448025" y="2587760"/>
            <a:ext cx="447075" cy="399201"/>
          </a:xfrm>
          <a:prstGeom prst="rect">
            <a:avLst/>
          </a:prstGeom>
          <a:noFill/>
          <a:ln>
            <a:noFill/>
          </a:ln>
        </p:spPr>
      </p:pic>
      <p:pic>
        <p:nvPicPr>
          <p:cNvPr id="12" name="Shape 211" title="checkmark image"/>
          <p:cNvPicPr preferRelativeResize="0"/>
          <p:nvPr/>
        </p:nvPicPr>
        <p:blipFill>
          <a:blip r:embed="rId3">
            <a:alphaModFix/>
          </a:blip>
          <a:stretch>
            <a:fillRect/>
          </a:stretch>
        </p:blipFill>
        <p:spPr>
          <a:xfrm>
            <a:off x="3448025" y="2997272"/>
            <a:ext cx="447075" cy="399201"/>
          </a:xfrm>
          <a:prstGeom prst="rect">
            <a:avLst/>
          </a:prstGeom>
          <a:noFill/>
          <a:ln>
            <a:noFill/>
          </a:ln>
        </p:spPr>
      </p:pic>
      <p:pic>
        <p:nvPicPr>
          <p:cNvPr id="13" name="Shape 212" title="checkmark image"/>
          <p:cNvPicPr preferRelativeResize="0"/>
          <p:nvPr/>
        </p:nvPicPr>
        <p:blipFill>
          <a:blip r:embed="rId3">
            <a:alphaModFix/>
          </a:blip>
          <a:stretch>
            <a:fillRect/>
          </a:stretch>
        </p:blipFill>
        <p:spPr>
          <a:xfrm>
            <a:off x="3448025" y="3406784"/>
            <a:ext cx="447075" cy="399201"/>
          </a:xfrm>
          <a:prstGeom prst="rect">
            <a:avLst/>
          </a:prstGeom>
          <a:noFill/>
          <a:ln>
            <a:noFill/>
          </a:ln>
        </p:spPr>
      </p:pic>
      <p:pic>
        <p:nvPicPr>
          <p:cNvPr id="14" name="Shape 213" title="checkmark image"/>
          <p:cNvPicPr preferRelativeResize="0"/>
          <p:nvPr/>
        </p:nvPicPr>
        <p:blipFill>
          <a:blip r:embed="rId3">
            <a:alphaModFix/>
          </a:blip>
          <a:stretch>
            <a:fillRect/>
          </a:stretch>
        </p:blipFill>
        <p:spPr>
          <a:xfrm>
            <a:off x="3448025" y="3816295"/>
            <a:ext cx="447075" cy="399201"/>
          </a:xfrm>
          <a:prstGeom prst="rect">
            <a:avLst/>
          </a:prstGeom>
          <a:noFill/>
          <a:ln>
            <a:noFill/>
          </a:ln>
        </p:spPr>
      </p:pic>
      <p:pic>
        <p:nvPicPr>
          <p:cNvPr id="15" name="Shape 214" title="checkmark image"/>
          <p:cNvPicPr preferRelativeResize="0"/>
          <p:nvPr/>
        </p:nvPicPr>
        <p:blipFill>
          <a:blip r:embed="rId3">
            <a:alphaModFix/>
          </a:blip>
          <a:stretch>
            <a:fillRect/>
          </a:stretch>
        </p:blipFill>
        <p:spPr>
          <a:xfrm>
            <a:off x="3448025" y="4225807"/>
            <a:ext cx="447075" cy="399201"/>
          </a:xfrm>
          <a:prstGeom prst="rect">
            <a:avLst/>
          </a:prstGeom>
          <a:noFill/>
          <a:ln>
            <a:noFill/>
          </a:ln>
        </p:spPr>
      </p:pic>
      <p:pic>
        <p:nvPicPr>
          <p:cNvPr id="16" name="Shape 215" title="97% of passengers feel safe with Lyft"/>
          <p:cNvPicPr preferRelativeResize="0"/>
          <p:nvPr/>
        </p:nvPicPr>
        <p:blipFill>
          <a:blip r:embed="rId4">
            <a:alphaModFix/>
          </a:blip>
          <a:stretch>
            <a:fillRect/>
          </a:stretch>
        </p:blipFill>
        <p:spPr>
          <a:xfrm>
            <a:off x="7240900" y="1234221"/>
            <a:ext cx="1285650" cy="1285659"/>
          </a:xfrm>
          <a:prstGeom prst="rect">
            <a:avLst/>
          </a:prstGeom>
          <a:noFill/>
          <a:ln>
            <a:noFill/>
          </a:ln>
        </p:spPr>
      </p:pic>
      <p:pic>
        <p:nvPicPr>
          <p:cNvPr id="17" name="Shape 216" title="43% of passengars are female "/>
          <p:cNvPicPr preferRelativeResize="0"/>
          <p:nvPr/>
        </p:nvPicPr>
        <p:blipFill>
          <a:blip r:embed="rId5">
            <a:alphaModFix/>
          </a:blip>
          <a:stretch>
            <a:fillRect/>
          </a:stretch>
        </p:blipFill>
        <p:spPr>
          <a:xfrm>
            <a:off x="7240900" y="3045049"/>
            <a:ext cx="1285650" cy="1285659"/>
          </a:xfrm>
          <a:prstGeom prst="rect">
            <a:avLst/>
          </a:prstGeom>
          <a:noFill/>
          <a:ln>
            <a:noFill/>
          </a:ln>
        </p:spPr>
      </p:pic>
      <p:grpSp>
        <p:nvGrpSpPr>
          <p:cNvPr id="18" name="Shape 217" title="97% of passengers feel safe with Lyft"/>
          <p:cNvGrpSpPr/>
          <p:nvPr/>
        </p:nvGrpSpPr>
        <p:grpSpPr>
          <a:xfrm>
            <a:off x="6835962" y="1573479"/>
            <a:ext cx="2095500" cy="1297791"/>
            <a:chOff x="6835962" y="1509870"/>
            <a:chExt cx="2095500" cy="1297791"/>
          </a:xfrm>
        </p:grpSpPr>
        <p:sp>
          <p:nvSpPr>
            <p:cNvPr id="19" name="Shape 218"/>
            <p:cNvSpPr txBox="1"/>
            <p:nvPr/>
          </p:nvSpPr>
          <p:spPr>
            <a:xfrm>
              <a:off x="6835962" y="2464762"/>
              <a:ext cx="2095500" cy="3429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 sz="1000">
                  <a:latin typeface="Proxima Nova"/>
                  <a:ea typeface="Proxima Nova"/>
                  <a:cs typeface="Proxima Nova"/>
                  <a:sym typeface="Proxima Nova"/>
                </a:rPr>
                <a:t>of passengers feel safe with Lyft</a:t>
              </a:r>
            </a:p>
          </p:txBody>
        </p:sp>
        <p:sp>
          <p:nvSpPr>
            <p:cNvPr id="20" name="Shape 219"/>
            <p:cNvSpPr txBox="1"/>
            <p:nvPr/>
          </p:nvSpPr>
          <p:spPr>
            <a:xfrm>
              <a:off x="7319952" y="1509870"/>
              <a:ext cx="1127700" cy="607200"/>
            </a:xfrm>
            <a:prstGeom prst="rect">
              <a:avLst/>
            </a:prstGeom>
            <a:noFill/>
            <a:ln>
              <a:noFill/>
            </a:ln>
          </p:spPr>
          <p:txBody>
            <a:bodyPr lIns="91425" tIns="91425" rIns="91425" bIns="91425" anchor="ctr" anchorCtr="0">
              <a:noAutofit/>
            </a:bodyPr>
            <a:lstStyle/>
            <a:p>
              <a:pPr lvl="0" algn="ctr" rtl="0">
                <a:spcBef>
                  <a:spcPts val="0"/>
                </a:spcBef>
                <a:buNone/>
              </a:pPr>
              <a:r>
                <a:rPr lang="en" sz="2600" b="1">
                  <a:latin typeface="Proxima Nova"/>
                  <a:ea typeface="Proxima Nova"/>
                  <a:cs typeface="Proxima Nova"/>
                  <a:sym typeface="Proxima Nova"/>
                </a:rPr>
                <a:t>97%</a:t>
              </a:r>
            </a:p>
          </p:txBody>
        </p:sp>
      </p:grpSp>
      <p:grpSp>
        <p:nvGrpSpPr>
          <p:cNvPr id="21" name="Shape 220" title="43% of passengers are female"/>
          <p:cNvGrpSpPr/>
          <p:nvPr/>
        </p:nvGrpSpPr>
        <p:grpSpPr>
          <a:xfrm>
            <a:off x="6835962" y="3380656"/>
            <a:ext cx="2095500" cy="1297814"/>
            <a:chOff x="6835962" y="3317047"/>
            <a:chExt cx="2095500" cy="1297814"/>
          </a:xfrm>
        </p:grpSpPr>
        <p:sp>
          <p:nvSpPr>
            <p:cNvPr id="22" name="Shape 221"/>
            <p:cNvSpPr txBox="1"/>
            <p:nvPr/>
          </p:nvSpPr>
          <p:spPr>
            <a:xfrm>
              <a:off x="6835962" y="4271962"/>
              <a:ext cx="2095500" cy="3429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 sz="1000">
                  <a:latin typeface="Proxima Nova"/>
                  <a:ea typeface="Proxima Nova"/>
                  <a:cs typeface="Proxima Nova"/>
                  <a:sym typeface="Proxima Nova"/>
                </a:rPr>
                <a:t>of passengers are female</a:t>
              </a:r>
            </a:p>
          </p:txBody>
        </p:sp>
        <p:sp>
          <p:nvSpPr>
            <p:cNvPr id="23" name="Shape 222"/>
            <p:cNvSpPr txBox="1"/>
            <p:nvPr/>
          </p:nvSpPr>
          <p:spPr>
            <a:xfrm>
              <a:off x="7319952" y="3317047"/>
              <a:ext cx="1127700" cy="607200"/>
            </a:xfrm>
            <a:prstGeom prst="rect">
              <a:avLst/>
            </a:prstGeom>
            <a:noFill/>
            <a:ln>
              <a:noFill/>
            </a:ln>
          </p:spPr>
          <p:txBody>
            <a:bodyPr lIns="91425" tIns="91425" rIns="91425" bIns="91425" anchor="ctr" anchorCtr="0">
              <a:noAutofit/>
            </a:bodyPr>
            <a:lstStyle/>
            <a:p>
              <a:pPr lvl="0" algn="ctr" rtl="0">
                <a:spcBef>
                  <a:spcPts val="0"/>
                </a:spcBef>
                <a:buNone/>
              </a:pPr>
              <a:r>
                <a:rPr lang="en" sz="2600" b="1">
                  <a:latin typeface="Proxima Nova"/>
                  <a:ea typeface="Proxima Nova"/>
                  <a:cs typeface="Proxima Nova"/>
                  <a:sym typeface="Proxima Nova"/>
                </a:rPr>
                <a:t>43%</a:t>
              </a:r>
            </a:p>
          </p:txBody>
        </p:sp>
      </p:grpSp>
      <p:sp>
        <p:nvSpPr>
          <p:cNvPr id="24" name="Shape 224"/>
          <p:cNvSpPr txBox="1"/>
          <p:nvPr/>
        </p:nvSpPr>
        <p:spPr>
          <a:xfrm>
            <a:off x="319125" y="1006634"/>
            <a:ext cx="3219600" cy="276300"/>
          </a:xfrm>
          <a:prstGeom prst="rect">
            <a:avLst/>
          </a:prstGeom>
          <a:noFill/>
          <a:ln>
            <a:noFill/>
          </a:ln>
        </p:spPr>
        <p:txBody>
          <a:bodyPr lIns="91425" tIns="91425" rIns="91425" bIns="91425" anchor="t" anchorCtr="0">
            <a:noAutofit/>
          </a:bodyPr>
          <a:lstStyle/>
          <a:p>
            <a:pPr lvl="0" rtl="0">
              <a:spcBef>
                <a:spcPts val="0"/>
              </a:spcBef>
              <a:buNone/>
            </a:pPr>
            <a:r>
              <a:rPr lang="en" b="1">
                <a:latin typeface="Proxima Nova"/>
                <a:ea typeface="Proxima Nova"/>
                <a:cs typeface="Proxima Nova"/>
                <a:sym typeface="Proxima Nova"/>
              </a:rPr>
              <a:t>Safety? Check.</a:t>
            </a:r>
          </a:p>
        </p:txBody>
      </p:sp>
      <p:grpSp>
        <p:nvGrpSpPr>
          <p:cNvPr id="25" name="Shape 225" title="DMV &amp; Background checks"/>
          <p:cNvGrpSpPr/>
          <p:nvPr/>
        </p:nvGrpSpPr>
        <p:grpSpPr>
          <a:xfrm>
            <a:off x="4276750" y="1429159"/>
            <a:ext cx="2542525" cy="418488"/>
            <a:chOff x="4276750" y="1365550"/>
            <a:chExt cx="2542525" cy="418488"/>
          </a:xfrm>
        </p:grpSpPr>
        <p:sp>
          <p:nvSpPr>
            <p:cNvPr id="26" name="Shape 226"/>
            <p:cNvSpPr txBox="1"/>
            <p:nvPr/>
          </p:nvSpPr>
          <p:spPr>
            <a:xfrm>
              <a:off x="4723775" y="1400200"/>
              <a:ext cx="2095500" cy="342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900">
                  <a:latin typeface="Proxima Nova"/>
                  <a:ea typeface="Proxima Nova"/>
                  <a:cs typeface="Proxima Nova"/>
                  <a:sym typeface="Proxima Nova"/>
                </a:rPr>
                <a:t>DMV &amp; Background Checks</a:t>
              </a:r>
            </a:p>
          </p:txBody>
        </p:sp>
        <p:pic>
          <p:nvPicPr>
            <p:cNvPr id="27" name="Shape 227" title="image"/>
            <p:cNvPicPr preferRelativeResize="0"/>
            <p:nvPr/>
          </p:nvPicPr>
          <p:blipFill>
            <a:blip r:embed="rId6">
              <a:alphaModFix/>
            </a:blip>
            <a:stretch>
              <a:fillRect/>
            </a:stretch>
          </p:blipFill>
          <p:spPr>
            <a:xfrm>
              <a:off x="4276750" y="1365550"/>
              <a:ext cx="418475" cy="418488"/>
            </a:xfrm>
            <a:prstGeom prst="rect">
              <a:avLst/>
            </a:prstGeom>
            <a:noFill/>
            <a:ln>
              <a:noFill/>
            </a:ln>
          </p:spPr>
        </p:pic>
      </p:grpSp>
      <p:grpSp>
        <p:nvGrpSpPr>
          <p:cNvPr id="28" name="Shape 228" title="Critical response line"/>
          <p:cNvGrpSpPr/>
          <p:nvPr/>
        </p:nvGrpSpPr>
        <p:grpSpPr>
          <a:xfrm>
            <a:off x="4276750" y="2000782"/>
            <a:ext cx="2542525" cy="418488"/>
            <a:chOff x="4276750" y="1937173"/>
            <a:chExt cx="2542525" cy="418488"/>
          </a:xfrm>
        </p:grpSpPr>
        <p:sp>
          <p:nvSpPr>
            <p:cNvPr id="29" name="Shape 229"/>
            <p:cNvSpPr txBox="1"/>
            <p:nvPr/>
          </p:nvSpPr>
          <p:spPr>
            <a:xfrm>
              <a:off x="4723775" y="1974555"/>
              <a:ext cx="2095500" cy="342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900">
                  <a:latin typeface="Proxima Nova"/>
                  <a:ea typeface="Proxima Nova"/>
                  <a:cs typeface="Proxima Nova"/>
                  <a:sym typeface="Proxima Nova"/>
                </a:rPr>
                <a:t>Critical Response Line</a:t>
              </a:r>
            </a:p>
          </p:txBody>
        </p:sp>
        <p:pic>
          <p:nvPicPr>
            <p:cNvPr id="30" name="Shape 230" title="image of phone"/>
            <p:cNvPicPr preferRelativeResize="0"/>
            <p:nvPr/>
          </p:nvPicPr>
          <p:blipFill>
            <a:blip r:embed="rId7">
              <a:alphaModFix/>
            </a:blip>
            <a:stretch>
              <a:fillRect/>
            </a:stretch>
          </p:blipFill>
          <p:spPr>
            <a:xfrm>
              <a:off x="4276750" y="1937173"/>
              <a:ext cx="418475" cy="418488"/>
            </a:xfrm>
            <a:prstGeom prst="rect">
              <a:avLst/>
            </a:prstGeom>
            <a:noFill/>
            <a:ln>
              <a:noFill/>
            </a:ln>
          </p:spPr>
        </p:pic>
      </p:grpSp>
      <p:grpSp>
        <p:nvGrpSpPr>
          <p:cNvPr id="31" name="Shape 231" title="vehicle inspections"/>
          <p:cNvGrpSpPr/>
          <p:nvPr/>
        </p:nvGrpSpPr>
        <p:grpSpPr>
          <a:xfrm>
            <a:off x="4276750" y="2572405"/>
            <a:ext cx="2542525" cy="418488"/>
            <a:chOff x="4276750" y="2508796"/>
            <a:chExt cx="2542525" cy="418488"/>
          </a:xfrm>
        </p:grpSpPr>
        <p:sp>
          <p:nvSpPr>
            <p:cNvPr id="32" name="Shape 232"/>
            <p:cNvSpPr txBox="1"/>
            <p:nvPr/>
          </p:nvSpPr>
          <p:spPr>
            <a:xfrm>
              <a:off x="4723775" y="2548910"/>
              <a:ext cx="2095500" cy="342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900">
                  <a:latin typeface="Proxima Nova"/>
                  <a:ea typeface="Proxima Nova"/>
                  <a:cs typeface="Proxima Nova"/>
                  <a:sym typeface="Proxima Nova"/>
                </a:rPr>
                <a:t>Vehicle Inspections</a:t>
              </a:r>
            </a:p>
          </p:txBody>
        </p:sp>
        <p:pic>
          <p:nvPicPr>
            <p:cNvPr id="33" name="Shape 233" title="image of magnifying glass"/>
            <p:cNvPicPr preferRelativeResize="0"/>
            <p:nvPr/>
          </p:nvPicPr>
          <p:blipFill>
            <a:blip r:embed="rId8">
              <a:alphaModFix/>
            </a:blip>
            <a:stretch>
              <a:fillRect/>
            </a:stretch>
          </p:blipFill>
          <p:spPr>
            <a:xfrm>
              <a:off x="4276750" y="2508796"/>
              <a:ext cx="418475" cy="418488"/>
            </a:xfrm>
            <a:prstGeom prst="rect">
              <a:avLst/>
            </a:prstGeom>
            <a:noFill/>
            <a:ln>
              <a:noFill/>
            </a:ln>
          </p:spPr>
        </p:pic>
      </p:grpSp>
      <p:grpSp>
        <p:nvGrpSpPr>
          <p:cNvPr id="34" name="Shape 234" title="$1M insurance protection"/>
          <p:cNvGrpSpPr/>
          <p:nvPr/>
        </p:nvGrpSpPr>
        <p:grpSpPr>
          <a:xfrm>
            <a:off x="4276750" y="3144028"/>
            <a:ext cx="2542525" cy="418488"/>
            <a:chOff x="4276750" y="3080419"/>
            <a:chExt cx="2542525" cy="418488"/>
          </a:xfrm>
        </p:grpSpPr>
        <p:sp>
          <p:nvSpPr>
            <p:cNvPr id="35" name="Shape 235"/>
            <p:cNvSpPr txBox="1"/>
            <p:nvPr/>
          </p:nvSpPr>
          <p:spPr>
            <a:xfrm>
              <a:off x="4723775" y="3123265"/>
              <a:ext cx="2095500" cy="342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900">
                  <a:latin typeface="Proxima Nova"/>
                  <a:ea typeface="Proxima Nova"/>
                  <a:cs typeface="Proxima Nova"/>
                  <a:sym typeface="Proxima Nova"/>
                </a:rPr>
                <a:t>$1M Insurance Protection</a:t>
              </a:r>
            </a:p>
          </p:txBody>
        </p:sp>
        <p:pic>
          <p:nvPicPr>
            <p:cNvPr id="36" name="Shape 236" title="image"/>
            <p:cNvPicPr preferRelativeResize="0"/>
            <p:nvPr/>
          </p:nvPicPr>
          <p:blipFill>
            <a:blip r:embed="rId9">
              <a:alphaModFix/>
            </a:blip>
            <a:stretch>
              <a:fillRect/>
            </a:stretch>
          </p:blipFill>
          <p:spPr>
            <a:xfrm>
              <a:off x="4276750" y="3080419"/>
              <a:ext cx="418475" cy="418488"/>
            </a:xfrm>
            <a:prstGeom prst="rect">
              <a:avLst/>
            </a:prstGeom>
            <a:noFill/>
            <a:ln>
              <a:noFill/>
            </a:ln>
          </p:spPr>
        </p:pic>
      </p:grpSp>
      <p:grpSp>
        <p:nvGrpSpPr>
          <p:cNvPr id="37" name="Shape 237" title="Two-way ratings"/>
          <p:cNvGrpSpPr/>
          <p:nvPr/>
        </p:nvGrpSpPr>
        <p:grpSpPr>
          <a:xfrm>
            <a:off x="4276750" y="3715651"/>
            <a:ext cx="2542525" cy="418488"/>
            <a:chOff x="4276750" y="3652042"/>
            <a:chExt cx="2542525" cy="418488"/>
          </a:xfrm>
        </p:grpSpPr>
        <p:sp>
          <p:nvSpPr>
            <p:cNvPr id="38" name="Shape 238"/>
            <p:cNvSpPr txBox="1"/>
            <p:nvPr/>
          </p:nvSpPr>
          <p:spPr>
            <a:xfrm>
              <a:off x="4723775" y="3697619"/>
              <a:ext cx="2095500" cy="342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900">
                  <a:latin typeface="Proxima Nova"/>
                  <a:ea typeface="Proxima Nova"/>
                  <a:cs typeface="Proxima Nova"/>
                  <a:sym typeface="Proxima Nova"/>
                </a:rPr>
                <a:t>Two-way Ratings</a:t>
              </a:r>
            </a:p>
          </p:txBody>
        </p:sp>
        <p:pic>
          <p:nvPicPr>
            <p:cNvPr id="39" name="Shape 239" title="image of stars"/>
            <p:cNvPicPr preferRelativeResize="0"/>
            <p:nvPr/>
          </p:nvPicPr>
          <p:blipFill>
            <a:blip r:embed="rId10">
              <a:alphaModFix/>
            </a:blip>
            <a:stretch>
              <a:fillRect/>
            </a:stretch>
          </p:blipFill>
          <p:spPr>
            <a:xfrm>
              <a:off x="4276750" y="3652042"/>
              <a:ext cx="418475" cy="418488"/>
            </a:xfrm>
            <a:prstGeom prst="rect">
              <a:avLst/>
            </a:prstGeom>
            <a:noFill/>
            <a:ln>
              <a:noFill/>
            </a:ln>
          </p:spPr>
        </p:pic>
      </p:grpSp>
      <p:grpSp>
        <p:nvGrpSpPr>
          <p:cNvPr id="40" name="Shape 240" title="Sero tolerance drug and alcohol policy"/>
          <p:cNvGrpSpPr/>
          <p:nvPr/>
        </p:nvGrpSpPr>
        <p:grpSpPr>
          <a:xfrm>
            <a:off x="4276750" y="4287274"/>
            <a:ext cx="2733025" cy="418488"/>
            <a:chOff x="4276750" y="4223665"/>
            <a:chExt cx="2733025" cy="418488"/>
          </a:xfrm>
        </p:grpSpPr>
        <p:sp>
          <p:nvSpPr>
            <p:cNvPr id="41" name="Shape 241"/>
            <p:cNvSpPr txBox="1"/>
            <p:nvPr/>
          </p:nvSpPr>
          <p:spPr>
            <a:xfrm>
              <a:off x="4723775" y="4271975"/>
              <a:ext cx="2286000" cy="342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900">
                  <a:latin typeface="Proxima Nova"/>
                  <a:ea typeface="Proxima Nova"/>
                  <a:cs typeface="Proxima Nova"/>
                  <a:sym typeface="Proxima Nova"/>
                </a:rPr>
                <a:t>Zero Tolerance Drug &amp; Alcohol Policy</a:t>
              </a:r>
            </a:p>
          </p:txBody>
        </p:sp>
        <p:pic>
          <p:nvPicPr>
            <p:cNvPr id="42" name="Shape 242" title="image of circle with line across it"/>
            <p:cNvPicPr preferRelativeResize="0"/>
            <p:nvPr/>
          </p:nvPicPr>
          <p:blipFill>
            <a:blip r:embed="rId11">
              <a:alphaModFix/>
            </a:blip>
            <a:stretch>
              <a:fillRect/>
            </a:stretch>
          </p:blipFill>
          <p:spPr>
            <a:xfrm>
              <a:off x="4276750" y="4223665"/>
              <a:ext cx="418475" cy="418488"/>
            </a:xfrm>
            <a:prstGeom prst="rect">
              <a:avLst/>
            </a:prstGeom>
            <a:noFill/>
            <a:ln>
              <a:noFill/>
            </a:ln>
          </p:spPr>
        </p:pic>
      </p:grpSp>
      <p:sp>
        <p:nvSpPr>
          <p:cNvPr id="2" name="Title 1" hidden="1"/>
          <p:cNvSpPr>
            <a:spLocks noGrp="1"/>
          </p:cNvSpPr>
          <p:nvPr>
            <p:ph type="ctrTitle"/>
          </p:nvPr>
        </p:nvSpPr>
        <p:spPr/>
        <p:txBody>
          <a:bodyPr/>
          <a:lstStyle/>
          <a:p>
            <a:r>
              <a:rPr lang="en-US" dirty="0"/>
              <a:t>Lyft does comprehensive driver screening. The chart shows that we do a social security verification, a national criminal background check, federal, county and us sex offender check, and a 19 point vehicle inspection.</a:t>
            </a:r>
          </a:p>
        </p:txBody>
      </p:sp>
    </p:spTree>
    <p:extLst>
      <p:ext uri="{BB962C8B-B14F-4D97-AF65-F5344CB8AC3E}">
        <p14:creationId xmlns:p14="http://schemas.microsoft.com/office/powerpoint/2010/main" val="1002821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A8A"/>
        </a:solidFill>
        <a:effectLst/>
      </p:bgPr>
    </p:bg>
    <p:spTree>
      <p:nvGrpSpPr>
        <p:cNvPr id="1" name="Shape 402"/>
        <p:cNvGrpSpPr/>
        <p:nvPr/>
      </p:nvGrpSpPr>
      <p:grpSpPr>
        <a:xfrm>
          <a:off x="0" y="0"/>
          <a:ext cx="0" cy="0"/>
          <a:chOff x="0" y="0"/>
          <a:chExt cx="0" cy="0"/>
        </a:xfrm>
      </p:grpSpPr>
      <p:sp>
        <p:nvSpPr>
          <p:cNvPr id="8" name="Title 7" hidden="1"/>
          <p:cNvSpPr>
            <a:spLocks noGrp="1"/>
          </p:cNvSpPr>
          <p:nvPr>
            <p:ph type="ctrTitle"/>
          </p:nvPr>
        </p:nvSpPr>
        <p:spPr/>
        <p:txBody>
          <a:bodyPr/>
          <a:lstStyle/>
          <a:p>
            <a:r>
              <a:rPr lang="en-US" dirty="0"/>
              <a:t>Thanks you. Any questions</a:t>
            </a:r>
          </a:p>
        </p:txBody>
      </p:sp>
      <p:sp>
        <p:nvSpPr>
          <p:cNvPr id="403" name="Shape 403"/>
          <p:cNvSpPr txBox="1">
            <a:spLocks noGrp="1"/>
          </p:cNvSpPr>
          <p:nvPr>
            <p:ph type="sldNum" idx="12"/>
          </p:nvPr>
        </p:nvSpPr>
        <p:spPr/>
        <p:txBody>
          <a:bodyPr/>
          <a:lstStyle/>
          <a:p>
            <a:pPr lvl="0"/>
            <a:fld id="{00000000-1234-1234-1234-123412341234}" type="slidenum">
              <a:rPr lang="en" smtClean="0"/>
              <a:pPr lvl="0"/>
              <a:t>15</a:t>
            </a:fld>
            <a:endParaRPr lang="en"/>
          </a:p>
        </p:txBody>
      </p:sp>
      <p:pic>
        <p:nvPicPr>
          <p:cNvPr id="404" name="Shape 404" title="image of car"/>
          <p:cNvPicPr preferRelativeResize="0"/>
          <p:nvPr/>
        </p:nvPicPr>
        <p:blipFill>
          <a:blip r:embed="rId3">
            <a:alphaModFix/>
          </a:blip>
          <a:stretch>
            <a:fillRect/>
          </a:stretch>
        </p:blipFill>
        <p:spPr>
          <a:xfrm>
            <a:off x="2690813" y="0"/>
            <a:ext cx="6453187" cy="5143500"/>
          </a:xfrm>
          <a:prstGeom prst="rect">
            <a:avLst/>
          </a:prstGeom>
          <a:noFill/>
          <a:ln>
            <a:noFill/>
          </a:ln>
        </p:spPr>
      </p:pic>
      <p:sp>
        <p:nvSpPr>
          <p:cNvPr id="405" name="Shape 405"/>
          <p:cNvSpPr txBox="1"/>
          <p:nvPr/>
        </p:nvSpPr>
        <p:spPr>
          <a:xfrm>
            <a:off x="0" y="1877988"/>
            <a:ext cx="2690700" cy="714300"/>
          </a:xfrm>
          <a:prstGeom prst="rect">
            <a:avLst/>
          </a:prstGeom>
          <a:noFill/>
          <a:ln>
            <a:noFill/>
          </a:ln>
        </p:spPr>
        <p:txBody>
          <a:bodyPr lIns="91425" tIns="91425" rIns="91425" bIns="91425" anchor="ctr" anchorCtr="0">
            <a:noAutofit/>
          </a:bodyPr>
          <a:lstStyle/>
          <a:p>
            <a:pPr lvl="0" rtl="0">
              <a:spcBef>
                <a:spcPts val="0"/>
              </a:spcBef>
              <a:buNone/>
            </a:pPr>
            <a:r>
              <a:rPr lang="en" sz="2400" b="1" dirty="0">
                <a:solidFill>
                  <a:srgbClr val="FFFFFF"/>
                </a:solidFill>
                <a:latin typeface="Proxima Nova"/>
                <a:ea typeface="Proxima Nova"/>
                <a:cs typeface="Proxima Nova"/>
                <a:sym typeface="Proxima Nova"/>
              </a:rPr>
              <a:t>THANK</a:t>
            </a:r>
            <a:r>
              <a:rPr lang="en-US" sz="2400" b="1" dirty="0">
                <a:solidFill>
                  <a:srgbClr val="FFFFFF"/>
                </a:solidFill>
                <a:latin typeface="Proxima Nova"/>
                <a:ea typeface="Proxima Nova"/>
                <a:cs typeface="Proxima Nova"/>
                <a:sym typeface="Proxima Nova"/>
              </a:rPr>
              <a:t> YOU</a:t>
            </a:r>
          </a:p>
          <a:p>
            <a:pPr lvl="0" rtl="0">
              <a:spcBef>
                <a:spcPts val="0"/>
              </a:spcBef>
              <a:buNone/>
            </a:pPr>
            <a:endParaRPr lang="en-US" sz="2400" b="1" dirty="0">
              <a:solidFill>
                <a:srgbClr val="FFFFFF"/>
              </a:solidFill>
              <a:latin typeface="Proxima Nova"/>
              <a:ea typeface="Proxima Nova"/>
              <a:cs typeface="Proxima Nova"/>
              <a:sym typeface="Proxima Nova"/>
            </a:endParaRPr>
          </a:p>
          <a:p>
            <a:pPr lvl="0" rtl="0">
              <a:spcBef>
                <a:spcPts val="0"/>
              </a:spcBef>
              <a:buNone/>
            </a:pPr>
            <a:endParaRPr lang="en-US" sz="2400" b="1" dirty="0">
              <a:solidFill>
                <a:srgbClr val="FFFFFF"/>
              </a:solidFill>
              <a:latin typeface="Proxima Nova"/>
              <a:ea typeface="Proxima Nova"/>
              <a:cs typeface="Proxima Nova"/>
              <a:sym typeface="Proxima Nova"/>
            </a:endParaRPr>
          </a:p>
          <a:p>
            <a:pPr lvl="0" rtl="0">
              <a:spcBef>
                <a:spcPts val="0"/>
              </a:spcBef>
              <a:buNone/>
            </a:pPr>
            <a:r>
              <a:rPr lang="en-US" sz="2400" b="1" dirty="0">
                <a:solidFill>
                  <a:srgbClr val="FFFFFF"/>
                </a:solidFill>
                <a:latin typeface="Proxima Nova"/>
                <a:ea typeface="Proxima Nova"/>
                <a:cs typeface="Proxima Nova"/>
                <a:sym typeface="Proxima Nova"/>
              </a:rPr>
              <a:t>QUESTIONS?</a:t>
            </a:r>
          </a:p>
          <a:p>
            <a:pPr lvl="0" rtl="0">
              <a:spcBef>
                <a:spcPts val="0"/>
              </a:spcBef>
              <a:buNone/>
            </a:pPr>
            <a:endParaRPr lang="en-US" sz="2400" b="1" dirty="0">
              <a:solidFill>
                <a:srgbClr val="FFFFFF"/>
              </a:solidFill>
              <a:latin typeface="Proxima Nova"/>
              <a:ea typeface="Proxima Nova"/>
              <a:cs typeface="Proxima Nova"/>
              <a:sym typeface="Proxima Nova"/>
            </a:endParaRPr>
          </a:p>
          <a:p>
            <a:pPr lvl="0" rtl="0">
              <a:spcBef>
                <a:spcPts val="0"/>
              </a:spcBef>
              <a:buNone/>
            </a:pPr>
            <a:endParaRPr lang="en-US" sz="2400" b="1" dirty="0">
              <a:solidFill>
                <a:srgbClr val="FFFFFF"/>
              </a:solidFill>
              <a:latin typeface="Proxima Nova"/>
              <a:ea typeface="Proxima Nova"/>
              <a:cs typeface="Proxima Nova"/>
              <a:sym typeface="Proxima Nova"/>
            </a:endParaRPr>
          </a:p>
          <a:p>
            <a:pPr lvl="0" rtl="0">
              <a:spcBef>
                <a:spcPts val="0"/>
              </a:spcBef>
              <a:buNone/>
            </a:pPr>
            <a:r>
              <a:rPr lang="en-US" sz="2400" b="1" dirty="0">
                <a:solidFill>
                  <a:srgbClr val="FFFFFF"/>
                </a:solidFill>
                <a:latin typeface="Proxima Nova"/>
                <a:ea typeface="Proxima Nova"/>
                <a:cs typeface="Proxima Nova"/>
                <a:sym typeface="Proxima Nova"/>
              </a:rPr>
              <a:t>NEXT STEPS</a:t>
            </a:r>
            <a:endParaRPr lang="en" sz="2400" b="1" dirty="0">
              <a:solidFill>
                <a:srgbClr val="FFFFFF"/>
              </a:solidFill>
              <a:latin typeface="Proxima Nova"/>
              <a:ea typeface="Proxima Nova"/>
              <a:cs typeface="Proxima Nova"/>
              <a:sym typeface="Proxima Nova"/>
            </a:endParaRPr>
          </a:p>
        </p:txBody>
      </p:sp>
      <p:sp>
        <p:nvSpPr>
          <p:cNvPr id="406" name="Shape 406" descr="Thank you!" title="text"/>
          <p:cNvSpPr txBox="1"/>
          <p:nvPr/>
        </p:nvSpPr>
        <p:spPr>
          <a:xfrm>
            <a:off x="0" y="724176"/>
            <a:ext cx="2690700" cy="714300"/>
          </a:xfrm>
          <a:prstGeom prst="rect">
            <a:avLst/>
          </a:prstGeom>
          <a:noFill/>
          <a:ln>
            <a:noFill/>
          </a:ln>
        </p:spPr>
        <p:txBody>
          <a:bodyPr lIns="91425" tIns="91425" rIns="91425" bIns="91425" anchor="ctr" anchorCtr="0">
            <a:noAutofit/>
          </a:bodyPr>
          <a:lstStyle/>
          <a:p>
            <a:pPr lvl="0" rtl="0">
              <a:spcBef>
                <a:spcPts val="0"/>
              </a:spcBef>
              <a:buNone/>
            </a:pPr>
            <a:endParaRPr lang="en-US" sz="3600" b="1" dirty="0">
              <a:solidFill>
                <a:srgbClr val="FFFFFF"/>
              </a:solidFill>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3A8A"/>
        </a:solidFill>
        <a:effectLst/>
      </p:bgPr>
    </p:bg>
    <p:spTree>
      <p:nvGrpSpPr>
        <p:cNvPr id="1" name="Shape 106"/>
        <p:cNvGrpSpPr/>
        <p:nvPr/>
      </p:nvGrpSpPr>
      <p:grpSpPr>
        <a:xfrm>
          <a:off x="0" y="0"/>
          <a:ext cx="0" cy="0"/>
          <a:chOff x="0" y="0"/>
          <a:chExt cx="0" cy="0"/>
        </a:xfrm>
      </p:grpSpPr>
      <p:pic>
        <p:nvPicPr>
          <p:cNvPr id="107" name="Shape 107" descr="stock image of car "/>
          <p:cNvPicPr preferRelativeResize="0"/>
          <p:nvPr/>
        </p:nvPicPr>
        <p:blipFill rotWithShape="1">
          <a:blip r:embed="rId3">
            <a:alphaModFix/>
          </a:blip>
          <a:srcRect l="17620"/>
          <a:stretch/>
        </p:blipFill>
        <p:spPr>
          <a:xfrm>
            <a:off x="2152649" y="0"/>
            <a:ext cx="6991351" cy="5143500"/>
          </a:xfrm>
          <a:prstGeom prst="rect">
            <a:avLst/>
          </a:prstGeom>
          <a:noFill/>
          <a:ln>
            <a:noFill/>
          </a:ln>
        </p:spPr>
      </p:pic>
      <p:sp>
        <p:nvSpPr>
          <p:cNvPr id="108" name="Shape 108"/>
          <p:cNvSpPr txBox="1"/>
          <p:nvPr/>
        </p:nvSpPr>
        <p:spPr>
          <a:xfrm>
            <a:off x="0" y="247650"/>
            <a:ext cx="2152500" cy="714300"/>
          </a:xfrm>
          <a:prstGeom prst="rect">
            <a:avLst/>
          </a:prstGeom>
          <a:noFill/>
          <a:ln>
            <a:noFill/>
          </a:ln>
        </p:spPr>
        <p:txBody>
          <a:bodyPr lIns="91425" tIns="91425" rIns="91425" bIns="91425" anchor="ctr" anchorCtr="0">
            <a:noAutofit/>
          </a:bodyPr>
          <a:lstStyle/>
          <a:p>
            <a:pPr lvl="0" algn="ctr" rtl="0">
              <a:spcBef>
                <a:spcPts val="0"/>
              </a:spcBef>
              <a:buNone/>
            </a:pPr>
            <a:r>
              <a:rPr lang="en" sz="3000" b="1">
                <a:solidFill>
                  <a:srgbClr val="FFFFFF"/>
                </a:solidFill>
                <a:latin typeface="Proxima Nova"/>
                <a:ea typeface="Proxima Nova"/>
                <a:cs typeface="Proxima Nova"/>
                <a:sym typeface="Proxima Nova"/>
              </a:rPr>
              <a:t>AGENDA</a:t>
            </a:r>
          </a:p>
        </p:txBody>
      </p:sp>
      <p:cxnSp>
        <p:nvCxnSpPr>
          <p:cNvPr id="109" name="Shape 109" descr="Page break" title="Line"/>
          <p:cNvCxnSpPr/>
          <p:nvPr/>
        </p:nvCxnSpPr>
        <p:spPr>
          <a:xfrm>
            <a:off x="247650" y="971550"/>
            <a:ext cx="1657200" cy="0"/>
          </a:xfrm>
          <a:prstGeom prst="straightConnector1">
            <a:avLst/>
          </a:prstGeom>
          <a:noFill/>
          <a:ln w="19050" cap="flat" cmpd="sng">
            <a:solidFill>
              <a:srgbClr val="FFFFFF"/>
            </a:solidFill>
            <a:prstDash val="solid"/>
            <a:round/>
            <a:headEnd type="none" w="lg" len="lg"/>
            <a:tailEnd type="none" w="lg" len="lg"/>
          </a:ln>
        </p:spPr>
      </p:cxnSp>
      <p:sp>
        <p:nvSpPr>
          <p:cNvPr id="110" name="Shape 110"/>
          <p:cNvSpPr txBox="1"/>
          <p:nvPr/>
        </p:nvSpPr>
        <p:spPr>
          <a:xfrm>
            <a:off x="0" y="1047450"/>
            <a:ext cx="2152500" cy="504900"/>
          </a:xfrm>
          <a:prstGeom prst="rect">
            <a:avLst/>
          </a:prstGeom>
          <a:noFill/>
          <a:ln>
            <a:noFill/>
          </a:ln>
        </p:spPr>
        <p:txBody>
          <a:bodyPr lIns="91425" tIns="91425" rIns="91425" bIns="91425" anchor="ctr" anchorCtr="0">
            <a:noAutofit/>
          </a:bodyPr>
          <a:lstStyle/>
          <a:p>
            <a:pPr lvl="0" algn="ctr" rtl="0">
              <a:spcBef>
                <a:spcPts val="0"/>
              </a:spcBef>
              <a:buNone/>
            </a:pPr>
            <a:r>
              <a:rPr lang="en" sz="1600" dirty="0">
                <a:solidFill>
                  <a:srgbClr val="FFFFFF"/>
                </a:solidFill>
                <a:latin typeface="Proxima Nova"/>
                <a:ea typeface="Proxima Nova"/>
                <a:cs typeface="Proxima Nova"/>
                <a:sym typeface="Proxima Nova"/>
              </a:rPr>
              <a:t>Our Mission</a:t>
            </a:r>
            <a:r>
              <a:rPr lang="en-US" sz="1600" dirty="0">
                <a:solidFill>
                  <a:srgbClr val="FFFFFF"/>
                </a:solidFill>
                <a:latin typeface="Proxima Nova"/>
                <a:ea typeface="Proxima Nova"/>
                <a:cs typeface="Proxima Nova"/>
                <a:sym typeface="Proxima Nova"/>
              </a:rPr>
              <a:t> and Model</a:t>
            </a:r>
            <a:endParaRPr lang="en" sz="1600" dirty="0">
              <a:solidFill>
                <a:srgbClr val="FFFFFF"/>
              </a:solidFill>
              <a:latin typeface="Proxima Nova"/>
              <a:ea typeface="Proxima Nova"/>
              <a:cs typeface="Proxima Nova"/>
              <a:sym typeface="Proxima Nova"/>
            </a:endParaRPr>
          </a:p>
        </p:txBody>
      </p:sp>
      <p:sp>
        <p:nvSpPr>
          <p:cNvPr id="111" name="Shape 111"/>
          <p:cNvSpPr txBox="1"/>
          <p:nvPr/>
        </p:nvSpPr>
        <p:spPr>
          <a:xfrm>
            <a:off x="0" y="1605720"/>
            <a:ext cx="2152500" cy="504900"/>
          </a:xfrm>
          <a:prstGeom prst="rect">
            <a:avLst/>
          </a:prstGeom>
          <a:noFill/>
          <a:ln>
            <a:noFill/>
          </a:ln>
        </p:spPr>
        <p:txBody>
          <a:bodyPr lIns="91425" tIns="91425" rIns="91425" bIns="91425" anchor="ctr" anchorCtr="0">
            <a:noAutofit/>
          </a:bodyPr>
          <a:lstStyle/>
          <a:p>
            <a:pPr lvl="0" algn="ctr" rtl="0">
              <a:spcBef>
                <a:spcPts val="0"/>
              </a:spcBef>
              <a:buNone/>
            </a:pPr>
            <a:r>
              <a:rPr lang="en-US" sz="1600" dirty="0">
                <a:solidFill>
                  <a:srgbClr val="FFFFFF"/>
                </a:solidFill>
                <a:latin typeface="Proxima Nova"/>
                <a:ea typeface="Proxima Nova"/>
                <a:cs typeface="Proxima Nova"/>
                <a:sym typeface="Proxima Nova"/>
              </a:rPr>
              <a:t>Lyft + Transit</a:t>
            </a:r>
            <a:endParaRPr lang="en" sz="1600" dirty="0">
              <a:solidFill>
                <a:srgbClr val="FFFFFF"/>
              </a:solidFill>
              <a:latin typeface="Proxima Nova"/>
              <a:ea typeface="Proxima Nova"/>
              <a:cs typeface="Proxima Nova"/>
              <a:sym typeface="Proxima Nova"/>
            </a:endParaRPr>
          </a:p>
        </p:txBody>
      </p:sp>
      <p:sp>
        <p:nvSpPr>
          <p:cNvPr id="112" name="Shape 112"/>
          <p:cNvSpPr txBox="1"/>
          <p:nvPr/>
        </p:nvSpPr>
        <p:spPr>
          <a:xfrm>
            <a:off x="0" y="2163990"/>
            <a:ext cx="2152500" cy="504900"/>
          </a:xfrm>
          <a:prstGeom prst="rect">
            <a:avLst/>
          </a:prstGeom>
          <a:noFill/>
          <a:ln>
            <a:noFill/>
          </a:ln>
        </p:spPr>
        <p:txBody>
          <a:bodyPr lIns="91425" tIns="91425" rIns="91425" bIns="91425" anchor="ctr" anchorCtr="0">
            <a:noAutofit/>
          </a:bodyPr>
          <a:lstStyle/>
          <a:p>
            <a:pPr lvl="0" algn="ctr" rtl="0">
              <a:spcBef>
                <a:spcPts val="0"/>
              </a:spcBef>
              <a:buNone/>
            </a:pPr>
            <a:r>
              <a:rPr lang="en-US" sz="1600" dirty="0">
                <a:solidFill>
                  <a:srgbClr val="FFFFFF"/>
                </a:solidFill>
                <a:latin typeface="Proxima Nova"/>
                <a:ea typeface="Proxima Nova"/>
                <a:cs typeface="Proxima Nova"/>
                <a:sym typeface="Proxima Nova"/>
              </a:rPr>
              <a:t>Data Sharing</a:t>
            </a:r>
            <a:endParaRPr lang="en" sz="1600" dirty="0">
              <a:solidFill>
                <a:srgbClr val="FFFFFF"/>
              </a:solidFill>
              <a:latin typeface="Proxima Nova"/>
              <a:ea typeface="Proxima Nova"/>
              <a:cs typeface="Proxima Nova"/>
              <a:sym typeface="Proxima Nova"/>
            </a:endParaRPr>
          </a:p>
        </p:txBody>
      </p:sp>
      <p:sp>
        <p:nvSpPr>
          <p:cNvPr id="114" name="Shape 114"/>
          <p:cNvSpPr txBox="1"/>
          <p:nvPr/>
        </p:nvSpPr>
        <p:spPr>
          <a:xfrm>
            <a:off x="-3585" y="2717020"/>
            <a:ext cx="2152500" cy="504900"/>
          </a:xfrm>
          <a:prstGeom prst="rect">
            <a:avLst/>
          </a:prstGeom>
          <a:noFill/>
          <a:ln>
            <a:noFill/>
          </a:ln>
        </p:spPr>
        <p:txBody>
          <a:bodyPr lIns="91425" tIns="91425" rIns="91425" bIns="91425" anchor="ctr" anchorCtr="0">
            <a:noAutofit/>
          </a:bodyPr>
          <a:lstStyle/>
          <a:p>
            <a:pPr lvl="0" algn="ctr" rtl="0">
              <a:spcBef>
                <a:spcPts val="0"/>
              </a:spcBef>
              <a:buNone/>
            </a:pPr>
            <a:r>
              <a:rPr lang="en-US" sz="1600" dirty="0">
                <a:solidFill>
                  <a:srgbClr val="FFFFFF"/>
                </a:solidFill>
                <a:latin typeface="Proxima Nova"/>
                <a:ea typeface="Proxima Nova"/>
                <a:cs typeface="Proxima Nova"/>
                <a:sym typeface="Proxima Nova"/>
              </a:rPr>
              <a:t>Driver Requirements</a:t>
            </a:r>
            <a:endParaRPr lang="en" sz="1600" dirty="0">
              <a:solidFill>
                <a:srgbClr val="FFFFFF"/>
              </a:solidFill>
              <a:latin typeface="Proxima Nova"/>
              <a:ea typeface="Proxima Nova"/>
              <a:cs typeface="Proxima Nova"/>
              <a:sym typeface="Proxima Nova"/>
            </a:endParaRPr>
          </a:p>
        </p:txBody>
      </p:sp>
      <p:sp>
        <p:nvSpPr>
          <p:cNvPr id="115" name="Shape 115"/>
          <p:cNvSpPr txBox="1"/>
          <p:nvPr/>
        </p:nvSpPr>
        <p:spPr>
          <a:xfrm>
            <a:off x="16586" y="3285769"/>
            <a:ext cx="2152500" cy="504900"/>
          </a:xfrm>
          <a:prstGeom prst="rect">
            <a:avLst/>
          </a:prstGeom>
          <a:noFill/>
          <a:ln>
            <a:noFill/>
          </a:ln>
        </p:spPr>
        <p:txBody>
          <a:bodyPr lIns="91425" tIns="91425" rIns="91425" bIns="91425" anchor="ctr" anchorCtr="0">
            <a:noAutofit/>
          </a:bodyPr>
          <a:lstStyle/>
          <a:p>
            <a:pPr lvl="0" algn="ctr" rtl="0">
              <a:spcBef>
                <a:spcPts val="0"/>
              </a:spcBef>
              <a:buNone/>
            </a:pPr>
            <a:r>
              <a:rPr lang="en" sz="1600" dirty="0">
                <a:solidFill>
                  <a:srgbClr val="FFFFFF"/>
                </a:solidFill>
                <a:latin typeface="Proxima Nova"/>
                <a:ea typeface="Proxima Nova"/>
                <a:cs typeface="Proxima Nova"/>
                <a:sym typeface="Proxima Nova"/>
              </a:rPr>
              <a:t>Next Steps</a:t>
            </a:r>
          </a:p>
        </p:txBody>
      </p:sp>
      <p:pic>
        <p:nvPicPr>
          <p:cNvPr id="116" name="Shape 116" title="Lyft logo"/>
          <p:cNvPicPr preferRelativeResize="0"/>
          <p:nvPr/>
        </p:nvPicPr>
        <p:blipFill rotWithShape="1">
          <a:blip r:embed="rId4">
            <a:alphaModFix/>
          </a:blip>
          <a:srcRect r="61372"/>
          <a:stretch/>
        </p:blipFill>
        <p:spPr>
          <a:xfrm>
            <a:off x="883079" y="4693200"/>
            <a:ext cx="386324" cy="230800"/>
          </a:xfrm>
          <a:prstGeom prst="rect">
            <a:avLst/>
          </a:prstGeom>
          <a:noFill/>
          <a:ln>
            <a:noFill/>
          </a:ln>
        </p:spPr>
      </p:pic>
      <p:cxnSp>
        <p:nvCxnSpPr>
          <p:cNvPr id="117" name="Shape 117" title="dotted page break"/>
          <p:cNvCxnSpPr/>
          <p:nvPr/>
        </p:nvCxnSpPr>
        <p:spPr>
          <a:xfrm>
            <a:off x="247650" y="1563800"/>
            <a:ext cx="1657200" cy="0"/>
          </a:xfrm>
          <a:prstGeom prst="straightConnector1">
            <a:avLst/>
          </a:prstGeom>
          <a:noFill/>
          <a:ln w="9525" cap="flat" cmpd="sng">
            <a:solidFill>
              <a:srgbClr val="FFFFFF"/>
            </a:solidFill>
            <a:prstDash val="dash"/>
            <a:round/>
            <a:headEnd type="none" w="lg" len="lg"/>
            <a:tailEnd type="none" w="lg" len="lg"/>
          </a:ln>
        </p:spPr>
      </p:cxnSp>
      <p:cxnSp>
        <p:nvCxnSpPr>
          <p:cNvPr id="118" name="Shape 118" title="dotted page break"/>
          <p:cNvCxnSpPr/>
          <p:nvPr/>
        </p:nvCxnSpPr>
        <p:spPr>
          <a:xfrm>
            <a:off x="247650" y="2132550"/>
            <a:ext cx="1657200" cy="0"/>
          </a:xfrm>
          <a:prstGeom prst="straightConnector1">
            <a:avLst/>
          </a:prstGeom>
          <a:noFill/>
          <a:ln w="9525" cap="flat" cmpd="sng">
            <a:solidFill>
              <a:srgbClr val="FFFFFF"/>
            </a:solidFill>
            <a:prstDash val="dash"/>
            <a:round/>
            <a:headEnd type="none" w="lg" len="lg"/>
            <a:tailEnd type="none" w="lg" len="lg"/>
          </a:ln>
        </p:spPr>
      </p:cxnSp>
      <p:cxnSp>
        <p:nvCxnSpPr>
          <p:cNvPr id="119" name="Shape 119" title="dotted page break"/>
          <p:cNvCxnSpPr/>
          <p:nvPr/>
        </p:nvCxnSpPr>
        <p:spPr>
          <a:xfrm>
            <a:off x="247650" y="2701300"/>
            <a:ext cx="1657200" cy="0"/>
          </a:xfrm>
          <a:prstGeom prst="straightConnector1">
            <a:avLst/>
          </a:prstGeom>
          <a:noFill/>
          <a:ln w="9525" cap="flat" cmpd="sng">
            <a:solidFill>
              <a:srgbClr val="FFFFFF"/>
            </a:solidFill>
            <a:prstDash val="dash"/>
            <a:round/>
            <a:headEnd type="none" w="lg" len="lg"/>
            <a:tailEnd type="none" w="lg" len="lg"/>
          </a:ln>
        </p:spPr>
      </p:cxnSp>
      <p:cxnSp>
        <p:nvCxnSpPr>
          <p:cNvPr id="120" name="Shape 120" title="dotted page break"/>
          <p:cNvCxnSpPr/>
          <p:nvPr/>
        </p:nvCxnSpPr>
        <p:spPr>
          <a:xfrm>
            <a:off x="247650" y="3270050"/>
            <a:ext cx="1657200" cy="0"/>
          </a:xfrm>
          <a:prstGeom prst="straightConnector1">
            <a:avLst/>
          </a:prstGeom>
          <a:noFill/>
          <a:ln w="9525" cap="flat" cmpd="sng">
            <a:solidFill>
              <a:srgbClr val="FFFFFF"/>
            </a:solidFill>
            <a:prstDash val="dash"/>
            <a:round/>
            <a:headEnd type="none" w="lg" len="lg"/>
            <a:tailEnd type="none" w="lg" len="lg"/>
          </a:ln>
        </p:spPr>
      </p:cxnSp>
      <p:cxnSp>
        <p:nvCxnSpPr>
          <p:cNvPr id="121" name="Shape 121" title="dotted page break"/>
          <p:cNvCxnSpPr/>
          <p:nvPr/>
        </p:nvCxnSpPr>
        <p:spPr>
          <a:xfrm>
            <a:off x="247650" y="3838800"/>
            <a:ext cx="1657200" cy="0"/>
          </a:xfrm>
          <a:prstGeom prst="straightConnector1">
            <a:avLst/>
          </a:prstGeom>
          <a:noFill/>
          <a:ln w="9525" cap="flat" cmpd="sng">
            <a:solidFill>
              <a:srgbClr val="FFFFFF"/>
            </a:solidFill>
            <a:prstDash val="dash"/>
            <a:round/>
            <a:headEnd type="none" w="lg" len="lg"/>
            <a:tailEnd type="none" w="lg" len="lg"/>
          </a:ln>
        </p:spPr>
      </p:cxnSp>
      <p:sp>
        <p:nvSpPr>
          <p:cNvPr id="2" name="Title 1" hidden="1"/>
          <p:cNvSpPr>
            <a:spLocks noGrp="1"/>
          </p:cNvSpPr>
          <p:nvPr>
            <p:ph type="ctrTitle"/>
          </p:nvPr>
        </p:nvSpPr>
        <p:spPr/>
        <p:txBody>
          <a:bodyPr/>
          <a:lstStyle/>
          <a:p>
            <a:r>
              <a:rPr lang="en-US" dirty="0"/>
              <a:t>Agenda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3A8A"/>
        </a:solidFill>
        <a:effectLst/>
      </p:bgPr>
    </p:bg>
    <p:spTree>
      <p:nvGrpSpPr>
        <p:cNvPr id="1" name="Shape 299"/>
        <p:cNvGrpSpPr/>
        <p:nvPr/>
      </p:nvGrpSpPr>
      <p:grpSpPr>
        <a:xfrm>
          <a:off x="0" y="0"/>
          <a:ext cx="0" cy="0"/>
          <a:chOff x="0" y="0"/>
          <a:chExt cx="0" cy="0"/>
        </a:xfrm>
      </p:grpSpPr>
      <p:pic>
        <p:nvPicPr>
          <p:cNvPr id="300" name="Shape 300" descr="&quot;The Lyft Mission&quot; over an image of a car" title="Title slide"/>
          <p:cNvPicPr preferRelativeResize="0"/>
          <p:nvPr/>
        </p:nvPicPr>
        <p:blipFill>
          <a:blip r:embed="rId3">
            <a:alphaModFix/>
          </a:blip>
          <a:stretch>
            <a:fillRect/>
          </a:stretch>
        </p:blipFill>
        <p:spPr>
          <a:xfrm>
            <a:off x="0" y="0"/>
            <a:ext cx="9144000" cy="5143483"/>
          </a:xfrm>
          <a:prstGeom prst="rect">
            <a:avLst/>
          </a:prstGeom>
          <a:noFill/>
          <a:ln>
            <a:noFill/>
          </a:ln>
        </p:spPr>
      </p:pic>
      <p:sp>
        <p:nvSpPr>
          <p:cNvPr id="301" name="Shape 301"/>
          <p:cNvSpPr txBox="1"/>
          <p:nvPr/>
        </p:nvSpPr>
        <p:spPr>
          <a:xfrm>
            <a:off x="0" y="1885987"/>
            <a:ext cx="9144000" cy="714300"/>
          </a:xfrm>
          <a:prstGeom prst="rect">
            <a:avLst/>
          </a:prstGeom>
          <a:noFill/>
          <a:ln>
            <a:noFill/>
          </a:ln>
        </p:spPr>
        <p:txBody>
          <a:bodyPr lIns="91425" tIns="91425" rIns="91425" bIns="91425" anchor="ctr" anchorCtr="0">
            <a:noAutofit/>
          </a:bodyPr>
          <a:lstStyle/>
          <a:p>
            <a:pPr lvl="0" algn="ctr" rtl="0">
              <a:spcBef>
                <a:spcPts val="0"/>
              </a:spcBef>
              <a:buNone/>
            </a:pPr>
            <a:r>
              <a:rPr lang="en-US" sz="6000" b="1" dirty="0">
                <a:solidFill>
                  <a:srgbClr val="FFFFFF"/>
                </a:solidFill>
                <a:latin typeface="Proxima Nova"/>
                <a:ea typeface="Proxima Nova"/>
                <a:cs typeface="Proxima Nova"/>
                <a:sym typeface="Proxima Nova"/>
              </a:rPr>
              <a:t>THE LYFT MISSION</a:t>
            </a:r>
            <a:endParaRPr lang="en" sz="6000" b="1" dirty="0">
              <a:solidFill>
                <a:srgbClr val="FFFFFF"/>
              </a:solidFill>
              <a:latin typeface="Proxima Nova"/>
              <a:ea typeface="Proxima Nova"/>
              <a:cs typeface="Proxima Nova"/>
              <a:sym typeface="Proxima Nova"/>
            </a:endParaRPr>
          </a:p>
        </p:txBody>
      </p:sp>
      <p:sp>
        <p:nvSpPr>
          <p:cNvPr id="2" name="Title 1" hidden="1"/>
          <p:cNvSpPr>
            <a:spLocks noGrp="1"/>
          </p:cNvSpPr>
          <p:nvPr>
            <p:ph type="ctrTitle"/>
          </p:nvPr>
        </p:nvSpPr>
        <p:spPr/>
        <p:txBody>
          <a:bodyPr/>
          <a:lstStyle/>
          <a:p>
            <a:r>
              <a:rPr lang="en-US" dirty="0"/>
              <a:t>The Lyft Mission</a:t>
            </a:r>
          </a:p>
        </p:txBody>
      </p:sp>
    </p:spTree>
    <p:extLst>
      <p:ext uri="{BB962C8B-B14F-4D97-AF65-F5344CB8AC3E}">
        <p14:creationId xmlns:p14="http://schemas.microsoft.com/office/powerpoint/2010/main" val="1768584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Screen Shot 2016-12-04 at 2.05.44 PM.png" descr="&quot;Reconnect people and communities through better transportation&quot;" title="Image of Lyft founders"/>
          <p:cNvPicPr>
            <a:picLocks noChangeAspect="1"/>
          </p:cNvPicPr>
          <p:nvPr/>
        </p:nvPicPr>
        <p:blipFill>
          <a:blip r:embed="rId3"/>
          <a:srcRect r="521"/>
          <a:stretch>
            <a:fillRect/>
          </a:stretch>
        </p:blipFill>
        <p:spPr>
          <a:xfrm>
            <a:off x="2427072" y="1009382"/>
            <a:ext cx="6534277" cy="3124703"/>
          </a:xfrm>
          <a:prstGeom prst="rect">
            <a:avLst/>
          </a:prstGeom>
          <a:ln w="12700">
            <a:miter lim="400000"/>
          </a:ln>
        </p:spPr>
      </p:pic>
      <p:pic>
        <p:nvPicPr>
          <p:cNvPr id="99" name="5_iphone_matched.png" title="image of a phone with the Lyft app open"/>
          <p:cNvPicPr>
            <a:picLocks noChangeAspect="1"/>
          </p:cNvPicPr>
          <p:nvPr/>
        </p:nvPicPr>
        <p:blipFill>
          <a:blip r:embed="rId4"/>
          <a:stretch>
            <a:fillRect/>
          </a:stretch>
        </p:blipFill>
        <p:spPr>
          <a:xfrm>
            <a:off x="405459" y="895096"/>
            <a:ext cx="1947201" cy="3975536"/>
          </a:xfrm>
          <a:prstGeom prst="rect">
            <a:avLst/>
          </a:prstGeom>
          <a:ln w="12700">
            <a:miter lim="400000"/>
          </a:ln>
        </p:spPr>
      </p:pic>
      <p:sp>
        <p:nvSpPr>
          <p:cNvPr id="4" name="Shape 192"/>
          <p:cNvSpPr txBox="1"/>
          <p:nvPr/>
        </p:nvSpPr>
        <p:spPr>
          <a:xfrm>
            <a:off x="319125" y="257250"/>
            <a:ext cx="8824800" cy="714300"/>
          </a:xfrm>
          <a:prstGeom prst="rect">
            <a:avLst/>
          </a:prstGeom>
          <a:noFill/>
          <a:ln>
            <a:noFill/>
          </a:ln>
        </p:spPr>
        <p:txBody>
          <a:bodyPr lIns="91425" tIns="91425" rIns="91425" bIns="91425" anchor="ctr" anchorCtr="0">
            <a:noAutofit/>
          </a:bodyPr>
          <a:lstStyle/>
          <a:p>
            <a:pPr lvl="0" rtl="0">
              <a:spcBef>
                <a:spcPts val="0"/>
              </a:spcBef>
              <a:buNone/>
            </a:pPr>
            <a:r>
              <a:rPr lang="en-US" sz="3600" b="1" dirty="0">
                <a:solidFill>
                  <a:srgbClr val="333A8A"/>
                </a:solidFill>
                <a:latin typeface="Proxima Nova"/>
                <a:ea typeface="Proxima Nova"/>
                <a:cs typeface="Proxima Nova"/>
                <a:sym typeface="Proxima Nova"/>
              </a:rPr>
              <a:t>MISSION AND MODEL</a:t>
            </a:r>
            <a:endParaRPr lang="en" sz="3600" b="1" dirty="0">
              <a:solidFill>
                <a:srgbClr val="333A8A"/>
              </a:solidFill>
              <a:latin typeface="Proxima Nova"/>
              <a:ea typeface="Proxima Nova"/>
              <a:cs typeface="Proxima Nova"/>
              <a:sym typeface="Proxima Nova"/>
            </a:endParaRPr>
          </a:p>
        </p:txBody>
      </p:sp>
      <p:sp>
        <p:nvSpPr>
          <p:cNvPr id="2" name="Title 1" hidden="1"/>
          <p:cNvSpPr>
            <a:spLocks noGrp="1"/>
          </p:cNvSpPr>
          <p:nvPr>
            <p:ph type="ctrTitle"/>
          </p:nvPr>
        </p:nvSpPr>
        <p:spPr/>
        <p:txBody>
          <a:bodyPr/>
          <a:lstStyle/>
          <a:p>
            <a:r>
              <a:rPr lang="en-US" dirty="0"/>
              <a:t>Mission and Model</a:t>
            </a:r>
          </a:p>
        </p:txBody>
      </p:sp>
    </p:spTree>
    <p:extLst>
      <p:ext uri="{BB962C8B-B14F-4D97-AF65-F5344CB8AC3E}">
        <p14:creationId xmlns:p14="http://schemas.microsoft.com/office/powerpoint/2010/main" val="1600957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2"/>
          <p:cNvSpPr txBox="1"/>
          <p:nvPr/>
        </p:nvSpPr>
        <p:spPr>
          <a:xfrm>
            <a:off x="319125" y="257250"/>
            <a:ext cx="8824800" cy="714300"/>
          </a:xfrm>
          <a:prstGeom prst="rect">
            <a:avLst/>
          </a:prstGeom>
          <a:noFill/>
          <a:ln>
            <a:noFill/>
          </a:ln>
        </p:spPr>
        <p:txBody>
          <a:bodyPr lIns="91425" tIns="91425" rIns="91425" bIns="91425" anchor="ctr" anchorCtr="0">
            <a:noAutofit/>
          </a:bodyPr>
          <a:lstStyle/>
          <a:p>
            <a:pPr lvl="0"/>
            <a:r>
              <a:rPr lang="en" sz="3600" b="1" dirty="0">
                <a:solidFill>
                  <a:srgbClr val="333A8A"/>
                </a:solidFill>
                <a:latin typeface="Proxima Nova"/>
                <a:ea typeface="Proxima Nova"/>
                <a:cs typeface="Proxima Nova"/>
                <a:sym typeface="Proxima Nova"/>
              </a:rPr>
              <a:t>WHERE WE ARE TODAY</a:t>
            </a:r>
          </a:p>
        </p:txBody>
      </p:sp>
      <p:pic>
        <p:nvPicPr>
          <p:cNvPr id="5" name="Shape 178" title="image of United States with pins where Lyft operates"/>
          <p:cNvPicPr preferRelativeResize="0"/>
          <p:nvPr/>
        </p:nvPicPr>
        <p:blipFill>
          <a:blip r:embed="rId3">
            <a:alphaModFix/>
          </a:blip>
          <a:stretch>
            <a:fillRect/>
          </a:stretch>
        </p:blipFill>
        <p:spPr>
          <a:xfrm>
            <a:off x="347624" y="1250199"/>
            <a:ext cx="1950900" cy="1271718"/>
          </a:xfrm>
          <a:prstGeom prst="rect">
            <a:avLst/>
          </a:prstGeom>
          <a:noFill/>
          <a:ln>
            <a:noFill/>
          </a:ln>
        </p:spPr>
      </p:pic>
      <p:cxnSp>
        <p:nvCxnSpPr>
          <p:cNvPr id="6" name="Shape 179" title="dotted text break"/>
          <p:cNvCxnSpPr/>
          <p:nvPr/>
        </p:nvCxnSpPr>
        <p:spPr>
          <a:xfrm>
            <a:off x="4572000" y="1209675"/>
            <a:ext cx="0" cy="1524000"/>
          </a:xfrm>
          <a:prstGeom prst="straightConnector1">
            <a:avLst/>
          </a:prstGeom>
          <a:noFill/>
          <a:ln w="9525" cap="flat" cmpd="sng">
            <a:solidFill>
              <a:srgbClr val="CCCCCC"/>
            </a:solidFill>
            <a:prstDash val="dash"/>
            <a:round/>
            <a:headEnd type="none" w="lg" len="lg"/>
            <a:tailEnd type="none" w="lg" len="lg"/>
          </a:ln>
        </p:spPr>
      </p:cxnSp>
      <p:cxnSp>
        <p:nvCxnSpPr>
          <p:cNvPr id="7" name="Shape 180" title="dotted text break"/>
          <p:cNvCxnSpPr/>
          <p:nvPr/>
        </p:nvCxnSpPr>
        <p:spPr>
          <a:xfrm>
            <a:off x="4572000" y="3171825"/>
            <a:ext cx="0" cy="1524000"/>
          </a:xfrm>
          <a:prstGeom prst="straightConnector1">
            <a:avLst/>
          </a:prstGeom>
          <a:noFill/>
          <a:ln w="9525" cap="flat" cmpd="sng">
            <a:solidFill>
              <a:srgbClr val="CCCCCC"/>
            </a:solidFill>
            <a:prstDash val="dash"/>
            <a:round/>
            <a:headEnd type="none" w="lg" len="lg"/>
            <a:tailEnd type="none" w="lg" len="lg"/>
          </a:ln>
        </p:spPr>
      </p:cxnSp>
      <p:cxnSp>
        <p:nvCxnSpPr>
          <p:cNvPr id="8" name="Shape 181" title="dotted text break"/>
          <p:cNvCxnSpPr/>
          <p:nvPr/>
        </p:nvCxnSpPr>
        <p:spPr>
          <a:xfrm rot="10800000">
            <a:off x="300000" y="2952750"/>
            <a:ext cx="8544000" cy="0"/>
          </a:xfrm>
          <a:prstGeom prst="straightConnector1">
            <a:avLst/>
          </a:prstGeom>
          <a:noFill/>
          <a:ln w="9525" cap="flat" cmpd="sng">
            <a:solidFill>
              <a:srgbClr val="CCCCCC"/>
            </a:solidFill>
            <a:prstDash val="dash"/>
            <a:round/>
            <a:headEnd type="none" w="lg" len="lg"/>
            <a:tailEnd type="none" w="lg" len="lg"/>
          </a:ln>
        </p:spPr>
      </p:cxnSp>
      <p:pic>
        <p:nvPicPr>
          <p:cNvPr id="9" name="Shape 182" title="Lyft graphic of cars"/>
          <p:cNvPicPr preferRelativeResize="0"/>
          <p:nvPr/>
        </p:nvPicPr>
        <p:blipFill>
          <a:blip r:embed="rId4">
            <a:alphaModFix/>
          </a:blip>
          <a:stretch>
            <a:fillRect/>
          </a:stretch>
        </p:blipFill>
        <p:spPr>
          <a:xfrm>
            <a:off x="4918350" y="3440887"/>
            <a:ext cx="2357424" cy="942974"/>
          </a:xfrm>
          <a:prstGeom prst="rect">
            <a:avLst/>
          </a:prstGeom>
          <a:noFill/>
          <a:ln>
            <a:noFill/>
          </a:ln>
        </p:spPr>
      </p:pic>
      <p:sp>
        <p:nvSpPr>
          <p:cNvPr id="10" name="Shape 183"/>
          <p:cNvSpPr txBox="1"/>
          <p:nvPr/>
        </p:nvSpPr>
        <p:spPr>
          <a:xfrm>
            <a:off x="2529725" y="1414537"/>
            <a:ext cx="1257300" cy="714300"/>
          </a:xfrm>
          <a:prstGeom prst="rect">
            <a:avLst/>
          </a:prstGeom>
          <a:noFill/>
          <a:ln>
            <a:noFill/>
          </a:ln>
        </p:spPr>
        <p:txBody>
          <a:bodyPr lIns="91425" tIns="91425" rIns="91425" bIns="91425" anchor="ctr" anchorCtr="0">
            <a:noAutofit/>
          </a:bodyPr>
          <a:lstStyle/>
          <a:p>
            <a:pPr lvl="0" algn="ctr" rtl="0">
              <a:spcBef>
                <a:spcPts val="0"/>
              </a:spcBef>
              <a:buNone/>
            </a:pPr>
            <a:r>
              <a:rPr lang="en" sz="3600" b="1">
                <a:solidFill>
                  <a:srgbClr val="FF00C6"/>
                </a:solidFill>
                <a:latin typeface="Proxima Nova"/>
                <a:ea typeface="Proxima Nova"/>
                <a:cs typeface="Proxima Nova"/>
                <a:sym typeface="Proxima Nova"/>
              </a:rPr>
              <a:t>350+</a:t>
            </a:r>
          </a:p>
        </p:txBody>
      </p:sp>
      <p:sp>
        <p:nvSpPr>
          <p:cNvPr id="11" name="Shape 184"/>
          <p:cNvSpPr txBox="1"/>
          <p:nvPr/>
        </p:nvSpPr>
        <p:spPr>
          <a:xfrm>
            <a:off x="2067275" y="1928887"/>
            <a:ext cx="2182200" cy="428700"/>
          </a:xfrm>
          <a:prstGeom prst="rect">
            <a:avLst/>
          </a:prstGeom>
          <a:noFill/>
          <a:ln>
            <a:noFill/>
          </a:ln>
        </p:spPr>
        <p:txBody>
          <a:bodyPr lIns="91425" tIns="91425" rIns="91425" bIns="91425" anchor="t" anchorCtr="0">
            <a:noAutofit/>
          </a:bodyPr>
          <a:lstStyle/>
          <a:p>
            <a:pPr lvl="0" algn="ctr" rtl="0">
              <a:spcBef>
                <a:spcPts val="0"/>
              </a:spcBef>
              <a:buNone/>
            </a:pPr>
            <a:r>
              <a:rPr lang="en" sz="1200" b="1">
                <a:latin typeface="Proxima Nova"/>
                <a:ea typeface="Proxima Nova"/>
                <a:cs typeface="Proxima Nova"/>
                <a:sym typeface="Proxima Nova"/>
              </a:rPr>
              <a:t>Cities in the U.S.</a:t>
            </a:r>
          </a:p>
        </p:txBody>
      </p:sp>
      <p:sp>
        <p:nvSpPr>
          <p:cNvPr id="12" name="Shape 185"/>
          <p:cNvSpPr txBox="1"/>
          <p:nvPr/>
        </p:nvSpPr>
        <p:spPr>
          <a:xfrm>
            <a:off x="4894525" y="1414537"/>
            <a:ext cx="1950900" cy="714300"/>
          </a:xfrm>
          <a:prstGeom prst="rect">
            <a:avLst/>
          </a:prstGeom>
          <a:noFill/>
          <a:ln>
            <a:noFill/>
          </a:ln>
        </p:spPr>
        <p:txBody>
          <a:bodyPr lIns="91425" tIns="91425" rIns="91425" bIns="91425" anchor="ctr" anchorCtr="0">
            <a:noAutofit/>
          </a:bodyPr>
          <a:lstStyle/>
          <a:p>
            <a:pPr lvl="0" algn="ctr" rtl="0">
              <a:spcBef>
                <a:spcPts val="0"/>
              </a:spcBef>
              <a:buNone/>
            </a:pPr>
            <a:r>
              <a:rPr lang="en" sz="3600" b="1">
                <a:solidFill>
                  <a:srgbClr val="FF00C6"/>
                </a:solidFill>
                <a:latin typeface="Proxima Nova"/>
                <a:ea typeface="Proxima Nova"/>
                <a:cs typeface="Proxima Nova"/>
                <a:sym typeface="Proxima Nova"/>
              </a:rPr>
              <a:t>$1.5B+</a:t>
            </a:r>
          </a:p>
        </p:txBody>
      </p:sp>
      <p:sp>
        <p:nvSpPr>
          <p:cNvPr id="13" name="Shape 186"/>
          <p:cNvSpPr txBox="1"/>
          <p:nvPr/>
        </p:nvSpPr>
        <p:spPr>
          <a:xfrm>
            <a:off x="6661800" y="1519312"/>
            <a:ext cx="2182200" cy="428700"/>
          </a:xfrm>
          <a:prstGeom prst="rect">
            <a:avLst/>
          </a:prstGeom>
          <a:noFill/>
          <a:ln>
            <a:noFill/>
          </a:ln>
        </p:spPr>
        <p:txBody>
          <a:bodyPr lIns="91425" tIns="91425" rIns="91425" bIns="91425" anchor="t" anchorCtr="0">
            <a:noAutofit/>
          </a:bodyPr>
          <a:lstStyle/>
          <a:p>
            <a:pPr lvl="0" rtl="0">
              <a:spcBef>
                <a:spcPts val="0"/>
              </a:spcBef>
              <a:buNone/>
            </a:pPr>
            <a:r>
              <a:rPr lang="en" sz="1200" b="1">
                <a:latin typeface="Proxima Nova"/>
                <a:ea typeface="Proxima Nova"/>
                <a:cs typeface="Proxima Nova"/>
                <a:sym typeface="Proxima Nova"/>
              </a:rPr>
              <a:t>Earned by Lyft Drivers</a:t>
            </a:r>
          </a:p>
          <a:p>
            <a:pPr lvl="0" rtl="0">
              <a:spcBef>
                <a:spcPts val="0"/>
              </a:spcBef>
              <a:buNone/>
            </a:pPr>
            <a:r>
              <a:rPr lang="en" sz="1200" b="1">
                <a:latin typeface="Proxima Nova"/>
                <a:ea typeface="Proxima Nova"/>
                <a:cs typeface="Proxima Nova"/>
                <a:sym typeface="Proxima Nova"/>
              </a:rPr>
              <a:t>(Including Tips)</a:t>
            </a:r>
          </a:p>
        </p:txBody>
      </p:sp>
      <p:sp>
        <p:nvSpPr>
          <p:cNvPr id="14" name="Shape 188"/>
          <p:cNvSpPr txBox="1"/>
          <p:nvPr/>
        </p:nvSpPr>
        <p:spPr>
          <a:xfrm>
            <a:off x="914750" y="3976637"/>
            <a:ext cx="2182200" cy="428700"/>
          </a:xfrm>
          <a:prstGeom prst="rect">
            <a:avLst/>
          </a:prstGeom>
          <a:noFill/>
          <a:ln>
            <a:noFill/>
          </a:ln>
        </p:spPr>
        <p:txBody>
          <a:bodyPr lIns="91425" tIns="91425" rIns="91425" bIns="91425" anchor="t" anchorCtr="0">
            <a:noAutofit/>
          </a:bodyPr>
          <a:lstStyle/>
          <a:p>
            <a:pPr lvl="0" algn="ctr" rtl="0">
              <a:spcBef>
                <a:spcPts val="0"/>
              </a:spcBef>
              <a:buNone/>
            </a:pPr>
            <a:r>
              <a:rPr lang="en" sz="1200" b="1">
                <a:latin typeface="Proxima Nova"/>
                <a:ea typeface="Proxima Nova"/>
                <a:cs typeface="Proxima Nova"/>
                <a:sym typeface="Proxima Nova"/>
              </a:rPr>
              <a:t>Active Passengers</a:t>
            </a:r>
          </a:p>
        </p:txBody>
      </p:sp>
      <p:sp>
        <p:nvSpPr>
          <p:cNvPr id="15" name="Shape 189"/>
          <p:cNvSpPr txBox="1"/>
          <p:nvPr/>
        </p:nvSpPr>
        <p:spPr>
          <a:xfrm>
            <a:off x="6834625" y="3462300"/>
            <a:ext cx="1798500" cy="714300"/>
          </a:xfrm>
          <a:prstGeom prst="rect">
            <a:avLst/>
          </a:prstGeom>
          <a:noFill/>
          <a:ln>
            <a:noFill/>
          </a:ln>
        </p:spPr>
        <p:txBody>
          <a:bodyPr lIns="91425" tIns="91425" rIns="91425" bIns="91425" anchor="ctr" anchorCtr="0">
            <a:noAutofit/>
          </a:bodyPr>
          <a:lstStyle/>
          <a:p>
            <a:pPr lvl="0" algn="ctr" rtl="0">
              <a:spcBef>
                <a:spcPts val="0"/>
              </a:spcBef>
              <a:buNone/>
            </a:pPr>
            <a:r>
              <a:rPr lang="en" sz="3600" b="1" dirty="0">
                <a:solidFill>
                  <a:srgbClr val="FF00C6"/>
                </a:solidFill>
                <a:latin typeface="Proxima Nova"/>
                <a:ea typeface="Proxima Nova"/>
                <a:cs typeface="Proxima Nova"/>
                <a:sym typeface="Proxima Nova"/>
              </a:rPr>
              <a:t>700K</a:t>
            </a:r>
          </a:p>
        </p:txBody>
      </p:sp>
      <p:sp>
        <p:nvSpPr>
          <p:cNvPr id="16" name="Shape 190"/>
          <p:cNvSpPr txBox="1"/>
          <p:nvPr/>
        </p:nvSpPr>
        <p:spPr>
          <a:xfrm>
            <a:off x="6642700" y="3976637"/>
            <a:ext cx="2182200" cy="428700"/>
          </a:xfrm>
          <a:prstGeom prst="rect">
            <a:avLst/>
          </a:prstGeom>
          <a:noFill/>
          <a:ln>
            <a:noFill/>
          </a:ln>
        </p:spPr>
        <p:txBody>
          <a:bodyPr lIns="91425" tIns="91425" rIns="91425" bIns="91425" anchor="t" anchorCtr="0">
            <a:noAutofit/>
          </a:bodyPr>
          <a:lstStyle/>
          <a:p>
            <a:pPr lvl="0" algn="ctr" rtl="0">
              <a:spcBef>
                <a:spcPts val="0"/>
              </a:spcBef>
              <a:buNone/>
            </a:pPr>
            <a:r>
              <a:rPr lang="en" sz="1200" b="1">
                <a:latin typeface="Proxima Nova"/>
                <a:ea typeface="Proxima Nova"/>
                <a:cs typeface="Proxima Nova"/>
                <a:sym typeface="Proxima Nova"/>
              </a:rPr>
              <a:t>Drivers</a:t>
            </a:r>
          </a:p>
        </p:txBody>
      </p:sp>
      <p:sp>
        <p:nvSpPr>
          <p:cNvPr id="17" name="Shape 187"/>
          <p:cNvSpPr txBox="1"/>
          <p:nvPr/>
        </p:nvSpPr>
        <p:spPr>
          <a:xfrm>
            <a:off x="-560300" y="3462300"/>
            <a:ext cx="5132400" cy="714300"/>
          </a:xfrm>
          <a:prstGeom prst="rect">
            <a:avLst/>
          </a:prstGeom>
          <a:noFill/>
          <a:ln>
            <a:noFill/>
          </a:ln>
        </p:spPr>
        <p:txBody>
          <a:bodyPr lIns="91425" tIns="91425" rIns="91425" bIns="91425" anchor="ctr" anchorCtr="0">
            <a:noAutofit/>
          </a:bodyPr>
          <a:lstStyle/>
          <a:p>
            <a:pPr lvl="0" algn="ctr" rtl="0">
              <a:spcBef>
                <a:spcPts val="0"/>
              </a:spcBef>
              <a:buNone/>
            </a:pPr>
            <a:r>
              <a:rPr lang="en" sz="3600" b="1">
                <a:solidFill>
                  <a:srgbClr val="FF00C6"/>
                </a:solidFill>
                <a:latin typeface="Proxima Nova"/>
                <a:ea typeface="Proxima Nova"/>
                <a:cs typeface="Proxima Nova"/>
                <a:sym typeface="Proxima Nova"/>
              </a:rPr>
              <a:t>12 MILLION</a:t>
            </a:r>
          </a:p>
        </p:txBody>
      </p:sp>
      <p:sp>
        <p:nvSpPr>
          <p:cNvPr id="2" name="Title 1" hidden="1"/>
          <p:cNvSpPr>
            <a:spLocks noGrp="1"/>
          </p:cNvSpPr>
          <p:nvPr>
            <p:ph type="ctrTitle"/>
          </p:nvPr>
        </p:nvSpPr>
        <p:spPr/>
        <p:txBody>
          <a:bodyPr/>
          <a:lstStyle/>
          <a:p>
            <a:r>
              <a:rPr lang="en-US" dirty="0"/>
              <a:t>Where we are today</a:t>
            </a:r>
          </a:p>
        </p:txBody>
      </p:sp>
    </p:spTree>
    <p:extLst>
      <p:ext uri="{BB962C8B-B14F-4D97-AF65-F5344CB8AC3E}">
        <p14:creationId xmlns:p14="http://schemas.microsoft.com/office/powerpoint/2010/main" val="1464220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A8A"/>
        </a:solidFill>
        <a:effectLst/>
      </p:bgPr>
    </p:bg>
    <p:spTree>
      <p:nvGrpSpPr>
        <p:cNvPr id="1" name="Shape 299"/>
        <p:cNvGrpSpPr/>
        <p:nvPr/>
      </p:nvGrpSpPr>
      <p:grpSpPr>
        <a:xfrm>
          <a:off x="0" y="0"/>
          <a:ext cx="0" cy="0"/>
          <a:chOff x="0" y="0"/>
          <a:chExt cx="0" cy="0"/>
        </a:xfrm>
      </p:grpSpPr>
      <p:pic>
        <p:nvPicPr>
          <p:cNvPr id="300" name="Shape 300" descr="&quot;Lyft and Transit&quot;" title="Title slide"/>
          <p:cNvPicPr preferRelativeResize="0"/>
          <p:nvPr/>
        </p:nvPicPr>
        <p:blipFill>
          <a:blip r:embed="rId3">
            <a:alphaModFix/>
          </a:blip>
          <a:stretch>
            <a:fillRect/>
          </a:stretch>
        </p:blipFill>
        <p:spPr>
          <a:xfrm>
            <a:off x="0" y="0"/>
            <a:ext cx="9144000" cy="5143483"/>
          </a:xfrm>
          <a:prstGeom prst="rect">
            <a:avLst/>
          </a:prstGeom>
          <a:noFill/>
          <a:ln>
            <a:noFill/>
          </a:ln>
        </p:spPr>
      </p:pic>
      <p:sp>
        <p:nvSpPr>
          <p:cNvPr id="301" name="Shape 301"/>
          <p:cNvSpPr txBox="1"/>
          <p:nvPr/>
        </p:nvSpPr>
        <p:spPr>
          <a:xfrm>
            <a:off x="0" y="1885987"/>
            <a:ext cx="9144000" cy="714300"/>
          </a:xfrm>
          <a:prstGeom prst="rect">
            <a:avLst/>
          </a:prstGeom>
          <a:noFill/>
          <a:ln>
            <a:noFill/>
          </a:ln>
        </p:spPr>
        <p:txBody>
          <a:bodyPr lIns="91425" tIns="91425" rIns="91425" bIns="91425" anchor="ctr" anchorCtr="0">
            <a:noAutofit/>
          </a:bodyPr>
          <a:lstStyle/>
          <a:p>
            <a:pPr lvl="0" algn="ctr" rtl="0">
              <a:spcBef>
                <a:spcPts val="0"/>
              </a:spcBef>
              <a:buNone/>
            </a:pPr>
            <a:r>
              <a:rPr lang="en-US" sz="6000" b="1" dirty="0">
                <a:solidFill>
                  <a:srgbClr val="FFFFFF"/>
                </a:solidFill>
                <a:latin typeface="Proxima Nova"/>
                <a:ea typeface="Proxima Nova"/>
                <a:cs typeface="Proxima Nova"/>
                <a:sym typeface="Proxima Nova"/>
              </a:rPr>
              <a:t>LYFT AND TRANSIT</a:t>
            </a:r>
            <a:endParaRPr lang="en" sz="6000" b="1" dirty="0">
              <a:solidFill>
                <a:srgbClr val="FFFFFF"/>
              </a:solidFill>
              <a:latin typeface="Proxima Nova"/>
              <a:ea typeface="Proxima Nova"/>
              <a:cs typeface="Proxima Nova"/>
              <a:sym typeface="Proxima Nova"/>
            </a:endParaRPr>
          </a:p>
        </p:txBody>
      </p:sp>
      <p:sp>
        <p:nvSpPr>
          <p:cNvPr id="2" name="Title 1" hidden="1"/>
          <p:cNvSpPr>
            <a:spLocks noGrp="1"/>
          </p:cNvSpPr>
          <p:nvPr>
            <p:ph type="ctrTitle"/>
          </p:nvPr>
        </p:nvSpPr>
        <p:spPr/>
        <p:txBody>
          <a:bodyPr/>
          <a:lstStyle/>
          <a:p>
            <a:r>
              <a:rPr lang="en-US" dirty="0"/>
              <a:t>Lyft and Transit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2"/>
          <p:cNvSpPr txBox="1"/>
          <p:nvPr/>
        </p:nvSpPr>
        <p:spPr>
          <a:xfrm>
            <a:off x="319125" y="257250"/>
            <a:ext cx="8824800" cy="714300"/>
          </a:xfrm>
          <a:prstGeom prst="rect">
            <a:avLst/>
          </a:prstGeom>
          <a:noFill/>
          <a:ln>
            <a:noFill/>
          </a:ln>
        </p:spPr>
        <p:txBody>
          <a:bodyPr lIns="91425" tIns="91425" rIns="91425" bIns="91425" anchor="ctr" anchorCtr="0">
            <a:noAutofit/>
          </a:bodyPr>
          <a:lstStyle/>
          <a:p>
            <a:pPr lvl="0"/>
            <a:r>
              <a:rPr lang="en-US" sz="3600" b="1" dirty="0">
                <a:solidFill>
                  <a:srgbClr val="333A8A"/>
                </a:solidFill>
                <a:latin typeface="Proxima Nova"/>
                <a:ea typeface="Proxima Nova"/>
                <a:cs typeface="Proxima Nova"/>
                <a:sym typeface="Proxima Nova"/>
              </a:rPr>
              <a:t>Partnership Models</a:t>
            </a:r>
            <a:endParaRPr lang="en" sz="3600" b="1" dirty="0">
              <a:solidFill>
                <a:srgbClr val="333A8A"/>
              </a:solidFill>
              <a:latin typeface="Proxima Nova"/>
              <a:ea typeface="Proxima Nova"/>
              <a:cs typeface="Proxima Nova"/>
              <a:sym typeface="Proxima Nova"/>
            </a:endParaRPr>
          </a:p>
        </p:txBody>
      </p:sp>
      <p:pic>
        <p:nvPicPr>
          <p:cNvPr id="18" name="Shape 375" descr="- first/last mile connectivity&#10;- Suburban solutions&#10;- Guaranteed ride home programs&#10;- Paratransit &#10;- Jobs-Access reverse commute &#10;- Late night service&#10;- Parking mitigation" title="partnership models"/>
          <p:cNvPicPr preferRelativeResize="0"/>
          <p:nvPr/>
        </p:nvPicPr>
        <p:blipFill rotWithShape="1">
          <a:blip r:embed="rId3">
            <a:alphaModFix/>
          </a:blip>
          <a:srcRect l="1126" t="48833" r="959" b="3560"/>
          <a:stretch/>
        </p:blipFill>
        <p:spPr>
          <a:xfrm>
            <a:off x="319125" y="1146478"/>
            <a:ext cx="8427588" cy="3043859"/>
          </a:xfrm>
          <a:prstGeom prst="rect">
            <a:avLst/>
          </a:prstGeom>
          <a:noFill/>
          <a:ln>
            <a:noFill/>
          </a:ln>
        </p:spPr>
      </p:pic>
      <p:sp>
        <p:nvSpPr>
          <p:cNvPr id="2" name="Title 1" hidden="1"/>
          <p:cNvSpPr>
            <a:spLocks noGrp="1"/>
          </p:cNvSpPr>
          <p:nvPr>
            <p:ph type="ctrTitle"/>
          </p:nvPr>
        </p:nvSpPr>
        <p:spPr/>
        <p:txBody>
          <a:bodyPr/>
          <a:lstStyle/>
          <a:p>
            <a:r>
              <a:rPr lang="en-US" dirty="0"/>
              <a:t>Partnership Models</a:t>
            </a:r>
          </a:p>
        </p:txBody>
      </p:sp>
    </p:spTree>
    <p:extLst>
      <p:ext uri="{BB962C8B-B14F-4D97-AF65-F5344CB8AC3E}">
        <p14:creationId xmlns:p14="http://schemas.microsoft.com/office/powerpoint/2010/main" val="1456888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2"/>
          <p:cNvSpPr txBox="1"/>
          <p:nvPr/>
        </p:nvSpPr>
        <p:spPr>
          <a:xfrm>
            <a:off x="319125" y="257250"/>
            <a:ext cx="8824800" cy="714300"/>
          </a:xfrm>
          <a:prstGeom prst="rect">
            <a:avLst/>
          </a:prstGeom>
          <a:noFill/>
          <a:ln>
            <a:noFill/>
          </a:ln>
        </p:spPr>
        <p:txBody>
          <a:bodyPr lIns="91425" tIns="91425" rIns="91425" bIns="91425" anchor="ctr" anchorCtr="0">
            <a:noAutofit/>
          </a:bodyPr>
          <a:lstStyle/>
          <a:p>
            <a:pPr lvl="0"/>
            <a:r>
              <a:rPr lang="en-US" sz="3600" b="1" dirty="0">
                <a:solidFill>
                  <a:srgbClr val="333A8A"/>
                </a:solidFill>
                <a:latin typeface="Proxima Nova"/>
                <a:ea typeface="Proxima Nova"/>
                <a:cs typeface="Proxima Nova"/>
                <a:sym typeface="Proxima Nova"/>
              </a:rPr>
              <a:t>Our Existing Partners</a:t>
            </a:r>
            <a:endParaRPr lang="en" sz="3600" b="1" dirty="0">
              <a:solidFill>
                <a:srgbClr val="333A8A"/>
              </a:solidFill>
              <a:latin typeface="Proxima Nova"/>
              <a:ea typeface="Proxima Nova"/>
              <a:cs typeface="Proxima Nova"/>
              <a:sym typeface="Proxima Nova"/>
            </a:endParaRPr>
          </a:p>
        </p:txBody>
      </p:sp>
      <p:pic>
        <p:nvPicPr>
          <p:cNvPr id="5" name="Trimet-logo.jpg" title="Tri Met logo"/>
          <p:cNvPicPr>
            <a:picLocks noChangeAspect="1"/>
          </p:cNvPicPr>
          <p:nvPr/>
        </p:nvPicPr>
        <p:blipFill>
          <a:blip r:embed="rId3"/>
          <a:srcRect l="9167" t="28300" r="9167" b="28300"/>
          <a:stretch>
            <a:fillRect/>
          </a:stretch>
        </p:blipFill>
        <p:spPr>
          <a:xfrm>
            <a:off x="2615224" y="1302028"/>
            <a:ext cx="2035952" cy="676249"/>
          </a:xfrm>
          <a:prstGeom prst="rect">
            <a:avLst/>
          </a:prstGeom>
          <a:ln w="12700">
            <a:miter lim="400000"/>
          </a:ln>
        </p:spPr>
      </p:pic>
      <p:pic>
        <p:nvPicPr>
          <p:cNvPr id="6" name="mtc.jpg" title="Metropolitan Transportation Commission logo"/>
          <p:cNvPicPr>
            <a:picLocks noChangeAspect="1"/>
          </p:cNvPicPr>
          <p:nvPr/>
        </p:nvPicPr>
        <p:blipFill>
          <a:blip r:embed="rId4"/>
          <a:stretch>
            <a:fillRect/>
          </a:stretch>
        </p:blipFill>
        <p:spPr>
          <a:xfrm>
            <a:off x="4887209" y="1009691"/>
            <a:ext cx="1893452" cy="1183407"/>
          </a:xfrm>
          <a:prstGeom prst="rect">
            <a:avLst/>
          </a:prstGeom>
          <a:ln w="12700">
            <a:miter lim="400000"/>
          </a:ln>
        </p:spPr>
      </p:pic>
      <p:pic>
        <p:nvPicPr>
          <p:cNvPr id="7" name="logo-mbta-1.gif" title="Massachusetts Bay Transportation Authority"/>
          <p:cNvPicPr>
            <a:picLocks noChangeAspect="1"/>
          </p:cNvPicPr>
          <p:nvPr/>
        </p:nvPicPr>
        <p:blipFill>
          <a:blip r:embed="rId5"/>
          <a:stretch>
            <a:fillRect/>
          </a:stretch>
        </p:blipFill>
        <p:spPr>
          <a:xfrm>
            <a:off x="1568691" y="4247495"/>
            <a:ext cx="1909483" cy="355890"/>
          </a:xfrm>
          <a:prstGeom prst="rect">
            <a:avLst/>
          </a:prstGeom>
          <a:ln w="12700">
            <a:miter lim="400000"/>
          </a:ln>
        </p:spPr>
      </p:pic>
      <p:pic>
        <p:nvPicPr>
          <p:cNvPr id="8" name="King_County_Metro_logo.svg.png" title="King County Metro logo"/>
          <p:cNvPicPr>
            <a:picLocks noChangeAspect="1"/>
          </p:cNvPicPr>
          <p:nvPr/>
        </p:nvPicPr>
        <p:blipFill>
          <a:blip r:embed="rId6"/>
          <a:stretch>
            <a:fillRect/>
          </a:stretch>
        </p:blipFill>
        <p:spPr>
          <a:xfrm>
            <a:off x="460949" y="1290046"/>
            <a:ext cx="1740269" cy="622691"/>
          </a:xfrm>
          <a:prstGeom prst="rect">
            <a:avLst/>
          </a:prstGeom>
          <a:ln w="12700">
            <a:miter lim="400000"/>
          </a:ln>
        </p:spPr>
      </p:pic>
      <p:pic>
        <p:nvPicPr>
          <p:cNvPr id="9" name="imgres 4.04.21 PM.jpg" title="transit logo"/>
          <p:cNvPicPr>
            <a:picLocks noChangeAspect="1"/>
          </p:cNvPicPr>
          <p:nvPr/>
        </p:nvPicPr>
        <p:blipFill>
          <a:blip r:embed="rId7"/>
          <a:stretch>
            <a:fillRect/>
          </a:stretch>
        </p:blipFill>
        <p:spPr>
          <a:xfrm>
            <a:off x="5770397" y="3837923"/>
            <a:ext cx="1396050" cy="1071563"/>
          </a:xfrm>
          <a:prstGeom prst="rect">
            <a:avLst/>
          </a:prstGeom>
          <a:ln w="12700">
            <a:miter lim="400000"/>
          </a:ln>
        </p:spPr>
      </p:pic>
      <p:pic>
        <p:nvPicPr>
          <p:cNvPr id="10" name="images.jpg" title="Miami-Dade County Transit"/>
          <p:cNvPicPr>
            <a:picLocks noChangeAspect="1"/>
          </p:cNvPicPr>
          <p:nvPr/>
        </p:nvPicPr>
        <p:blipFill>
          <a:blip r:embed="rId8"/>
          <a:srcRect/>
          <a:stretch>
            <a:fillRect/>
          </a:stretch>
        </p:blipFill>
        <p:spPr>
          <a:xfrm>
            <a:off x="2723382" y="2554494"/>
            <a:ext cx="1285176" cy="867494"/>
          </a:xfrm>
          <a:prstGeom prst="rect">
            <a:avLst/>
          </a:prstGeom>
          <a:ln w="12700">
            <a:miter lim="400000"/>
          </a:ln>
        </p:spPr>
      </p:pic>
      <p:pic>
        <p:nvPicPr>
          <p:cNvPr id="11" name="images-3.png" title="Marta logo"/>
          <p:cNvPicPr>
            <a:picLocks noChangeAspect="1"/>
          </p:cNvPicPr>
          <p:nvPr/>
        </p:nvPicPr>
        <p:blipFill>
          <a:blip r:embed="rId9"/>
          <a:stretch>
            <a:fillRect/>
          </a:stretch>
        </p:blipFill>
        <p:spPr>
          <a:xfrm>
            <a:off x="7016677" y="1141268"/>
            <a:ext cx="1840508" cy="920254"/>
          </a:xfrm>
          <a:prstGeom prst="rect">
            <a:avLst/>
          </a:prstGeom>
          <a:ln w="12700">
            <a:miter lim="400000"/>
          </a:ln>
        </p:spPr>
      </p:pic>
      <p:pic>
        <p:nvPicPr>
          <p:cNvPr id="12" name="images-2.png" title="City of Los Angeles logo"/>
          <p:cNvPicPr>
            <a:picLocks noChangeAspect="1"/>
          </p:cNvPicPr>
          <p:nvPr/>
        </p:nvPicPr>
        <p:blipFill>
          <a:blip r:embed="rId10"/>
          <a:stretch>
            <a:fillRect/>
          </a:stretch>
        </p:blipFill>
        <p:spPr>
          <a:xfrm>
            <a:off x="4444321" y="2427809"/>
            <a:ext cx="1091751" cy="1091751"/>
          </a:xfrm>
          <a:prstGeom prst="rect">
            <a:avLst/>
          </a:prstGeom>
          <a:ln w="12700">
            <a:miter lim="400000"/>
          </a:ln>
        </p:spPr>
      </p:pic>
      <p:pic>
        <p:nvPicPr>
          <p:cNvPr id="13" name="images-1.png" title="transit logo"/>
          <p:cNvPicPr>
            <a:picLocks noChangeAspect="1"/>
          </p:cNvPicPr>
          <p:nvPr/>
        </p:nvPicPr>
        <p:blipFill>
          <a:blip r:embed="rId11"/>
          <a:stretch>
            <a:fillRect/>
          </a:stretch>
        </p:blipFill>
        <p:spPr>
          <a:xfrm>
            <a:off x="3886669" y="3837923"/>
            <a:ext cx="1071563" cy="1071563"/>
          </a:xfrm>
          <a:prstGeom prst="rect">
            <a:avLst/>
          </a:prstGeom>
          <a:ln w="12700">
            <a:miter lim="400000"/>
          </a:ln>
        </p:spPr>
      </p:pic>
      <p:pic>
        <p:nvPicPr>
          <p:cNvPr id="14" name="Dallas_Area_Rapid_Transit_logo.svg.png" title="DART logo"/>
          <p:cNvPicPr>
            <a:picLocks noChangeAspect="1"/>
          </p:cNvPicPr>
          <p:nvPr/>
        </p:nvPicPr>
        <p:blipFill>
          <a:blip r:embed="rId12"/>
          <a:stretch>
            <a:fillRect/>
          </a:stretch>
        </p:blipFill>
        <p:spPr>
          <a:xfrm>
            <a:off x="7771343" y="3889659"/>
            <a:ext cx="1125978" cy="1071563"/>
          </a:xfrm>
          <a:prstGeom prst="rect">
            <a:avLst/>
          </a:prstGeom>
          <a:ln w="12700">
            <a:miter lim="400000"/>
          </a:ln>
        </p:spPr>
      </p:pic>
      <p:pic>
        <p:nvPicPr>
          <p:cNvPr id="15" name="City-of-Denver-Logo.jpg" title="City of Denver logo"/>
          <p:cNvPicPr>
            <a:picLocks noChangeAspect="1"/>
          </p:cNvPicPr>
          <p:nvPr/>
        </p:nvPicPr>
        <p:blipFill>
          <a:blip r:embed="rId13"/>
          <a:stretch>
            <a:fillRect/>
          </a:stretch>
        </p:blipFill>
        <p:spPr>
          <a:xfrm>
            <a:off x="7457348" y="2314245"/>
            <a:ext cx="1364572" cy="1364572"/>
          </a:xfrm>
          <a:prstGeom prst="rect">
            <a:avLst/>
          </a:prstGeom>
          <a:ln w="12700">
            <a:miter lim="400000"/>
          </a:ln>
        </p:spPr>
      </p:pic>
      <p:pic>
        <p:nvPicPr>
          <p:cNvPr id="16" name="pasted-image.png" title="Transit logo"/>
          <p:cNvPicPr>
            <a:picLocks noChangeAspect="1"/>
          </p:cNvPicPr>
          <p:nvPr/>
        </p:nvPicPr>
        <p:blipFill>
          <a:blip r:embed="rId14"/>
          <a:stretch>
            <a:fillRect/>
          </a:stretch>
        </p:blipFill>
        <p:spPr>
          <a:xfrm>
            <a:off x="6042013" y="2336130"/>
            <a:ext cx="1183407" cy="1183407"/>
          </a:xfrm>
          <a:prstGeom prst="rect">
            <a:avLst/>
          </a:prstGeom>
          <a:ln w="12700">
            <a:miter lim="400000"/>
          </a:ln>
        </p:spPr>
      </p:pic>
      <p:pic>
        <p:nvPicPr>
          <p:cNvPr id="17" name="photo.png" title="City of Boulder logo"/>
          <p:cNvPicPr>
            <a:picLocks noChangeAspect="1"/>
          </p:cNvPicPr>
          <p:nvPr/>
        </p:nvPicPr>
        <p:blipFill>
          <a:blip r:embed="rId15"/>
          <a:stretch>
            <a:fillRect/>
          </a:stretch>
        </p:blipFill>
        <p:spPr>
          <a:xfrm>
            <a:off x="195791" y="3857803"/>
            <a:ext cx="1031802" cy="1031802"/>
          </a:xfrm>
          <a:prstGeom prst="rect">
            <a:avLst/>
          </a:prstGeom>
          <a:ln w="12700">
            <a:miter lim="400000"/>
          </a:ln>
        </p:spPr>
      </p:pic>
      <p:pic>
        <p:nvPicPr>
          <p:cNvPr id="19" name="download.jpeg" title="Wheels logo"/>
          <p:cNvPicPr>
            <a:picLocks noChangeAspect="1"/>
          </p:cNvPicPr>
          <p:nvPr/>
        </p:nvPicPr>
        <p:blipFill>
          <a:blip r:embed="rId16"/>
          <a:stretch>
            <a:fillRect/>
          </a:stretch>
        </p:blipFill>
        <p:spPr>
          <a:xfrm>
            <a:off x="288577" y="2589696"/>
            <a:ext cx="1909483" cy="676275"/>
          </a:xfrm>
          <a:prstGeom prst="rect">
            <a:avLst/>
          </a:prstGeom>
          <a:ln w="12700">
            <a:miter lim="400000"/>
          </a:ln>
        </p:spPr>
      </p:pic>
      <p:sp>
        <p:nvSpPr>
          <p:cNvPr id="2" name="Title 1" hidden="1"/>
          <p:cNvSpPr>
            <a:spLocks noGrp="1"/>
          </p:cNvSpPr>
          <p:nvPr>
            <p:ph type="ctrTitle"/>
          </p:nvPr>
        </p:nvSpPr>
        <p:spPr/>
        <p:txBody>
          <a:bodyPr/>
          <a:lstStyle/>
          <a:p>
            <a:r>
              <a:rPr lang="en-US" dirty="0"/>
              <a:t>Our existing partners</a:t>
            </a:r>
          </a:p>
        </p:txBody>
      </p:sp>
    </p:spTree>
    <p:extLst>
      <p:ext uri="{BB962C8B-B14F-4D97-AF65-F5344CB8AC3E}">
        <p14:creationId xmlns:p14="http://schemas.microsoft.com/office/powerpoint/2010/main" val="1599078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2"/>
          <p:cNvSpPr txBox="1"/>
          <p:nvPr/>
        </p:nvSpPr>
        <p:spPr>
          <a:xfrm>
            <a:off x="319125" y="257250"/>
            <a:ext cx="8824800" cy="714300"/>
          </a:xfrm>
          <a:prstGeom prst="rect">
            <a:avLst/>
          </a:prstGeom>
          <a:noFill/>
          <a:ln>
            <a:noFill/>
          </a:ln>
        </p:spPr>
        <p:txBody>
          <a:bodyPr lIns="91425" tIns="91425" rIns="91425" bIns="91425" anchor="ctr" anchorCtr="0">
            <a:noAutofit/>
          </a:bodyPr>
          <a:lstStyle/>
          <a:p>
            <a:pPr lvl="0"/>
            <a:r>
              <a:rPr lang="en-US" sz="3600" b="1" dirty="0">
                <a:solidFill>
                  <a:srgbClr val="333A8A"/>
                </a:solidFill>
                <a:latin typeface="Proxima Nova"/>
                <a:ea typeface="Proxima Nova"/>
                <a:cs typeface="Proxima Nova"/>
                <a:sym typeface="Proxima Nova"/>
              </a:rPr>
              <a:t>Validation For Transit </a:t>
            </a:r>
            <a:r>
              <a:rPr lang="mr-IN" sz="3600" b="1" dirty="0">
                <a:solidFill>
                  <a:srgbClr val="333A8A"/>
                </a:solidFill>
                <a:latin typeface="Proxima Nova"/>
                <a:ea typeface="Proxima Nova"/>
                <a:cs typeface="Proxima Nova"/>
                <a:sym typeface="Proxima Nova"/>
              </a:rPr>
              <a:t>–</a:t>
            </a:r>
            <a:r>
              <a:rPr lang="en-US" sz="3600" b="1" dirty="0">
                <a:solidFill>
                  <a:srgbClr val="333A8A"/>
                </a:solidFill>
                <a:latin typeface="Proxima Nova"/>
                <a:ea typeface="Proxima Nova"/>
                <a:cs typeface="Proxima Nova"/>
                <a:sym typeface="Proxima Nova"/>
              </a:rPr>
              <a:t> TNC Partnerships</a:t>
            </a:r>
            <a:endParaRPr lang="en" sz="3600" b="1" dirty="0">
              <a:solidFill>
                <a:srgbClr val="333A8A"/>
              </a:solidFill>
              <a:latin typeface="Proxima Nova"/>
              <a:ea typeface="Proxima Nova"/>
              <a:cs typeface="Proxima Nova"/>
              <a:sym typeface="Proxima Nova"/>
            </a:endParaRPr>
          </a:p>
        </p:txBody>
      </p:sp>
      <p:sp>
        <p:nvSpPr>
          <p:cNvPr id="5" name="Shape 191"/>
          <p:cNvSpPr>
            <a:spLocks/>
          </p:cNvSpPr>
          <p:nvPr/>
        </p:nvSpPr>
        <p:spPr>
          <a:xfrm>
            <a:off x="1479269" y="1100666"/>
            <a:ext cx="6966662" cy="574054"/>
          </a:xfrm>
          <a:prstGeom prst="rect">
            <a:avLst/>
          </a:prstGeom>
          <a:ln w="25400">
            <a:miter lim="400000"/>
          </a:ln>
        </p:spPr>
        <p:txBody>
          <a:bodyPr lIns="20091" tIns="20091" rIns="20091" bIns="20091" anchor="ctr">
            <a:spAutoFit/>
          </a:bodyPr>
          <a:lstStyle/>
          <a:p>
            <a:pPr defTabSz="308074">
              <a:lnSpc>
                <a:spcPct val="80000"/>
              </a:lnSpc>
              <a:spcBef>
                <a:spcPts val="225"/>
              </a:spcBef>
              <a:defRPr sz="6000" spc="-359">
                <a:solidFill>
                  <a:srgbClr val="535353"/>
                </a:solidFill>
                <a:uFillTx/>
                <a:latin typeface="Gotham"/>
                <a:ea typeface="Gotham"/>
                <a:cs typeface="Gotham"/>
                <a:sym typeface="Gotham"/>
              </a:defRPr>
            </a:pPr>
            <a:r>
              <a:rPr sz="2250" b="1" spc="10" dirty="0">
                <a:solidFill>
                  <a:srgbClr val="352384"/>
                </a:solidFill>
              </a:rPr>
              <a:t>Federal Transit Administration</a:t>
            </a:r>
            <a:r>
              <a:rPr sz="2250" spc="10" dirty="0"/>
              <a:t> </a:t>
            </a:r>
          </a:p>
          <a:p>
            <a:pPr defTabSz="308074">
              <a:lnSpc>
                <a:spcPct val="80000"/>
              </a:lnSpc>
              <a:spcBef>
                <a:spcPts val="225"/>
              </a:spcBef>
              <a:defRPr sz="5000" spc="-299">
                <a:solidFill>
                  <a:srgbClr val="535353"/>
                </a:solidFill>
                <a:uFillTx/>
                <a:latin typeface="Gotham"/>
                <a:ea typeface="Gotham"/>
                <a:cs typeface="Gotham"/>
                <a:sym typeface="Gotham"/>
              </a:defRPr>
            </a:pPr>
            <a:r>
              <a:rPr sz="1875" i="1" spc="10" dirty="0"/>
              <a:t>Mobility On Demand Sandbox</a:t>
            </a:r>
            <a:r>
              <a:rPr sz="1875" spc="10" dirty="0"/>
              <a:t> grant program launched.</a:t>
            </a:r>
          </a:p>
        </p:txBody>
      </p:sp>
      <p:pic>
        <p:nvPicPr>
          <p:cNvPr id="8" name="pasted-image.png" title="APTA logo"/>
          <p:cNvPicPr>
            <a:picLocks noChangeAspect="1"/>
          </p:cNvPicPr>
          <p:nvPr/>
        </p:nvPicPr>
        <p:blipFill>
          <a:blip r:embed="rId3"/>
          <a:stretch>
            <a:fillRect/>
          </a:stretch>
        </p:blipFill>
        <p:spPr>
          <a:xfrm>
            <a:off x="424208" y="2049548"/>
            <a:ext cx="807927" cy="871294"/>
          </a:xfrm>
          <a:prstGeom prst="rect">
            <a:avLst/>
          </a:prstGeom>
          <a:ln w="12700">
            <a:miter lim="400000"/>
          </a:ln>
        </p:spPr>
      </p:pic>
      <p:pic>
        <p:nvPicPr>
          <p:cNvPr id="9" name="pasted-image.png" title="FTA logo"/>
          <p:cNvPicPr>
            <a:picLocks noChangeAspect="1"/>
          </p:cNvPicPr>
          <p:nvPr/>
        </p:nvPicPr>
        <p:blipFill>
          <a:blip r:embed="rId4"/>
          <a:stretch>
            <a:fillRect/>
          </a:stretch>
        </p:blipFill>
        <p:spPr>
          <a:xfrm>
            <a:off x="488678" y="1048200"/>
            <a:ext cx="678987" cy="678987"/>
          </a:xfrm>
          <a:prstGeom prst="rect">
            <a:avLst/>
          </a:prstGeom>
          <a:ln w="12700">
            <a:miter lim="400000"/>
          </a:ln>
        </p:spPr>
      </p:pic>
      <p:pic>
        <p:nvPicPr>
          <p:cNvPr id="10" name="pasted-image.png" title="Brookings Institution logo"/>
          <p:cNvPicPr>
            <a:picLocks noChangeAspect="1"/>
          </p:cNvPicPr>
          <p:nvPr/>
        </p:nvPicPr>
        <p:blipFill>
          <a:blip r:embed="rId5"/>
          <a:stretch>
            <a:fillRect/>
          </a:stretch>
        </p:blipFill>
        <p:spPr>
          <a:xfrm>
            <a:off x="597134" y="3243204"/>
            <a:ext cx="510778" cy="510778"/>
          </a:xfrm>
          <a:prstGeom prst="rect">
            <a:avLst/>
          </a:prstGeom>
          <a:ln w="12700">
            <a:miter lim="400000"/>
          </a:ln>
        </p:spPr>
      </p:pic>
      <p:pic>
        <p:nvPicPr>
          <p:cNvPr id="11" name="pasted-image.png" title="Center for American Progress logo"/>
          <p:cNvPicPr>
            <a:picLocks noChangeAspect="1"/>
          </p:cNvPicPr>
          <p:nvPr/>
        </p:nvPicPr>
        <p:blipFill>
          <a:blip r:embed="rId6"/>
          <a:srcRect l="19927" t="11638" r="19927" b="11638"/>
          <a:stretch>
            <a:fillRect/>
          </a:stretch>
        </p:blipFill>
        <p:spPr>
          <a:xfrm>
            <a:off x="496824" y="4244552"/>
            <a:ext cx="711437" cy="678962"/>
          </a:xfrm>
          <a:prstGeom prst="rect">
            <a:avLst/>
          </a:prstGeom>
          <a:ln w="12700">
            <a:miter lim="400000"/>
          </a:ln>
        </p:spPr>
      </p:pic>
      <p:sp>
        <p:nvSpPr>
          <p:cNvPr id="12" name="Shape 196"/>
          <p:cNvSpPr>
            <a:spLocks/>
          </p:cNvSpPr>
          <p:nvPr/>
        </p:nvSpPr>
        <p:spPr>
          <a:xfrm>
            <a:off x="1496255" y="2142295"/>
            <a:ext cx="6949676" cy="589905"/>
          </a:xfrm>
          <a:prstGeom prst="rect">
            <a:avLst/>
          </a:prstGeom>
          <a:ln w="25400">
            <a:miter lim="400000"/>
          </a:ln>
        </p:spPr>
        <p:txBody>
          <a:bodyPr tIns="34290" bIns="34290">
            <a:spAutoFit/>
          </a:bodyPr>
          <a:lstStyle/>
          <a:p>
            <a:pPr defTabSz="308074">
              <a:lnSpc>
                <a:spcPct val="80000"/>
              </a:lnSpc>
              <a:spcBef>
                <a:spcPts val="225"/>
              </a:spcBef>
              <a:defRPr sz="6000" spc="-359">
                <a:solidFill>
                  <a:srgbClr val="352384"/>
                </a:solidFill>
                <a:uFillTx/>
                <a:latin typeface="Gotham"/>
                <a:ea typeface="Gotham"/>
                <a:cs typeface="Gotham"/>
                <a:sym typeface="Gotham"/>
              </a:defRPr>
            </a:pPr>
            <a:r>
              <a:rPr sz="2250" b="1" spc="10"/>
              <a:t>American Public Transit Association (APTA)</a:t>
            </a:r>
            <a:r>
              <a:rPr sz="2250" spc="10"/>
              <a:t> </a:t>
            </a:r>
          </a:p>
          <a:p>
            <a:pPr defTabSz="308074">
              <a:lnSpc>
                <a:spcPct val="80000"/>
              </a:lnSpc>
              <a:spcBef>
                <a:spcPts val="113"/>
              </a:spcBef>
              <a:defRPr sz="5000" spc="-299">
                <a:solidFill>
                  <a:srgbClr val="535353"/>
                </a:solidFill>
                <a:uFillTx/>
                <a:latin typeface="Gotham"/>
                <a:ea typeface="Gotham"/>
                <a:cs typeface="Gotham"/>
                <a:sym typeface="Gotham"/>
              </a:defRPr>
            </a:pPr>
            <a:r>
              <a:rPr sz="1875" spc="10"/>
              <a:t>Study outlining how TNCs can help transit</a:t>
            </a:r>
          </a:p>
        </p:txBody>
      </p:sp>
      <p:sp>
        <p:nvSpPr>
          <p:cNvPr id="13" name="Shape 197"/>
          <p:cNvSpPr>
            <a:spLocks/>
          </p:cNvSpPr>
          <p:nvPr/>
        </p:nvSpPr>
        <p:spPr>
          <a:xfrm>
            <a:off x="1512962" y="3225421"/>
            <a:ext cx="6744941" cy="577081"/>
          </a:xfrm>
          <a:prstGeom prst="rect">
            <a:avLst/>
          </a:prstGeom>
          <a:ln w="25400">
            <a:miter lim="400000"/>
          </a:ln>
        </p:spPr>
        <p:txBody>
          <a:bodyPr tIns="34290" bIns="34290">
            <a:spAutoFit/>
          </a:bodyPr>
          <a:lstStyle/>
          <a:p>
            <a:pPr defTabSz="308074">
              <a:lnSpc>
                <a:spcPct val="80000"/>
              </a:lnSpc>
              <a:spcBef>
                <a:spcPts val="225"/>
              </a:spcBef>
              <a:defRPr sz="6000" spc="-359">
                <a:solidFill>
                  <a:srgbClr val="535353"/>
                </a:solidFill>
                <a:uFillTx/>
                <a:latin typeface="Gotham"/>
                <a:ea typeface="Gotham"/>
                <a:cs typeface="Gotham"/>
                <a:sym typeface="Gotham"/>
              </a:defRPr>
            </a:pPr>
            <a:r>
              <a:rPr sz="2250" b="1" spc="10">
                <a:solidFill>
                  <a:srgbClr val="352384"/>
                </a:solidFill>
              </a:rPr>
              <a:t>Brookings Institution</a:t>
            </a:r>
            <a:r>
              <a:rPr sz="2250" spc="10"/>
              <a:t> </a:t>
            </a:r>
          </a:p>
          <a:p>
            <a:pPr defTabSz="308074">
              <a:lnSpc>
                <a:spcPct val="80000"/>
              </a:lnSpc>
              <a:defRPr sz="5000" spc="-299">
                <a:solidFill>
                  <a:srgbClr val="535353"/>
                </a:solidFill>
                <a:uFillTx/>
                <a:latin typeface="Gotham"/>
                <a:ea typeface="Gotham"/>
                <a:cs typeface="Gotham"/>
                <a:sym typeface="Gotham"/>
              </a:defRPr>
            </a:pPr>
            <a:r>
              <a:rPr sz="1875" spc="10"/>
              <a:t>Policy paper supporting TNC-paratransit partnerships</a:t>
            </a:r>
          </a:p>
        </p:txBody>
      </p:sp>
      <p:sp>
        <p:nvSpPr>
          <p:cNvPr id="14" name="Shape 198"/>
          <p:cNvSpPr>
            <a:spLocks/>
          </p:cNvSpPr>
          <p:nvPr/>
        </p:nvSpPr>
        <p:spPr>
          <a:xfrm>
            <a:off x="1489128" y="4294259"/>
            <a:ext cx="6596433" cy="602729"/>
          </a:xfrm>
          <a:prstGeom prst="rect">
            <a:avLst/>
          </a:prstGeom>
          <a:ln w="25400">
            <a:miter lim="400000"/>
          </a:ln>
        </p:spPr>
        <p:txBody>
          <a:bodyPr tIns="34290" bIns="34290">
            <a:spAutoFit/>
          </a:bodyPr>
          <a:lstStyle/>
          <a:p>
            <a:pPr defTabSz="308074">
              <a:lnSpc>
                <a:spcPct val="80000"/>
              </a:lnSpc>
              <a:spcBef>
                <a:spcPts val="225"/>
              </a:spcBef>
              <a:defRPr sz="6000" spc="-359">
                <a:solidFill>
                  <a:srgbClr val="535353"/>
                </a:solidFill>
                <a:uFillTx/>
                <a:latin typeface="Gotham"/>
                <a:ea typeface="Gotham"/>
                <a:cs typeface="Gotham"/>
                <a:sym typeface="Gotham"/>
              </a:defRPr>
            </a:pPr>
            <a:r>
              <a:rPr sz="2250" b="1" spc="10">
                <a:solidFill>
                  <a:srgbClr val="352384"/>
                </a:solidFill>
              </a:rPr>
              <a:t>Center for American Progress</a:t>
            </a:r>
            <a:r>
              <a:rPr sz="2250" spc="10"/>
              <a:t> </a:t>
            </a:r>
          </a:p>
          <a:p>
            <a:pPr defTabSz="308074">
              <a:lnSpc>
                <a:spcPct val="80000"/>
              </a:lnSpc>
              <a:spcBef>
                <a:spcPts val="225"/>
              </a:spcBef>
              <a:defRPr sz="5000" spc="-299">
                <a:solidFill>
                  <a:srgbClr val="535353"/>
                </a:solidFill>
                <a:uFillTx/>
                <a:latin typeface="Gotham"/>
                <a:ea typeface="Gotham"/>
                <a:cs typeface="Gotham"/>
                <a:sym typeface="Gotham"/>
              </a:defRPr>
            </a:pPr>
            <a:r>
              <a:rPr sz="1875" spc="10"/>
              <a:t>Endorses federal TNC subsidies for low-income riders</a:t>
            </a:r>
          </a:p>
        </p:txBody>
      </p:sp>
      <p:sp>
        <p:nvSpPr>
          <p:cNvPr id="2" name="Title 1" hidden="1"/>
          <p:cNvSpPr>
            <a:spLocks noGrp="1"/>
          </p:cNvSpPr>
          <p:nvPr>
            <p:ph type="ctrTitle"/>
          </p:nvPr>
        </p:nvSpPr>
        <p:spPr/>
        <p:txBody>
          <a:bodyPr/>
          <a:lstStyle/>
          <a:p>
            <a:r>
              <a:rPr lang="en-US" dirty="0"/>
              <a:t>Partnership validation</a:t>
            </a:r>
          </a:p>
        </p:txBody>
      </p:sp>
    </p:spTree>
    <p:extLst>
      <p:ext uri="{BB962C8B-B14F-4D97-AF65-F5344CB8AC3E}">
        <p14:creationId xmlns:p14="http://schemas.microsoft.com/office/powerpoint/2010/main" val="100517848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1419</TotalTime>
  <Words>548</Words>
  <Application>Microsoft Office PowerPoint</Application>
  <PresentationFormat>On-screen Show (16:9)</PresentationFormat>
  <Paragraphs>98</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Gotham</vt:lpstr>
      <vt:lpstr>Proxima Nova</vt:lpstr>
      <vt:lpstr>Simple Light</vt:lpstr>
      <vt:lpstr>Lyft</vt:lpstr>
      <vt:lpstr>Agenda</vt:lpstr>
      <vt:lpstr>The Lyft Mission</vt:lpstr>
      <vt:lpstr>Mission and Model</vt:lpstr>
      <vt:lpstr>Where we are today</vt:lpstr>
      <vt:lpstr>Lyft and Transit</vt:lpstr>
      <vt:lpstr>Partnership Models</vt:lpstr>
      <vt:lpstr>Our existing partners</vt:lpstr>
      <vt:lpstr>Partnership validation</vt:lpstr>
      <vt:lpstr>Serving Unbanked</vt:lpstr>
      <vt:lpstr>Data</vt:lpstr>
      <vt:lpstr>Data Sharing</vt:lpstr>
      <vt:lpstr>Driver Safety</vt:lpstr>
      <vt:lpstr>Lyft does comprehensive driver screening. The chart shows that we do a social security verification, a national criminal background check, federal, county and us sex offender check, and a 19 point vehicle inspection.</vt:lpstr>
      <vt:lpstr>Thanks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Mullendore, Zoe</dc:creator>
  <cp:lastModifiedBy>Mullendore, Zoe</cp:lastModifiedBy>
  <cp:revision>15</cp:revision>
  <dcterms:modified xsi:type="dcterms:W3CDTF">2017-09-14T21:35:14Z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