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9" r:id="rId2"/>
    <p:sldMasterId id="2147483695" r:id="rId3"/>
  </p:sldMasterIdLst>
  <p:notesMasterIdLst>
    <p:notesMasterId r:id="rId34"/>
  </p:notesMasterIdLst>
  <p:sldIdLst>
    <p:sldId id="283" r:id="rId4"/>
    <p:sldId id="266" r:id="rId5"/>
    <p:sldId id="287" r:id="rId6"/>
    <p:sldId id="267" r:id="rId7"/>
    <p:sldId id="268" r:id="rId8"/>
    <p:sldId id="269" r:id="rId9"/>
    <p:sldId id="270" r:id="rId10"/>
    <p:sldId id="271" r:id="rId11"/>
    <p:sldId id="272" r:id="rId12"/>
    <p:sldId id="273" r:id="rId13"/>
    <p:sldId id="284" r:id="rId14"/>
    <p:sldId id="274" r:id="rId15"/>
    <p:sldId id="275" r:id="rId16"/>
    <p:sldId id="276" r:id="rId17"/>
    <p:sldId id="285" r:id="rId18"/>
    <p:sldId id="278" r:id="rId19"/>
    <p:sldId id="286" r:id="rId20"/>
    <p:sldId id="279" r:id="rId21"/>
    <p:sldId id="280" r:id="rId22"/>
    <p:sldId id="281" r:id="rId23"/>
    <p:sldId id="282" r:id="rId24"/>
    <p:sldId id="256" r:id="rId25"/>
    <p:sldId id="257" r:id="rId26"/>
    <p:sldId id="258" r:id="rId27"/>
    <p:sldId id="261" r:id="rId28"/>
    <p:sldId id="259" r:id="rId29"/>
    <p:sldId id="260" r:id="rId30"/>
    <p:sldId id="264" r:id="rId31"/>
    <p:sldId id="262" r:id="rId32"/>
    <p:sldId id="263" r:id="rId33"/>
  </p:sldIdLst>
  <p:sldSz cx="16257588" cy="13003213"/>
  <p:notesSz cx="6858000" cy="9144000"/>
  <p:defaultTex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5">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A1"/>
    <a:srgbClr val="EEF7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8638" autoAdjust="0"/>
  </p:normalViewPr>
  <p:slideViewPr>
    <p:cSldViewPr snapToGrid="0" snapToObjects="1">
      <p:cViewPr varScale="1">
        <p:scale>
          <a:sx n="33" d="100"/>
          <a:sy n="33" d="100"/>
        </p:scale>
        <p:origin x="336" y="84"/>
      </p:cViewPr>
      <p:guideLst>
        <p:guide orient="horz" pos="4095"/>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2"/>
                </a:solidFill>
                <a:latin typeface="+mn-lt"/>
                <a:ea typeface="+mn-ea"/>
                <a:cs typeface="+mn-cs"/>
              </a:defRPr>
            </a:pPr>
            <a:r>
              <a:rPr lang="en-US" sz="3600" b="1" dirty="0">
                <a:solidFill>
                  <a:schemeClr val="tx2"/>
                </a:solidFill>
              </a:rPr>
              <a:t>General Fund</a:t>
            </a:r>
          </a:p>
          <a:p>
            <a:pPr>
              <a:defRPr sz="3600">
                <a:solidFill>
                  <a:schemeClr val="tx2"/>
                </a:solidFill>
              </a:defRPr>
            </a:pPr>
            <a:r>
              <a:rPr lang="en-US" sz="3600" b="1" dirty="0">
                <a:solidFill>
                  <a:schemeClr val="tx2"/>
                </a:solidFill>
              </a:rPr>
              <a:t>Actual:</a:t>
            </a:r>
            <a:r>
              <a:rPr lang="en-US" sz="3600" b="1" baseline="0" dirty="0">
                <a:solidFill>
                  <a:schemeClr val="tx2"/>
                </a:solidFill>
              </a:rPr>
              <a:t> 2014-2016, Forecast: 2017-2021</a:t>
            </a:r>
            <a:endParaRPr lang="en-US" sz="3600" b="1" dirty="0">
              <a:solidFill>
                <a:schemeClr val="tx2"/>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9.5009925253918048E-2"/>
          <c:y val="0.13119004288582373"/>
          <c:w val="0.83895119071758684"/>
          <c:h val="0.74148302303083657"/>
        </c:manualLayout>
      </c:layout>
      <c:barChart>
        <c:barDir val="col"/>
        <c:grouping val="stacked"/>
        <c:varyColors val="0"/>
        <c:ser>
          <c:idx val="0"/>
          <c:order val="0"/>
          <c:tx>
            <c:strRef>
              <c:f>Sheet1!$C$7</c:f>
              <c:strCache>
                <c:ptCount val="1"/>
                <c:pt idx="0">
                  <c:v>Light Rail</c:v>
                </c:pt>
              </c:strCache>
            </c:strRef>
          </c:tx>
          <c:spPr>
            <a:solidFill>
              <a:srgbClr val="C00000"/>
            </a:solidFill>
            <a:ln>
              <a:noFill/>
            </a:ln>
            <a:effectLst/>
          </c:spPr>
          <c:invertIfNegative val="0"/>
          <c:cat>
            <c:strRef>
              <c:f>Sheet1!$D$5:$K$5</c:f>
              <c:strCache>
                <c:ptCount val="8"/>
                <c:pt idx="0">
                  <c:v>SFY 2014</c:v>
                </c:pt>
                <c:pt idx="1">
                  <c:v>SFY 2015</c:v>
                </c:pt>
                <c:pt idx="2">
                  <c:v>SFY 2016</c:v>
                </c:pt>
                <c:pt idx="3">
                  <c:v>SFY 2017</c:v>
                </c:pt>
                <c:pt idx="4">
                  <c:v>SFY 2018</c:v>
                </c:pt>
                <c:pt idx="5">
                  <c:v>SFY 2019</c:v>
                </c:pt>
                <c:pt idx="6">
                  <c:v>SFY 2020</c:v>
                </c:pt>
                <c:pt idx="7">
                  <c:v>SFY 2021</c:v>
                </c:pt>
              </c:strCache>
            </c:strRef>
          </c:cat>
          <c:val>
            <c:numRef>
              <c:f>Sheet1!$D$7:$K$7</c:f>
              <c:numCache>
                <c:formatCode>_("$"* #,##0.0_);_("$"* \(#,##0.0\);_("$"* "-"??_);_(@_)</c:formatCode>
                <c:ptCount val="8"/>
                <c:pt idx="0">
                  <c:v>16.7</c:v>
                </c:pt>
                <c:pt idx="1">
                  <c:v>22.3</c:v>
                </c:pt>
                <c:pt idx="2">
                  <c:v>23.4</c:v>
                </c:pt>
                <c:pt idx="3">
                  <c:v>18.3</c:v>
                </c:pt>
                <c:pt idx="4">
                  <c:v>19.5</c:v>
                </c:pt>
                <c:pt idx="5">
                  <c:v>26.8</c:v>
                </c:pt>
                <c:pt idx="6">
                  <c:v>28.5</c:v>
                </c:pt>
                <c:pt idx="7">
                  <c:v>29.6</c:v>
                </c:pt>
              </c:numCache>
            </c:numRef>
          </c:val>
          <c:extLst>
            <c:ext xmlns:c16="http://schemas.microsoft.com/office/drawing/2014/chart" uri="{C3380CC4-5D6E-409C-BE32-E72D297353CC}">
              <c16:uniqueId val="{00000000-0986-409E-89D7-8461A88ACF15}"/>
            </c:ext>
          </c:extLst>
        </c:ser>
        <c:ser>
          <c:idx val="1"/>
          <c:order val="1"/>
          <c:tx>
            <c:strRef>
              <c:f>Sheet1!$C$8</c:f>
              <c:strCache>
                <c:ptCount val="1"/>
                <c:pt idx="0">
                  <c:v>Metro Mobility</c:v>
                </c:pt>
              </c:strCache>
            </c:strRef>
          </c:tx>
          <c:spPr>
            <a:solidFill>
              <a:srgbClr val="7030A0"/>
            </a:solidFill>
            <a:ln>
              <a:solidFill>
                <a:schemeClr val="bg1"/>
              </a:solidFill>
            </a:ln>
            <a:effectLst/>
          </c:spPr>
          <c:invertIfNegative val="0"/>
          <c:cat>
            <c:strRef>
              <c:f>Sheet1!$D$5:$K$5</c:f>
              <c:strCache>
                <c:ptCount val="8"/>
                <c:pt idx="0">
                  <c:v>SFY 2014</c:v>
                </c:pt>
                <c:pt idx="1">
                  <c:v>SFY 2015</c:v>
                </c:pt>
                <c:pt idx="2">
                  <c:v>SFY 2016</c:v>
                </c:pt>
                <c:pt idx="3">
                  <c:v>SFY 2017</c:v>
                </c:pt>
                <c:pt idx="4">
                  <c:v>SFY 2018</c:v>
                </c:pt>
                <c:pt idx="5">
                  <c:v>SFY 2019</c:v>
                </c:pt>
                <c:pt idx="6">
                  <c:v>SFY 2020</c:v>
                </c:pt>
                <c:pt idx="7">
                  <c:v>SFY 2021</c:v>
                </c:pt>
              </c:strCache>
            </c:strRef>
          </c:cat>
          <c:val>
            <c:numRef>
              <c:f>Sheet1!$D$8:$K$8</c:f>
              <c:numCache>
                <c:formatCode>_("$"* #,##0.0_);_("$"* \(#,##0.0\);_("$"* "-"??_);_(@_)</c:formatCode>
                <c:ptCount val="8"/>
                <c:pt idx="0">
                  <c:v>46.4</c:v>
                </c:pt>
                <c:pt idx="1">
                  <c:v>46.1</c:v>
                </c:pt>
                <c:pt idx="2">
                  <c:v>49.6</c:v>
                </c:pt>
                <c:pt idx="3">
                  <c:v>57</c:v>
                </c:pt>
                <c:pt idx="4">
                  <c:v>65.400000000000006</c:v>
                </c:pt>
                <c:pt idx="5">
                  <c:v>73.599999999999994</c:v>
                </c:pt>
                <c:pt idx="6">
                  <c:v>81.900000000000006</c:v>
                </c:pt>
                <c:pt idx="7">
                  <c:v>91.1</c:v>
                </c:pt>
              </c:numCache>
            </c:numRef>
          </c:val>
          <c:extLst>
            <c:ext xmlns:c16="http://schemas.microsoft.com/office/drawing/2014/chart" uri="{C3380CC4-5D6E-409C-BE32-E72D297353CC}">
              <c16:uniqueId val="{00000001-0986-409E-89D7-8461A88ACF15}"/>
            </c:ext>
          </c:extLst>
        </c:ser>
        <c:ser>
          <c:idx val="2"/>
          <c:order val="2"/>
          <c:tx>
            <c:strRef>
              <c:f>Sheet1!$C$9</c:f>
              <c:strCache>
                <c:ptCount val="1"/>
                <c:pt idx="0">
                  <c:v>Metro Tranit Bus</c:v>
                </c:pt>
              </c:strCache>
            </c:strRef>
          </c:tx>
          <c:spPr>
            <a:solidFill>
              <a:schemeClr val="accent1"/>
            </a:solidFill>
            <a:ln>
              <a:solidFill>
                <a:schemeClr val="bg1"/>
              </a:solidFill>
            </a:ln>
            <a:effectLst/>
          </c:spPr>
          <c:invertIfNegative val="0"/>
          <c:cat>
            <c:strRef>
              <c:f>Sheet1!$D$5:$K$5</c:f>
              <c:strCache>
                <c:ptCount val="8"/>
                <c:pt idx="0">
                  <c:v>SFY 2014</c:v>
                </c:pt>
                <c:pt idx="1">
                  <c:v>SFY 2015</c:v>
                </c:pt>
                <c:pt idx="2">
                  <c:v>SFY 2016</c:v>
                </c:pt>
                <c:pt idx="3">
                  <c:v>SFY 2017</c:v>
                </c:pt>
                <c:pt idx="4">
                  <c:v>SFY 2018</c:v>
                </c:pt>
                <c:pt idx="5">
                  <c:v>SFY 2019</c:v>
                </c:pt>
                <c:pt idx="6">
                  <c:v>SFY 2020</c:v>
                </c:pt>
                <c:pt idx="7">
                  <c:v>SFY 2021</c:v>
                </c:pt>
              </c:strCache>
            </c:strRef>
          </c:cat>
          <c:val>
            <c:numRef>
              <c:f>Sheet1!$D$9:$K$9</c:f>
              <c:numCache>
                <c:formatCode>_("$"* #,##0.0_);_("$"* \(#,##0.0\);_("$"* "-"??_);_(@_)</c:formatCode>
                <c:ptCount val="8"/>
                <c:pt idx="0">
                  <c:v>7.8000000000000043</c:v>
                </c:pt>
                <c:pt idx="1">
                  <c:v>8.7000000000000064</c:v>
                </c:pt>
                <c:pt idx="2">
                  <c:v>7.3999999999999941</c:v>
                </c:pt>
                <c:pt idx="3">
                  <c:v>24.799999999999997</c:v>
                </c:pt>
                <c:pt idx="4">
                  <c:v>4.2999999999999972</c:v>
                </c:pt>
                <c:pt idx="5">
                  <c:v>0</c:v>
                </c:pt>
                <c:pt idx="6">
                  <c:v>0</c:v>
                </c:pt>
                <c:pt idx="7">
                  <c:v>0</c:v>
                </c:pt>
              </c:numCache>
            </c:numRef>
          </c:val>
          <c:extLst>
            <c:ext xmlns:c16="http://schemas.microsoft.com/office/drawing/2014/chart" uri="{C3380CC4-5D6E-409C-BE32-E72D297353CC}">
              <c16:uniqueId val="{00000002-0986-409E-89D7-8461A88ACF15}"/>
            </c:ext>
          </c:extLst>
        </c:ser>
        <c:ser>
          <c:idx val="3"/>
          <c:order val="3"/>
          <c:tx>
            <c:strRef>
              <c:f>Sheet1!$C$10</c:f>
              <c:strCache>
                <c:ptCount val="1"/>
                <c:pt idx="0">
                  <c:v>Suburban Transit Providers</c:v>
                </c:pt>
              </c:strCache>
            </c:strRef>
          </c:tx>
          <c:spPr>
            <a:solidFill>
              <a:srgbClr val="00B050"/>
            </a:solidFill>
            <a:ln>
              <a:solidFill>
                <a:schemeClr val="bg1"/>
              </a:solidFill>
            </a:ln>
            <a:effectLst/>
          </c:spPr>
          <c:invertIfNegative val="0"/>
          <c:cat>
            <c:strRef>
              <c:f>Sheet1!$D$5:$K$5</c:f>
              <c:strCache>
                <c:ptCount val="8"/>
                <c:pt idx="0">
                  <c:v>SFY 2014</c:v>
                </c:pt>
                <c:pt idx="1">
                  <c:v>SFY 2015</c:v>
                </c:pt>
                <c:pt idx="2">
                  <c:v>SFY 2016</c:v>
                </c:pt>
                <c:pt idx="3">
                  <c:v>SFY 2017</c:v>
                </c:pt>
                <c:pt idx="4">
                  <c:v>SFY 2018</c:v>
                </c:pt>
                <c:pt idx="5">
                  <c:v>SFY 2019</c:v>
                </c:pt>
                <c:pt idx="6">
                  <c:v>SFY 2020</c:v>
                </c:pt>
                <c:pt idx="7">
                  <c:v>SFY 2021</c:v>
                </c:pt>
              </c:strCache>
            </c:strRef>
          </c:cat>
          <c:val>
            <c:numRef>
              <c:f>Sheet1!$D$10:$K$10</c:f>
              <c:numCache>
                <c:formatCode>_("$"* #,##0.0_);_("$"* \(#,##0.0\);_("$"* "-"??_);_(@_)</c:formatCode>
                <c:ptCount val="8"/>
                <c:pt idx="1">
                  <c:v>0.3</c:v>
                </c:pt>
                <c:pt idx="2">
                  <c:v>1</c:v>
                </c:pt>
                <c:pt idx="3">
                  <c:v>1</c:v>
                </c:pt>
              </c:numCache>
            </c:numRef>
          </c:val>
          <c:extLst>
            <c:ext xmlns:c16="http://schemas.microsoft.com/office/drawing/2014/chart" uri="{C3380CC4-5D6E-409C-BE32-E72D297353CC}">
              <c16:uniqueId val="{00000003-0986-409E-89D7-8461A88ACF15}"/>
            </c:ext>
          </c:extLst>
        </c:ser>
        <c:ser>
          <c:idx val="4"/>
          <c:order val="4"/>
          <c:tx>
            <c:strRef>
              <c:f>Sheet1!$C$11</c:f>
              <c:strCache>
                <c:ptCount val="1"/>
                <c:pt idx="0">
                  <c:v>Transportation Mgmt Orgs</c:v>
                </c:pt>
              </c:strCache>
            </c:strRef>
          </c:tx>
          <c:spPr>
            <a:solidFill>
              <a:srgbClr val="F282ED"/>
            </a:solidFill>
            <a:ln>
              <a:solidFill>
                <a:schemeClr val="bg1"/>
              </a:solidFill>
            </a:ln>
            <a:effectLst/>
          </c:spPr>
          <c:invertIfNegative val="0"/>
          <c:cat>
            <c:strRef>
              <c:f>Sheet1!$D$5:$K$5</c:f>
              <c:strCache>
                <c:ptCount val="8"/>
                <c:pt idx="0">
                  <c:v>SFY 2014</c:v>
                </c:pt>
                <c:pt idx="1">
                  <c:v>SFY 2015</c:v>
                </c:pt>
                <c:pt idx="2">
                  <c:v>SFY 2016</c:v>
                </c:pt>
                <c:pt idx="3">
                  <c:v>SFY 2017</c:v>
                </c:pt>
                <c:pt idx="4">
                  <c:v>SFY 2018</c:v>
                </c:pt>
                <c:pt idx="5">
                  <c:v>SFY 2019</c:v>
                </c:pt>
                <c:pt idx="6">
                  <c:v>SFY 2020</c:v>
                </c:pt>
                <c:pt idx="7">
                  <c:v>SFY 2021</c:v>
                </c:pt>
              </c:strCache>
            </c:strRef>
          </c:cat>
          <c:val>
            <c:numRef>
              <c:f>Sheet1!$D$11:$K$11</c:f>
              <c:numCache>
                <c:formatCode>General</c:formatCode>
                <c:ptCount val="8"/>
                <c:pt idx="2" formatCode="_(&quot;$&quot;* #,##0.0_);_(&quot;$&quot;* \(#,##0.0\);_(&quot;$&quot;* &quot;-&quot;??_);_(@_)">
                  <c:v>0.2</c:v>
                </c:pt>
              </c:numCache>
            </c:numRef>
          </c:val>
          <c:extLst>
            <c:ext xmlns:c16="http://schemas.microsoft.com/office/drawing/2014/chart" uri="{C3380CC4-5D6E-409C-BE32-E72D297353CC}">
              <c16:uniqueId val="{00000004-0986-409E-89D7-8461A88ACF15}"/>
            </c:ext>
          </c:extLst>
        </c:ser>
        <c:dLbls>
          <c:showLegendKey val="0"/>
          <c:showVal val="0"/>
          <c:showCatName val="0"/>
          <c:showSerName val="0"/>
          <c:showPercent val="0"/>
          <c:showBubbleSize val="0"/>
        </c:dLbls>
        <c:gapWidth val="36"/>
        <c:overlap val="100"/>
        <c:axId val="156154776"/>
        <c:axId val="308489208"/>
      </c:barChart>
      <c:catAx>
        <c:axId val="15615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8489208"/>
        <c:crosses val="autoZero"/>
        <c:auto val="1"/>
        <c:lblAlgn val="ctr"/>
        <c:lblOffset val="100"/>
        <c:noMultiLvlLbl val="0"/>
      </c:catAx>
      <c:valAx>
        <c:axId val="308489208"/>
        <c:scaling>
          <c:orientation val="minMax"/>
          <c:max val="1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lumMod val="50000"/>
                        <a:lumOff val="50000"/>
                      </a:schemeClr>
                    </a:solidFill>
                    <a:latin typeface="+mn-lt"/>
                    <a:ea typeface="+mn-ea"/>
                    <a:cs typeface="+mn-cs"/>
                  </a:defRPr>
                </a:pPr>
                <a:r>
                  <a:rPr lang="en-US" sz="1200" dirty="0">
                    <a:solidFill>
                      <a:schemeClr val="tx2">
                        <a:lumMod val="50000"/>
                        <a:lumOff val="50000"/>
                      </a:schemeClr>
                    </a:solidFill>
                  </a:rPr>
                  <a:t>Dollars in 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lumMod val="50000"/>
                      <a:lumOff val="50000"/>
                    </a:schemeClr>
                  </a:solidFill>
                  <a:latin typeface="+mn-lt"/>
                  <a:ea typeface="+mn-ea"/>
                  <a:cs typeface="+mn-cs"/>
                </a:defRPr>
              </a:pPr>
              <a:endParaRPr lang="en-US"/>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15477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50"/>
      <c:rAngAx val="0"/>
      <c:perspective val="0"/>
    </c:view3D>
    <c:floor>
      <c:thickness val="0"/>
    </c:floor>
    <c:sideWall>
      <c:thickness val="0"/>
    </c:sideWall>
    <c:backWall>
      <c:thickness val="0"/>
    </c:backWall>
    <c:plotArea>
      <c:layout>
        <c:manualLayout>
          <c:layoutTarget val="inner"/>
          <c:xMode val="edge"/>
          <c:yMode val="edge"/>
          <c:x val="8.4398976982098264E-2"/>
          <c:y val="0.18388689708920841"/>
          <c:w val="0.88617368665619511"/>
          <c:h val="0.5972767261051003"/>
        </c:manualLayout>
      </c:layout>
      <c:pie3DChart>
        <c:varyColors val="1"/>
        <c:ser>
          <c:idx val="0"/>
          <c:order val="0"/>
          <c:spPr>
            <a:solidFill>
              <a:schemeClr val="accent1"/>
            </a:solidFill>
            <a:ln w="13059">
              <a:solidFill>
                <a:schemeClr val="tx1"/>
              </a:solidFill>
              <a:prstDash val="solid"/>
            </a:ln>
          </c:spPr>
          <c:explosion val="6"/>
          <c:dPt>
            <c:idx val="0"/>
            <c:bubble3D val="0"/>
            <c:explosion val="0"/>
            <c:spPr>
              <a:solidFill>
                <a:srgbClr val="FF0000"/>
              </a:solidFill>
              <a:ln w="13059">
                <a:solidFill>
                  <a:schemeClr val="tx1"/>
                </a:solidFill>
                <a:prstDash val="solid"/>
              </a:ln>
            </c:spPr>
            <c:extLst>
              <c:ext xmlns:c16="http://schemas.microsoft.com/office/drawing/2014/chart" uri="{C3380CC4-5D6E-409C-BE32-E72D297353CC}">
                <c16:uniqueId val="{00000001-6B71-4D7F-B7BE-57D789BEEED7}"/>
              </c:ext>
            </c:extLst>
          </c:dPt>
          <c:dPt>
            <c:idx val="1"/>
            <c:bubble3D val="0"/>
            <c:spPr>
              <a:solidFill>
                <a:srgbClr val="99CC00"/>
              </a:solidFill>
              <a:ln w="13059">
                <a:solidFill>
                  <a:schemeClr val="tx1"/>
                </a:solidFill>
                <a:prstDash val="solid"/>
              </a:ln>
            </c:spPr>
            <c:extLst>
              <c:ext xmlns:c16="http://schemas.microsoft.com/office/drawing/2014/chart" uri="{C3380CC4-5D6E-409C-BE32-E72D297353CC}">
                <c16:uniqueId val="{00000003-6B71-4D7F-B7BE-57D789BEEED7}"/>
              </c:ext>
            </c:extLst>
          </c:dPt>
          <c:dPt>
            <c:idx val="2"/>
            <c:bubble3D val="0"/>
            <c:explosion val="0"/>
            <c:spPr>
              <a:solidFill>
                <a:srgbClr val="00B050"/>
              </a:solidFill>
              <a:ln w="13059">
                <a:solidFill>
                  <a:schemeClr val="tx1"/>
                </a:solidFill>
                <a:prstDash val="solid"/>
              </a:ln>
            </c:spPr>
            <c:extLst>
              <c:ext xmlns:c16="http://schemas.microsoft.com/office/drawing/2014/chart" uri="{C3380CC4-5D6E-409C-BE32-E72D297353CC}">
                <c16:uniqueId val="{00000005-6B71-4D7F-B7BE-57D789BEEED7}"/>
              </c:ext>
            </c:extLst>
          </c:dPt>
          <c:dPt>
            <c:idx val="3"/>
            <c:bubble3D val="0"/>
            <c:explosion val="0"/>
            <c:spPr>
              <a:solidFill>
                <a:srgbClr val="FFFF00"/>
              </a:solidFill>
              <a:ln w="13059">
                <a:solidFill>
                  <a:schemeClr val="tx1"/>
                </a:solidFill>
                <a:prstDash val="solid"/>
              </a:ln>
            </c:spPr>
            <c:extLst>
              <c:ext xmlns:c16="http://schemas.microsoft.com/office/drawing/2014/chart" uri="{C3380CC4-5D6E-409C-BE32-E72D297353CC}">
                <c16:uniqueId val="{00000007-6B71-4D7F-B7BE-57D789BEEED7}"/>
              </c:ext>
            </c:extLst>
          </c:dPt>
          <c:dPt>
            <c:idx val="4"/>
            <c:bubble3D val="0"/>
            <c:explosion val="0"/>
            <c:spPr>
              <a:solidFill>
                <a:srgbClr val="002060"/>
              </a:solidFill>
              <a:ln w="13059">
                <a:solidFill>
                  <a:schemeClr val="tx1"/>
                </a:solidFill>
                <a:prstDash val="solid"/>
              </a:ln>
            </c:spPr>
            <c:extLst>
              <c:ext xmlns:c16="http://schemas.microsoft.com/office/drawing/2014/chart" uri="{C3380CC4-5D6E-409C-BE32-E72D297353CC}">
                <c16:uniqueId val="{00000009-6B71-4D7F-B7BE-57D789BEEED7}"/>
              </c:ext>
            </c:extLst>
          </c:dPt>
          <c:dPt>
            <c:idx val="5"/>
            <c:bubble3D val="0"/>
            <c:explosion val="0"/>
            <c:spPr>
              <a:solidFill>
                <a:srgbClr val="92D050"/>
              </a:solidFill>
              <a:ln w="13059">
                <a:solidFill>
                  <a:schemeClr val="tx1"/>
                </a:solidFill>
                <a:prstDash val="solid"/>
              </a:ln>
            </c:spPr>
            <c:extLst>
              <c:ext xmlns:c16="http://schemas.microsoft.com/office/drawing/2014/chart" uri="{C3380CC4-5D6E-409C-BE32-E72D297353CC}">
                <c16:uniqueId val="{0000000B-6B71-4D7F-B7BE-57D789BEEED7}"/>
              </c:ext>
            </c:extLst>
          </c:dPt>
          <c:dPt>
            <c:idx val="6"/>
            <c:bubble3D val="0"/>
            <c:spPr>
              <a:solidFill>
                <a:srgbClr val="00B050"/>
              </a:solidFill>
              <a:ln w="13059">
                <a:solidFill>
                  <a:schemeClr val="tx1"/>
                </a:solidFill>
                <a:prstDash val="solid"/>
              </a:ln>
            </c:spPr>
            <c:extLst>
              <c:ext xmlns:c16="http://schemas.microsoft.com/office/drawing/2014/chart" uri="{C3380CC4-5D6E-409C-BE32-E72D297353CC}">
                <c16:uniqueId val="{0000000D-6B71-4D7F-B7BE-57D789BEEED7}"/>
              </c:ext>
            </c:extLst>
          </c:dPt>
          <c:dLbls>
            <c:dLbl>
              <c:idx val="0"/>
              <c:layout>
                <c:manualLayout>
                  <c:x val="0.38459750883063754"/>
                  <c:y val="3.0951465259636102E-2"/>
                </c:manualLayout>
              </c:layout>
              <c:tx>
                <c:rich>
                  <a:bodyPr/>
                  <a:lstStyle/>
                  <a:p>
                    <a:fld id="{F8EF2AFD-10E3-472D-8EE9-02E6F4247517}" type="CATEGORYNAME">
                      <a:rPr lang="en-US" sz="1000"/>
                      <a:pPr/>
                      <a:t>[CATEGORY NAME]</a:t>
                    </a:fld>
                    <a:r>
                      <a:rPr lang="en-US" sz="1000" baseline="0" dirty="0"/>
                      <a:t>
</a:t>
                    </a:r>
                    <a:fld id="{C6A83EAB-F32D-4989-8742-47177072A900}" type="VALUE">
                      <a:rPr lang="en-US" sz="1000" baseline="0"/>
                      <a:pPr/>
                      <a:t>[VALUE]</a:t>
                    </a:fld>
                    <a:r>
                      <a:rPr lang="en-US" sz="1000" baseline="0" dirty="0"/>
                      <a:t>
</a:t>
                    </a:r>
                    <a:fld id="{9B36B831-2EBC-4682-8C7F-914362E21852}"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B71-4D7F-B7BE-57D789BEEED7}"/>
                </c:ext>
              </c:extLst>
            </c:dLbl>
            <c:dLbl>
              <c:idx val="1"/>
              <c:layout>
                <c:manualLayout>
                  <c:x val="-0.10619093850177695"/>
                  <c:y val="-0.27188879341299621"/>
                </c:manualLayout>
              </c:layout>
              <c:tx>
                <c:rich>
                  <a:bodyPr/>
                  <a:lstStyle/>
                  <a:p>
                    <a:fld id="{15253AA7-8070-4F26-BA22-4C51DD689704}" type="CATEGORYNAME">
                      <a:rPr lang="en-US" sz="1000"/>
                      <a:pPr/>
                      <a:t>[CATEGORY NAME]</a:t>
                    </a:fld>
                    <a:r>
                      <a:rPr lang="en-US" sz="1000" baseline="0" dirty="0"/>
                      <a:t>
</a:t>
                    </a:r>
                    <a:fld id="{257D3632-D2A6-48AA-91C7-DAA754D7ACF9}" type="VALUE">
                      <a:rPr lang="en-US" sz="1000" baseline="0"/>
                      <a:pPr/>
                      <a:t>[VALUE]</a:t>
                    </a:fld>
                    <a:r>
                      <a:rPr lang="en-US" sz="1000" baseline="0" dirty="0"/>
                      <a:t>
</a:t>
                    </a:r>
                    <a:fld id="{D6D7A92F-9A6C-413F-AE65-36A951341A13}"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0334285497884678"/>
                      <c:h val="0.20421593546101346"/>
                    </c:manualLayout>
                  </c15:layout>
                  <c15:dlblFieldTable/>
                  <c15:showDataLabelsRange val="0"/>
                </c:ext>
                <c:ext xmlns:c16="http://schemas.microsoft.com/office/drawing/2014/chart" uri="{C3380CC4-5D6E-409C-BE32-E72D297353CC}">
                  <c16:uniqueId val="{00000003-6B71-4D7F-B7BE-57D789BEEED7}"/>
                </c:ext>
              </c:extLst>
            </c:dLbl>
            <c:dLbl>
              <c:idx val="2"/>
              <c:layout>
                <c:manualLayout>
                  <c:x val="-3.6361029714812948E-2"/>
                  <c:y val="2.8723123484526894E-2"/>
                </c:manualLayout>
              </c:layout>
              <c:tx>
                <c:rich>
                  <a:bodyPr/>
                  <a:lstStyle/>
                  <a:p>
                    <a:fld id="{8230DABA-8B00-44DD-A8E3-3D40CB74CDF2}" type="CATEGORYNAME">
                      <a:rPr lang="en-US" sz="1000"/>
                      <a:pPr/>
                      <a:t>[CATEGORY NAME]</a:t>
                    </a:fld>
                    <a:r>
                      <a:rPr lang="en-US" sz="1000" baseline="0" dirty="0"/>
                      <a:t>
</a:t>
                    </a:r>
                    <a:fld id="{14092575-8F24-4BB8-8D47-BC63BEBCFCF6}" type="VALUE">
                      <a:rPr lang="en-US" sz="1000" baseline="0"/>
                      <a:pPr/>
                      <a:t>[VALUE]</a:t>
                    </a:fld>
                    <a:r>
                      <a:rPr lang="en-US" sz="1000" baseline="0" dirty="0"/>
                      <a:t>
</a:t>
                    </a:r>
                    <a:fld id="{4170549B-E535-484B-88D0-4A86664030BB}"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B71-4D7F-B7BE-57D789BEEED7}"/>
                </c:ext>
              </c:extLst>
            </c:dLbl>
            <c:dLbl>
              <c:idx val="3"/>
              <c:layout>
                <c:manualLayout>
                  <c:x val="-4.3179875490713934E-2"/>
                  <c:y val="-4.8864579598499804E-2"/>
                </c:manualLayout>
              </c:layout>
              <c:tx>
                <c:rich>
                  <a:bodyPr/>
                  <a:lstStyle/>
                  <a:p>
                    <a:fld id="{B836BB4C-6F3F-4259-B032-3A65D97A096F}" type="CATEGORYNAME">
                      <a:rPr lang="en-US" sz="1000"/>
                      <a:pPr/>
                      <a:t>[CATEGORY NAME]</a:t>
                    </a:fld>
                    <a:r>
                      <a:rPr lang="en-US" sz="1000" baseline="0" dirty="0"/>
                      <a:t>
</a:t>
                    </a:r>
                    <a:fld id="{0833D604-1E45-426D-8AE4-9F2C3413AB83}" type="VALUE">
                      <a:rPr lang="en-US" sz="1000" baseline="0"/>
                      <a:pPr/>
                      <a:t>[VALUE]</a:t>
                    </a:fld>
                    <a:r>
                      <a:rPr lang="en-US" sz="1000" baseline="0" dirty="0"/>
                      <a:t>
</a:t>
                    </a:r>
                    <a:fld id="{882A915E-7B54-4AE2-96D7-4261ACA1F1FA}"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6274307000278369"/>
                      <c:h val="0.1653980303733828"/>
                    </c:manualLayout>
                  </c15:layout>
                  <c15:dlblFieldTable/>
                  <c15:showDataLabelsRange val="0"/>
                </c:ext>
                <c:ext xmlns:c16="http://schemas.microsoft.com/office/drawing/2014/chart" uri="{C3380CC4-5D6E-409C-BE32-E72D297353CC}">
                  <c16:uniqueId val="{00000007-6B71-4D7F-B7BE-57D789BEEED7}"/>
                </c:ext>
              </c:extLst>
            </c:dLbl>
            <c:dLbl>
              <c:idx val="4"/>
              <c:layout>
                <c:manualLayout>
                  <c:x val="7.6012830614057628E-2"/>
                  <c:y val="-5.6584571869470843E-2"/>
                </c:manualLayout>
              </c:layout>
              <c:tx>
                <c:rich>
                  <a:bodyPr/>
                  <a:lstStyle/>
                  <a:p>
                    <a:fld id="{0BA44E0F-219B-44BF-8A64-3A00BD735F29}" type="CATEGORYNAME">
                      <a:rPr lang="en-US" sz="1000"/>
                      <a:pPr/>
                      <a:t>[CATEGORY NAME]</a:t>
                    </a:fld>
                    <a:r>
                      <a:rPr lang="en-US" sz="1000" baseline="0" dirty="0"/>
                      <a:t>
</a:t>
                    </a:r>
                    <a:fld id="{BF93CDC4-8785-4100-89C7-8FD75186D1FC}" type="VALUE">
                      <a:rPr lang="en-US" sz="1000" baseline="0"/>
                      <a:pPr/>
                      <a:t>[VALUE]</a:t>
                    </a:fld>
                    <a:r>
                      <a:rPr lang="en-US" sz="1000" baseline="0" dirty="0"/>
                      <a:t>
</a:t>
                    </a:r>
                    <a:fld id="{337AB729-82D7-41CB-92DF-948900F24086}"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946915842621364"/>
                      <c:h val="0.1653980303733828"/>
                    </c:manualLayout>
                  </c15:layout>
                  <c15:dlblFieldTable/>
                  <c15:showDataLabelsRange val="0"/>
                </c:ext>
                <c:ext xmlns:c16="http://schemas.microsoft.com/office/drawing/2014/chart" uri="{C3380CC4-5D6E-409C-BE32-E72D297353CC}">
                  <c16:uniqueId val="{00000009-6B71-4D7F-B7BE-57D789BEEED7}"/>
                </c:ext>
              </c:extLst>
            </c:dLbl>
            <c:dLbl>
              <c:idx val="5"/>
              <c:layout>
                <c:manualLayout>
                  <c:x val="0.36665245305327104"/>
                  <c:y val="-4.9657150587690588E-2"/>
                </c:manualLayout>
              </c:layout>
              <c:tx>
                <c:rich>
                  <a:bodyPr/>
                  <a:lstStyle/>
                  <a:p>
                    <a:fld id="{232845D0-76E2-47CA-BB45-A752CC543192}" type="CATEGORYNAME">
                      <a:rPr lang="en-US" sz="1000"/>
                      <a:pPr/>
                      <a:t>[CATEGORY NAME]</a:t>
                    </a:fld>
                    <a:r>
                      <a:rPr lang="en-US" sz="1000" baseline="0" dirty="0"/>
                      <a:t>
</a:t>
                    </a:r>
                    <a:fld id="{9CF51106-AD89-4515-9FAB-A8B2D15DC34F}" type="VALUE">
                      <a:rPr lang="en-US" sz="1000" baseline="0"/>
                      <a:pPr/>
                      <a:t>[VALUE]</a:t>
                    </a:fld>
                    <a:r>
                      <a:rPr lang="en-US" sz="1000" baseline="0" dirty="0"/>
                      <a:t>
</a:t>
                    </a:r>
                    <a:fld id="{6EA97DEB-8CA3-4FB7-8580-2462C7221F2C}"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2411120652429448"/>
                      <c:h val="0.1653980303733828"/>
                    </c:manualLayout>
                  </c15:layout>
                  <c15:dlblFieldTable/>
                  <c15:showDataLabelsRange val="0"/>
                </c:ext>
                <c:ext xmlns:c16="http://schemas.microsoft.com/office/drawing/2014/chart" uri="{C3380CC4-5D6E-409C-BE32-E72D297353CC}">
                  <c16:uniqueId val="{0000000B-6B71-4D7F-B7BE-57D789BEEED7}"/>
                </c:ext>
              </c:extLst>
            </c:dLbl>
            <c:spPr>
              <a:noFill/>
              <a:ln>
                <a:noFill/>
              </a:ln>
              <a:effectLst/>
            </c:spPr>
            <c:txPr>
              <a:bodyPr/>
              <a:lstStyle/>
              <a:p>
                <a:pPr>
                  <a:defRPr sz="800" baseline="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Sheet1!$A$1:$F$1</c:f>
              <c:strCache>
                <c:ptCount val="6"/>
                <c:pt idx="0">
                  <c:v>Salaries &amp; Benefits</c:v>
                </c:pt>
                <c:pt idx="1">
                  <c:v>Transit Provider Expense</c:v>
                </c:pt>
                <c:pt idx="2">
                  <c:v>Fuel &amp; Materials</c:v>
                </c:pt>
                <c:pt idx="3">
                  <c:v>Other Expense</c:v>
                </c:pt>
                <c:pt idx="4">
                  <c:v>RA Allocation</c:v>
                </c:pt>
                <c:pt idx="5">
                  <c:v>Contracted Services</c:v>
                </c:pt>
              </c:strCache>
            </c:strRef>
          </c:cat>
          <c:val>
            <c:numRef>
              <c:f>Sheet1!$A$2:$F$2</c:f>
              <c:numCache>
                <c:formatCode>_("$"* #,##0.0_);_("$"* \(#,##0.0\);_("$"* "-"?_);_(@_)</c:formatCode>
                <c:ptCount val="6"/>
                <c:pt idx="0">
                  <c:v>1.74</c:v>
                </c:pt>
                <c:pt idx="1">
                  <c:v>57.39</c:v>
                </c:pt>
                <c:pt idx="2">
                  <c:v>6.88</c:v>
                </c:pt>
                <c:pt idx="3">
                  <c:v>2.1</c:v>
                </c:pt>
                <c:pt idx="4">
                  <c:v>1.9</c:v>
                </c:pt>
                <c:pt idx="5">
                  <c:v>0.75</c:v>
                </c:pt>
              </c:numCache>
            </c:numRef>
          </c:val>
          <c:extLst>
            <c:ext xmlns:c16="http://schemas.microsoft.com/office/drawing/2014/chart" uri="{C3380CC4-5D6E-409C-BE32-E72D297353CC}">
              <c16:uniqueId val="{0000000E-6B71-4D7F-B7BE-57D789BEEED7}"/>
            </c:ext>
          </c:extLst>
        </c:ser>
        <c:dLbls>
          <c:showLegendKey val="0"/>
          <c:showVal val="0"/>
          <c:showCatName val="0"/>
          <c:showSerName val="0"/>
          <c:showPercent val="0"/>
          <c:showBubbleSize val="0"/>
          <c:showLeaderLines val="1"/>
        </c:dLbls>
      </c:pie3DChart>
      <c:spPr>
        <a:noFill/>
        <a:ln w="26118">
          <a:noFill/>
        </a:ln>
      </c:spPr>
    </c:plotArea>
    <c:plotVisOnly val="1"/>
    <c:dispBlanksAs val="zero"/>
    <c:showDLblsOverMax val="0"/>
  </c:chart>
  <c:spPr>
    <a:noFill/>
    <a:ln>
      <a:noFill/>
    </a:ln>
  </c:spPr>
  <c:txPr>
    <a:bodyPr/>
    <a:lstStyle/>
    <a:p>
      <a:pPr>
        <a:defRPr sz="185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50"/>
      <c:rAngAx val="0"/>
      <c:perspective val="0"/>
    </c:view3D>
    <c:floor>
      <c:thickness val="0"/>
    </c:floor>
    <c:sideWall>
      <c:thickness val="0"/>
    </c:sideWall>
    <c:backWall>
      <c:thickness val="0"/>
    </c:backWall>
    <c:plotArea>
      <c:layout>
        <c:manualLayout>
          <c:layoutTarget val="inner"/>
          <c:xMode val="edge"/>
          <c:yMode val="edge"/>
          <c:x val="8.4398976982098264E-2"/>
          <c:y val="0.18388689708920841"/>
          <c:w val="0.88617368665619511"/>
          <c:h val="0.5972767261051003"/>
        </c:manualLayout>
      </c:layout>
      <c:pie3DChart>
        <c:varyColors val="1"/>
        <c:ser>
          <c:idx val="0"/>
          <c:order val="0"/>
          <c:spPr>
            <a:solidFill>
              <a:schemeClr val="accent1"/>
            </a:solidFill>
            <a:ln w="13059">
              <a:solidFill>
                <a:schemeClr val="tx1"/>
              </a:solidFill>
              <a:prstDash val="solid"/>
            </a:ln>
          </c:spPr>
          <c:explosion val="6"/>
          <c:dPt>
            <c:idx val="0"/>
            <c:bubble3D val="0"/>
            <c:explosion val="0"/>
            <c:spPr>
              <a:solidFill>
                <a:srgbClr val="FF0000"/>
              </a:solidFill>
              <a:ln w="13059">
                <a:solidFill>
                  <a:schemeClr val="tx1"/>
                </a:solidFill>
                <a:prstDash val="solid"/>
              </a:ln>
            </c:spPr>
            <c:extLst>
              <c:ext xmlns:c16="http://schemas.microsoft.com/office/drawing/2014/chart" uri="{C3380CC4-5D6E-409C-BE32-E72D297353CC}">
                <c16:uniqueId val="{00000001-0ECC-4C80-A48E-3B57303703F2}"/>
              </c:ext>
            </c:extLst>
          </c:dPt>
          <c:dPt>
            <c:idx val="1"/>
            <c:bubble3D val="0"/>
            <c:spPr>
              <a:solidFill>
                <a:srgbClr val="99CC00"/>
              </a:solidFill>
              <a:ln w="13059">
                <a:solidFill>
                  <a:schemeClr val="tx1"/>
                </a:solidFill>
                <a:prstDash val="solid"/>
              </a:ln>
            </c:spPr>
            <c:extLst>
              <c:ext xmlns:c16="http://schemas.microsoft.com/office/drawing/2014/chart" uri="{C3380CC4-5D6E-409C-BE32-E72D297353CC}">
                <c16:uniqueId val="{00000003-0ECC-4C80-A48E-3B57303703F2}"/>
              </c:ext>
            </c:extLst>
          </c:dPt>
          <c:dPt>
            <c:idx val="2"/>
            <c:bubble3D val="0"/>
            <c:explosion val="0"/>
            <c:spPr>
              <a:solidFill>
                <a:srgbClr val="00B050"/>
              </a:solidFill>
              <a:ln w="13059">
                <a:solidFill>
                  <a:schemeClr val="tx1"/>
                </a:solidFill>
                <a:prstDash val="solid"/>
              </a:ln>
            </c:spPr>
            <c:extLst>
              <c:ext xmlns:c16="http://schemas.microsoft.com/office/drawing/2014/chart" uri="{C3380CC4-5D6E-409C-BE32-E72D297353CC}">
                <c16:uniqueId val="{00000005-0ECC-4C80-A48E-3B57303703F2}"/>
              </c:ext>
            </c:extLst>
          </c:dPt>
          <c:dPt>
            <c:idx val="3"/>
            <c:bubble3D val="0"/>
            <c:explosion val="0"/>
            <c:spPr>
              <a:solidFill>
                <a:srgbClr val="FFFF00"/>
              </a:solidFill>
              <a:ln w="13059">
                <a:solidFill>
                  <a:schemeClr val="tx1"/>
                </a:solidFill>
                <a:prstDash val="solid"/>
              </a:ln>
            </c:spPr>
            <c:extLst>
              <c:ext xmlns:c16="http://schemas.microsoft.com/office/drawing/2014/chart" uri="{C3380CC4-5D6E-409C-BE32-E72D297353CC}">
                <c16:uniqueId val="{00000007-0ECC-4C80-A48E-3B57303703F2}"/>
              </c:ext>
            </c:extLst>
          </c:dPt>
          <c:dPt>
            <c:idx val="4"/>
            <c:bubble3D val="0"/>
            <c:explosion val="0"/>
            <c:spPr>
              <a:solidFill>
                <a:srgbClr val="002060"/>
              </a:solidFill>
              <a:ln w="13059">
                <a:solidFill>
                  <a:schemeClr val="tx1"/>
                </a:solidFill>
                <a:prstDash val="solid"/>
              </a:ln>
            </c:spPr>
            <c:extLst>
              <c:ext xmlns:c16="http://schemas.microsoft.com/office/drawing/2014/chart" uri="{C3380CC4-5D6E-409C-BE32-E72D297353CC}">
                <c16:uniqueId val="{00000009-0ECC-4C80-A48E-3B57303703F2}"/>
              </c:ext>
            </c:extLst>
          </c:dPt>
          <c:dPt>
            <c:idx val="5"/>
            <c:bubble3D val="0"/>
            <c:explosion val="0"/>
            <c:spPr>
              <a:solidFill>
                <a:srgbClr val="92D050"/>
              </a:solidFill>
              <a:ln w="13059">
                <a:solidFill>
                  <a:schemeClr val="tx1"/>
                </a:solidFill>
                <a:prstDash val="solid"/>
              </a:ln>
            </c:spPr>
            <c:extLst>
              <c:ext xmlns:c16="http://schemas.microsoft.com/office/drawing/2014/chart" uri="{C3380CC4-5D6E-409C-BE32-E72D297353CC}">
                <c16:uniqueId val="{0000000B-0ECC-4C80-A48E-3B57303703F2}"/>
              </c:ext>
            </c:extLst>
          </c:dPt>
          <c:dPt>
            <c:idx val="6"/>
            <c:bubble3D val="0"/>
            <c:spPr>
              <a:solidFill>
                <a:srgbClr val="00B050"/>
              </a:solidFill>
              <a:ln w="13059">
                <a:solidFill>
                  <a:schemeClr val="tx1"/>
                </a:solidFill>
                <a:prstDash val="solid"/>
              </a:ln>
            </c:spPr>
            <c:extLst>
              <c:ext xmlns:c16="http://schemas.microsoft.com/office/drawing/2014/chart" uri="{C3380CC4-5D6E-409C-BE32-E72D297353CC}">
                <c16:uniqueId val="{0000000D-0ECC-4C80-A48E-3B57303703F2}"/>
              </c:ext>
            </c:extLst>
          </c:dPt>
          <c:dLbls>
            <c:dLbl>
              <c:idx val="0"/>
              <c:layout>
                <c:manualLayout>
                  <c:x val="0.10256152001953758"/>
                  <c:y val="6.3085664762946572E-3"/>
                </c:manualLayout>
              </c:layout>
              <c:tx>
                <c:rich>
                  <a:bodyPr/>
                  <a:lstStyle/>
                  <a:p>
                    <a:fld id="{F1506922-E7E4-47AB-8BFF-04562C37D015}" type="CATEGORYNAME">
                      <a:rPr lang="en-US" sz="1000"/>
                      <a:pPr/>
                      <a:t>[CATEGORY NAME]</a:t>
                    </a:fld>
                    <a:r>
                      <a:rPr lang="en-US" sz="1000" baseline="0" dirty="0"/>
                      <a:t>
</a:t>
                    </a:r>
                    <a:fld id="{6C9B7556-4922-4758-A779-24B58DE485F5}" type="VALUE">
                      <a:rPr lang="en-US" sz="1000" baseline="0"/>
                      <a:pPr/>
                      <a:t>[VALUE]</a:t>
                    </a:fld>
                    <a:r>
                      <a:rPr lang="en-US" sz="1000" baseline="0" dirty="0"/>
                      <a:t>
</a:t>
                    </a:r>
                    <a:fld id="{1CCCE0E9-70CB-4F65-A416-E702537396AE}"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23431132854297643"/>
                      <c:h val="0.20059899146430557"/>
                    </c:manualLayout>
                  </c15:layout>
                  <c15:dlblFieldTable/>
                  <c15:showDataLabelsRange val="0"/>
                </c:ext>
                <c:ext xmlns:c16="http://schemas.microsoft.com/office/drawing/2014/chart" uri="{C3380CC4-5D6E-409C-BE32-E72D297353CC}">
                  <c16:uniqueId val="{00000001-0ECC-4C80-A48E-3B57303703F2}"/>
                </c:ext>
              </c:extLst>
            </c:dLbl>
            <c:dLbl>
              <c:idx val="1"/>
              <c:layout>
                <c:manualLayout>
                  <c:x val="-1.0387282582734621E-3"/>
                  <c:y val="-0.2914995792263313"/>
                </c:manualLayout>
              </c:layout>
              <c:tx>
                <c:rich>
                  <a:bodyPr/>
                  <a:lstStyle/>
                  <a:p>
                    <a:fld id="{DF78B982-B097-4EAA-89C2-E1D315576D29}" type="CATEGORYNAME">
                      <a:rPr lang="en-US" sz="1000"/>
                      <a:pPr/>
                      <a:t>[CATEGORY NAME]</a:t>
                    </a:fld>
                    <a:r>
                      <a:rPr lang="en-US" sz="1000" baseline="0" dirty="0"/>
                      <a:t>
</a:t>
                    </a:r>
                    <a:fld id="{9D9F34EC-8CB8-4D53-855C-40ED94B882E3}" type="VALUE">
                      <a:rPr lang="en-US" sz="1000" baseline="0"/>
                      <a:pPr/>
                      <a:t>[VALUE]</a:t>
                    </a:fld>
                    <a:r>
                      <a:rPr lang="en-US" sz="1000" baseline="0" dirty="0"/>
                      <a:t>
</a:t>
                    </a:r>
                    <a:fld id="{7A031822-C2F8-4FC5-A709-5C589D92BF19}" type="PERCENTAGE">
                      <a:rPr lang="en-US" sz="1000" baseline="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35781609400527409"/>
                      <c:h val="0.15296609105885678"/>
                    </c:manualLayout>
                  </c15:layout>
                  <c15:dlblFieldTable/>
                  <c15:showDataLabelsRange val="0"/>
                </c:ext>
                <c:ext xmlns:c16="http://schemas.microsoft.com/office/drawing/2014/chart" uri="{C3380CC4-5D6E-409C-BE32-E72D297353CC}">
                  <c16:uniqueId val="{00000003-0ECC-4C80-A48E-3B57303703F2}"/>
                </c:ext>
              </c:extLst>
            </c:dLbl>
            <c:dLbl>
              <c:idx val="2"/>
              <c:layout>
                <c:manualLayout>
                  <c:x val="-1.8013586829639522E-2"/>
                  <c:y val="1.1480977991621517E-2"/>
                </c:manualLayout>
              </c:layout>
              <c:tx>
                <c:rich>
                  <a:bodyPr/>
                  <a:lstStyle/>
                  <a:p>
                    <a:fld id="{177C0F23-28B9-480C-9543-BB9C0D1E221A}" type="CATEGORYNAME">
                      <a:rPr lang="en-US" sz="1000" dirty="0"/>
                      <a:pPr/>
                      <a:t>[CATEGORY NAME]</a:t>
                    </a:fld>
                    <a:r>
                      <a:rPr lang="en-US" sz="1000" baseline="0" dirty="0"/>
                      <a:t>
</a:t>
                    </a:r>
                    <a:fld id="{44D4BECA-6A84-4E9C-94E5-7D065E159D08}" type="VALUE">
                      <a:rPr lang="en-US" sz="1000" baseline="0" dirty="0"/>
                      <a:pPr/>
                      <a:t>[VALUE]</a:t>
                    </a:fld>
                    <a:r>
                      <a:rPr lang="en-US" sz="1000" baseline="0" dirty="0"/>
                      <a:t>
</a:t>
                    </a:r>
                    <a:fld id="{F4EAEE96-3C9E-403C-9F62-CAA86264AD6B}" type="PERCENTAGE">
                      <a:rPr lang="en-US" sz="1000" baseline="0" dirty="0"/>
                      <a:pPr/>
                      <a:t>[PERCENTAGE]</a:t>
                    </a:fld>
                    <a:endParaRPr lang="en-US" sz="1000"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9121816251440199"/>
                      <c:h val="0.17981105478777021"/>
                    </c:manualLayout>
                  </c15:layout>
                  <c15:dlblFieldTable/>
                  <c15:showDataLabelsRange val="0"/>
                </c:ext>
                <c:ext xmlns:c16="http://schemas.microsoft.com/office/drawing/2014/chart" uri="{C3380CC4-5D6E-409C-BE32-E72D297353CC}">
                  <c16:uniqueId val="{00000005-0ECC-4C80-A48E-3B57303703F2}"/>
                </c:ext>
              </c:extLst>
            </c:dLbl>
            <c:dLbl>
              <c:idx val="3"/>
              <c:layout>
                <c:manualLayout>
                  <c:x val="9.2899562629153526E-2"/>
                  <c:y val="-4.1992815801537534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0ECC-4C80-A48E-3B57303703F2}"/>
                </c:ext>
              </c:extLst>
            </c:dLbl>
            <c:dLbl>
              <c:idx val="4"/>
              <c:layout>
                <c:manualLayout>
                  <c:x val="0.13038190926027832"/>
                  <c:y val="-4.064290517465736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0ECC-4C80-A48E-3B57303703F2}"/>
                </c:ext>
              </c:extLst>
            </c:dLbl>
            <c:spPr>
              <a:noFill/>
              <a:ln>
                <a:noFill/>
              </a:ln>
              <a:effectLst/>
            </c:spPr>
            <c:txPr>
              <a:bodyPr/>
              <a:lstStyle/>
              <a:p>
                <a:pPr>
                  <a:defRPr sz="800" baseline="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Sheet1!$A$1:$C$1</c:f>
              <c:strCache>
                <c:ptCount val="3"/>
                <c:pt idx="0">
                  <c:v>Passenger Fares</c:v>
                </c:pt>
                <c:pt idx="1">
                  <c:v> State General Fund</c:v>
                </c:pt>
                <c:pt idx="2">
                  <c:v>Reserves</c:v>
                </c:pt>
              </c:strCache>
            </c:strRef>
          </c:cat>
          <c:val>
            <c:numRef>
              <c:f>Sheet1!$A$2:$C$2</c:f>
              <c:numCache>
                <c:formatCode>_("$"* #,##0.0_);_("$"* \(#,##0.0\);_("$"* "-"?_);_(@_)</c:formatCode>
                <c:ptCount val="3"/>
                <c:pt idx="0">
                  <c:v>6.56</c:v>
                </c:pt>
                <c:pt idx="1">
                  <c:v>60.9</c:v>
                </c:pt>
                <c:pt idx="2">
                  <c:v>3.3</c:v>
                </c:pt>
              </c:numCache>
            </c:numRef>
          </c:val>
          <c:extLst>
            <c:ext xmlns:c16="http://schemas.microsoft.com/office/drawing/2014/chart" uri="{C3380CC4-5D6E-409C-BE32-E72D297353CC}">
              <c16:uniqueId val="{0000000E-0ECC-4C80-A48E-3B57303703F2}"/>
            </c:ext>
          </c:extLst>
        </c:ser>
        <c:dLbls>
          <c:showLegendKey val="0"/>
          <c:showVal val="0"/>
          <c:showCatName val="0"/>
          <c:showSerName val="0"/>
          <c:showPercent val="0"/>
          <c:showBubbleSize val="0"/>
          <c:showLeaderLines val="1"/>
        </c:dLbls>
      </c:pie3DChart>
      <c:spPr>
        <a:noFill/>
        <a:ln w="26118">
          <a:noFill/>
        </a:ln>
      </c:spPr>
    </c:plotArea>
    <c:plotVisOnly val="1"/>
    <c:dispBlanksAs val="zero"/>
    <c:showDLblsOverMax val="0"/>
  </c:chart>
  <c:spPr>
    <a:noFill/>
    <a:ln>
      <a:noFill/>
    </a:ln>
  </c:spPr>
  <c:txPr>
    <a:bodyPr/>
    <a:lstStyle/>
    <a:p>
      <a:pPr>
        <a:defRPr sz="185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3-EE37-4AFE-91D2-C0701D0CF4A5}"/>
              </c:ext>
            </c:extLst>
          </c:dPt>
          <c:dPt>
            <c:idx val="11"/>
            <c:invertIfNegative val="0"/>
            <c:bubble3D val="0"/>
            <c:spPr>
              <a:solidFill>
                <a:srgbClr val="FFD200"/>
              </a:solidFill>
              <a:ln>
                <a:noFill/>
              </a:ln>
              <a:effectLst/>
            </c:spPr>
            <c:extLst>
              <c:ext xmlns:c16="http://schemas.microsoft.com/office/drawing/2014/chart" uri="{C3380CC4-5D6E-409C-BE32-E72D297353CC}">
                <c16:uniqueId val="{00000002-E439-44E9-8089-13D0F82871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Pittsburgh</c:v>
                </c:pt>
                <c:pt idx="1">
                  <c:v>Metro Mobility</c:v>
                </c:pt>
                <c:pt idx="2">
                  <c:v>San Diego</c:v>
                </c:pt>
                <c:pt idx="3">
                  <c:v>Milwaukee</c:v>
                </c:pt>
                <c:pt idx="4">
                  <c:v>Portland</c:v>
                </c:pt>
                <c:pt idx="5">
                  <c:v>Los Angeles</c:v>
                </c:pt>
                <c:pt idx="6">
                  <c:v>Houston</c:v>
                </c:pt>
                <c:pt idx="7">
                  <c:v>Denver</c:v>
                </c:pt>
                <c:pt idx="8">
                  <c:v>Baltimore</c:v>
                </c:pt>
                <c:pt idx="9">
                  <c:v>Las Vegas</c:v>
                </c:pt>
                <c:pt idx="10">
                  <c:v>Cleveland</c:v>
                </c:pt>
                <c:pt idx="11">
                  <c:v>Boston</c:v>
                </c:pt>
                <c:pt idx="12">
                  <c:v>Austin</c:v>
                </c:pt>
              </c:strCache>
            </c:strRef>
          </c:cat>
          <c:val>
            <c:numRef>
              <c:f>Sheet1!$B$2:$B$14</c:f>
              <c:numCache>
                <c:formatCode>_("$"* #,##0.00_);_("$"* \(#,##0.00\);_("$"* "-"??_);_(@_)</c:formatCode>
                <c:ptCount val="13"/>
                <c:pt idx="0">
                  <c:v>16.82</c:v>
                </c:pt>
                <c:pt idx="1">
                  <c:v>23.84</c:v>
                </c:pt>
                <c:pt idx="2">
                  <c:v>25.3</c:v>
                </c:pt>
                <c:pt idx="3">
                  <c:v>27.78</c:v>
                </c:pt>
                <c:pt idx="4">
                  <c:v>27.95</c:v>
                </c:pt>
                <c:pt idx="5">
                  <c:v>30.41</c:v>
                </c:pt>
                <c:pt idx="6">
                  <c:v>30.9</c:v>
                </c:pt>
                <c:pt idx="7">
                  <c:v>33.51</c:v>
                </c:pt>
                <c:pt idx="8">
                  <c:v>35.200000000000003</c:v>
                </c:pt>
                <c:pt idx="9">
                  <c:v>39.840000000000003</c:v>
                </c:pt>
                <c:pt idx="10">
                  <c:v>44.64</c:v>
                </c:pt>
                <c:pt idx="11">
                  <c:v>46</c:v>
                </c:pt>
                <c:pt idx="12">
                  <c:v>56.96</c:v>
                </c:pt>
              </c:numCache>
            </c:numRef>
          </c:val>
          <c:extLst>
            <c:ext xmlns:c16="http://schemas.microsoft.com/office/drawing/2014/chart" uri="{C3380CC4-5D6E-409C-BE32-E72D297353CC}">
              <c16:uniqueId val="{00000000-EE37-4AFE-91D2-C0701D0CF4A5}"/>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AA0-45C3-BE47-75B56FB6B95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Houston </c:v>
                </c:pt>
                <c:pt idx="1">
                  <c:v>Metro Mobility</c:v>
                </c:pt>
                <c:pt idx="2">
                  <c:v>Pittsburg Port Access</c:v>
                </c:pt>
                <c:pt idx="3">
                  <c:v>Baltimore</c:v>
                </c:pt>
                <c:pt idx="4">
                  <c:v>L.A. Access</c:v>
                </c:pt>
                <c:pt idx="5">
                  <c:v>Denver</c:v>
                </c:pt>
                <c:pt idx="6">
                  <c:v>Portlant</c:v>
                </c:pt>
                <c:pt idx="7">
                  <c:v>Milwaukee</c:v>
                </c:pt>
                <c:pt idx="8">
                  <c:v>San Diego</c:v>
                </c:pt>
                <c:pt idx="9">
                  <c:v>Las Vegas</c:v>
                </c:pt>
                <c:pt idx="10">
                  <c:v>Cleveland</c:v>
                </c:pt>
                <c:pt idx="11">
                  <c:v>Austin</c:v>
                </c:pt>
              </c:strCache>
            </c:strRef>
          </c:cat>
          <c:val>
            <c:numRef>
              <c:f>Sheet1!$B$2:$B$13</c:f>
              <c:numCache>
                <c:formatCode>_("$"* #,##0.00_);_("$"* \(#,##0.00\);_("$"* "-"??_);_(@_)</c:formatCode>
                <c:ptCount val="12"/>
                <c:pt idx="0">
                  <c:v>51.07</c:v>
                </c:pt>
                <c:pt idx="1">
                  <c:v>54.06</c:v>
                </c:pt>
                <c:pt idx="2">
                  <c:v>56.13</c:v>
                </c:pt>
                <c:pt idx="3">
                  <c:v>59.29</c:v>
                </c:pt>
                <c:pt idx="4">
                  <c:v>59.52</c:v>
                </c:pt>
                <c:pt idx="5">
                  <c:v>64.069999999999993</c:v>
                </c:pt>
                <c:pt idx="6">
                  <c:v>69.19</c:v>
                </c:pt>
                <c:pt idx="7">
                  <c:v>70.260000000000005</c:v>
                </c:pt>
                <c:pt idx="8">
                  <c:v>73.67</c:v>
                </c:pt>
                <c:pt idx="9">
                  <c:v>81.64</c:v>
                </c:pt>
                <c:pt idx="10">
                  <c:v>84.94</c:v>
                </c:pt>
                <c:pt idx="11">
                  <c:v>102.31</c:v>
                </c:pt>
              </c:numCache>
            </c:numRef>
          </c:val>
          <c:extLst>
            <c:ext xmlns:c16="http://schemas.microsoft.com/office/drawing/2014/chart" uri="{C3380CC4-5D6E-409C-BE32-E72D297353CC}">
              <c16:uniqueId val="{00000002-AAA0-45C3-BE47-75B56FB6B956}"/>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chemeClr val="accent1"/>
            </a:solidFill>
            <a:ln>
              <a:noFill/>
            </a:ln>
            <a:effectLst/>
          </c:spPr>
          <c:invertIfNegative val="0"/>
          <c:dPt>
            <c:idx val="1"/>
            <c:invertIfNegative val="0"/>
            <c:bubble3D val="0"/>
            <c:spPr>
              <a:solidFill>
                <a:srgbClr val="0054A4"/>
              </a:solidFill>
              <a:ln>
                <a:noFill/>
              </a:ln>
              <a:effectLst/>
            </c:spPr>
            <c:extLst>
              <c:ext xmlns:c16="http://schemas.microsoft.com/office/drawing/2014/chart" uri="{C3380CC4-5D6E-409C-BE32-E72D297353CC}">
                <c16:uniqueId val="{00000001-6A7B-494D-9DA7-4129E31F9CC5}"/>
              </c:ext>
            </c:extLst>
          </c:dPt>
          <c:dPt>
            <c:idx val="6"/>
            <c:invertIfNegative val="0"/>
            <c:bubble3D val="0"/>
            <c:spPr>
              <a:solidFill>
                <a:srgbClr val="FFD200"/>
              </a:solidFill>
              <a:ln>
                <a:noFill/>
              </a:ln>
              <a:effectLst/>
            </c:spPr>
            <c:extLst>
              <c:ext xmlns:c16="http://schemas.microsoft.com/office/drawing/2014/chart" uri="{C3380CC4-5D6E-409C-BE32-E72D297353CC}">
                <c16:uniqueId val="{00000004-6A7B-494D-9DA7-4129E31F9CC5}"/>
              </c:ext>
            </c:extLst>
          </c:dPt>
          <c:dPt>
            <c:idx val="8"/>
            <c:invertIfNegative val="0"/>
            <c:bubble3D val="0"/>
            <c:spPr>
              <a:solidFill>
                <a:srgbClr val="0054A4"/>
              </a:solidFill>
              <a:ln>
                <a:noFill/>
              </a:ln>
              <a:effectLst/>
            </c:spPr>
            <c:extLst>
              <c:ext xmlns:c16="http://schemas.microsoft.com/office/drawing/2014/chart" uri="{C3380CC4-5D6E-409C-BE32-E72D297353CC}">
                <c16:uniqueId val="{00000003-6A7B-494D-9DA7-4129E31F9CC5}"/>
              </c:ext>
            </c:extLst>
          </c:dPt>
          <c:dPt>
            <c:idx val="9"/>
            <c:invertIfNegative val="0"/>
            <c:bubble3D val="0"/>
            <c:spPr>
              <a:solidFill>
                <a:srgbClr val="FF0000"/>
              </a:solidFill>
              <a:ln>
                <a:noFill/>
              </a:ln>
              <a:effectLst/>
            </c:spPr>
            <c:extLst>
              <c:ext xmlns:c16="http://schemas.microsoft.com/office/drawing/2014/chart" uri="{C3380CC4-5D6E-409C-BE32-E72D297353CC}">
                <c16:uniqueId val="{00000005-6A7B-494D-9DA7-4129E31F9C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Baltimore </c:v>
                </c:pt>
                <c:pt idx="1">
                  <c:v>Cleveland</c:v>
                </c:pt>
                <c:pt idx="2">
                  <c:v>Houston</c:v>
                </c:pt>
                <c:pt idx="3">
                  <c:v>Austin</c:v>
                </c:pt>
                <c:pt idx="4">
                  <c:v>Las Vegas</c:v>
                </c:pt>
                <c:pt idx="5">
                  <c:v>LA Access</c:v>
                </c:pt>
                <c:pt idx="6">
                  <c:v>Boston</c:v>
                </c:pt>
                <c:pt idx="7">
                  <c:v>Milwaukee</c:v>
                </c:pt>
                <c:pt idx="8">
                  <c:v>Denver</c:v>
                </c:pt>
                <c:pt idx="9">
                  <c:v>Metro Mobility</c:v>
                </c:pt>
                <c:pt idx="10">
                  <c:v>San Diego</c:v>
                </c:pt>
                <c:pt idx="11">
                  <c:v>Pittsburgh</c:v>
                </c:pt>
                <c:pt idx="12">
                  <c:v>Portland</c:v>
                </c:pt>
              </c:strCache>
            </c:strRef>
          </c:cat>
          <c:val>
            <c:numRef>
              <c:f>Sheet1!$B$2:$B$14</c:f>
              <c:numCache>
                <c:formatCode>_("$"* #,##0.00_);_("$"* \(#,##0.00\);_("$"* "-"??_);_(@_)</c:formatCode>
                <c:ptCount val="13"/>
                <c:pt idx="0">
                  <c:v>0.97</c:v>
                </c:pt>
                <c:pt idx="1">
                  <c:v>1</c:v>
                </c:pt>
                <c:pt idx="2">
                  <c:v>1.01</c:v>
                </c:pt>
                <c:pt idx="3">
                  <c:v>1.18</c:v>
                </c:pt>
                <c:pt idx="4">
                  <c:v>2.09</c:v>
                </c:pt>
                <c:pt idx="5">
                  <c:v>2.23</c:v>
                </c:pt>
                <c:pt idx="6">
                  <c:v>3.15</c:v>
                </c:pt>
                <c:pt idx="7">
                  <c:v>3.21</c:v>
                </c:pt>
                <c:pt idx="8">
                  <c:v>3.56</c:v>
                </c:pt>
                <c:pt idx="9">
                  <c:v>3.8</c:v>
                </c:pt>
                <c:pt idx="10">
                  <c:v>4.0999999999999996</c:v>
                </c:pt>
                <c:pt idx="11">
                  <c:v>7.07</c:v>
                </c:pt>
                <c:pt idx="12">
                  <c:v>7.3</c:v>
                </c:pt>
              </c:numCache>
            </c:numRef>
          </c:val>
          <c:extLst>
            <c:ext xmlns:c16="http://schemas.microsoft.com/office/drawing/2014/chart" uri="{C3380CC4-5D6E-409C-BE32-E72D297353CC}">
              <c16:uniqueId val="{00000002-6A7B-494D-9DA7-4129E31F9CC5}"/>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chemeClr val="accent1"/>
            </a:solidFill>
            <a:ln>
              <a:noFill/>
            </a:ln>
            <a:effectLst/>
          </c:spPr>
          <c:invertIfNegative val="0"/>
          <c:dPt>
            <c:idx val="1"/>
            <c:invertIfNegative val="0"/>
            <c:bubble3D val="0"/>
            <c:spPr>
              <a:solidFill>
                <a:srgbClr val="0053A1"/>
              </a:solidFill>
              <a:ln>
                <a:noFill/>
              </a:ln>
              <a:effectLst/>
            </c:spPr>
            <c:extLst>
              <c:ext xmlns:c16="http://schemas.microsoft.com/office/drawing/2014/chart" uri="{C3380CC4-5D6E-409C-BE32-E72D297353CC}">
                <c16:uniqueId val="{00000001-FA00-4DD8-AFBF-7743F204DFCF}"/>
              </c:ext>
            </c:extLst>
          </c:dPt>
          <c:dPt>
            <c:idx val="7"/>
            <c:invertIfNegative val="0"/>
            <c:bubble3D val="0"/>
            <c:spPr>
              <a:solidFill>
                <a:srgbClr val="C00000"/>
              </a:solidFill>
              <a:ln>
                <a:noFill/>
              </a:ln>
              <a:effectLst/>
            </c:spPr>
            <c:extLst>
              <c:ext xmlns:c16="http://schemas.microsoft.com/office/drawing/2014/chart" uri="{C3380CC4-5D6E-409C-BE32-E72D297353CC}">
                <c16:uniqueId val="{00000003-FA00-4DD8-AFBF-7743F204DFC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Houston </c:v>
                </c:pt>
                <c:pt idx="1">
                  <c:v>Baltimore</c:v>
                </c:pt>
                <c:pt idx="2">
                  <c:v>Denver</c:v>
                </c:pt>
                <c:pt idx="3">
                  <c:v>Austin</c:v>
                </c:pt>
                <c:pt idx="4">
                  <c:v>L.A. Access</c:v>
                </c:pt>
                <c:pt idx="5">
                  <c:v>Cleveland</c:v>
                </c:pt>
                <c:pt idx="6">
                  <c:v>Las Vegas</c:v>
                </c:pt>
                <c:pt idx="7">
                  <c:v>Metro Mobility</c:v>
                </c:pt>
                <c:pt idx="8">
                  <c:v>Portland</c:v>
                </c:pt>
                <c:pt idx="9">
                  <c:v>Milwaukee</c:v>
                </c:pt>
                <c:pt idx="10">
                  <c:v>Pittsburgh</c:v>
                </c:pt>
                <c:pt idx="11">
                  <c:v>San Diego</c:v>
                </c:pt>
              </c:strCache>
            </c:strRef>
          </c:cat>
          <c:val>
            <c:numRef>
              <c:f>Sheet1!$B$2:$B$13</c:f>
              <c:numCache>
                <c:formatCode>0.00</c:formatCode>
                <c:ptCount val="12"/>
                <c:pt idx="0">
                  <c:v>1.6</c:v>
                </c:pt>
                <c:pt idx="1">
                  <c:v>1.64</c:v>
                </c:pt>
                <c:pt idx="2">
                  <c:v>1.73</c:v>
                </c:pt>
                <c:pt idx="3">
                  <c:v>1.76</c:v>
                </c:pt>
                <c:pt idx="4">
                  <c:v>1.82</c:v>
                </c:pt>
                <c:pt idx="5">
                  <c:v>1.86</c:v>
                </c:pt>
                <c:pt idx="6">
                  <c:v>1.95</c:v>
                </c:pt>
                <c:pt idx="7">
                  <c:v>1.96</c:v>
                </c:pt>
                <c:pt idx="8">
                  <c:v>1.96</c:v>
                </c:pt>
                <c:pt idx="9">
                  <c:v>2.27</c:v>
                </c:pt>
                <c:pt idx="10">
                  <c:v>2.35</c:v>
                </c:pt>
                <c:pt idx="11">
                  <c:v>2.5099999999999998</c:v>
                </c:pt>
              </c:numCache>
            </c:numRef>
          </c:val>
          <c:extLst>
            <c:ext xmlns:c16="http://schemas.microsoft.com/office/drawing/2014/chart" uri="{C3380CC4-5D6E-409C-BE32-E72D297353CC}">
              <c16:uniqueId val="{00000002-FA00-4DD8-AFBF-7743F204DFCF}"/>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rgbClr val="0053A1"/>
            </a:solidFill>
            <a:ln>
              <a:noFill/>
            </a:ln>
            <a:effectLst/>
          </c:spPr>
          <c:invertIfNegative val="0"/>
          <c:dPt>
            <c:idx val="1"/>
            <c:invertIfNegative val="0"/>
            <c:bubble3D val="0"/>
            <c:spPr>
              <a:solidFill>
                <a:srgbClr val="0053A1"/>
              </a:solidFill>
              <a:ln>
                <a:noFill/>
              </a:ln>
              <a:effectLst/>
            </c:spPr>
            <c:extLst>
              <c:ext xmlns:c16="http://schemas.microsoft.com/office/drawing/2014/chart" uri="{C3380CC4-5D6E-409C-BE32-E72D297353CC}">
                <c16:uniqueId val="{00000001-1ED0-4FA3-BFFF-A91334CEADE8}"/>
              </c:ext>
            </c:extLst>
          </c:dPt>
          <c:dPt>
            <c:idx val="10"/>
            <c:invertIfNegative val="0"/>
            <c:bubble3D val="0"/>
            <c:spPr>
              <a:solidFill>
                <a:srgbClr val="C00000"/>
              </a:solidFill>
              <a:ln>
                <a:noFill/>
              </a:ln>
              <a:effectLst/>
            </c:spPr>
            <c:extLst>
              <c:ext xmlns:c16="http://schemas.microsoft.com/office/drawing/2014/chart" uri="{C3380CC4-5D6E-409C-BE32-E72D297353CC}">
                <c16:uniqueId val="{00000003-1ED0-4FA3-BFFF-A91334CEADE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San Diego</c:v>
                </c:pt>
                <c:pt idx="1">
                  <c:v>Baltimore</c:v>
                </c:pt>
                <c:pt idx="2">
                  <c:v>L.A. Access</c:v>
                </c:pt>
                <c:pt idx="3">
                  <c:v>Houston</c:v>
                </c:pt>
                <c:pt idx="4">
                  <c:v>Denver</c:v>
                </c:pt>
                <c:pt idx="5">
                  <c:v>Milwaukee</c:v>
                </c:pt>
                <c:pt idx="6">
                  <c:v>Cleveland</c:v>
                </c:pt>
                <c:pt idx="7">
                  <c:v>Austin</c:v>
                </c:pt>
                <c:pt idx="8">
                  <c:v>Portland</c:v>
                </c:pt>
                <c:pt idx="9">
                  <c:v>Las Vegas</c:v>
                </c:pt>
                <c:pt idx="10">
                  <c:v>Metro Mobility</c:v>
                </c:pt>
                <c:pt idx="11">
                  <c:v>Pittsburgh</c:v>
                </c:pt>
              </c:strCache>
            </c:strRef>
          </c:cat>
          <c:val>
            <c:numRef>
              <c:f>Sheet1!$B$2:$B$13</c:f>
              <c:numCache>
                <c:formatCode>0.00</c:formatCode>
                <c:ptCount val="12"/>
                <c:pt idx="0">
                  <c:v>0.24</c:v>
                </c:pt>
                <c:pt idx="1">
                  <c:v>0.24</c:v>
                </c:pt>
                <c:pt idx="2">
                  <c:v>0.36</c:v>
                </c:pt>
                <c:pt idx="3">
                  <c:v>0.38</c:v>
                </c:pt>
                <c:pt idx="4">
                  <c:v>0.43</c:v>
                </c:pt>
                <c:pt idx="5">
                  <c:v>0.46</c:v>
                </c:pt>
                <c:pt idx="6">
                  <c:v>0.5</c:v>
                </c:pt>
                <c:pt idx="7">
                  <c:v>0.56000000000000005</c:v>
                </c:pt>
                <c:pt idx="8">
                  <c:v>0.59</c:v>
                </c:pt>
                <c:pt idx="9">
                  <c:v>0.61</c:v>
                </c:pt>
                <c:pt idx="10">
                  <c:v>0.87</c:v>
                </c:pt>
                <c:pt idx="11">
                  <c:v>1.07</c:v>
                </c:pt>
              </c:numCache>
            </c:numRef>
          </c:val>
          <c:extLst>
            <c:ext xmlns:c16="http://schemas.microsoft.com/office/drawing/2014/chart" uri="{C3380CC4-5D6E-409C-BE32-E72D297353CC}">
              <c16:uniqueId val="{00000002-1ED0-4FA3-BFFF-A91334CEADE8}"/>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Operating Expense Per Passenger</c:v>
                </c:pt>
              </c:strCache>
            </c:strRef>
          </c:tx>
          <c:spPr>
            <a:solidFill>
              <a:srgbClr val="0053A1"/>
            </a:solidFill>
            <a:ln>
              <a:noFill/>
            </a:ln>
            <a:effectLst/>
          </c:spPr>
          <c:invertIfNegative val="0"/>
          <c:dPt>
            <c:idx val="1"/>
            <c:invertIfNegative val="0"/>
            <c:bubble3D val="0"/>
            <c:spPr>
              <a:solidFill>
                <a:srgbClr val="0053A1"/>
              </a:solidFill>
              <a:ln>
                <a:noFill/>
              </a:ln>
              <a:effectLst/>
            </c:spPr>
            <c:extLst>
              <c:ext xmlns:c16="http://schemas.microsoft.com/office/drawing/2014/chart" uri="{C3380CC4-5D6E-409C-BE32-E72D297353CC}">
                <c16:uniqueId val="{00000001-C177-41D8-9321-076A5A9AD487}"/>
              </c:ext>
            </c:extLst>
          </c:dPt>
          <c:dPt>
            <c:idx val="9"/>
            <c:invertIfNegative val="0"/>
            <c:bubble3D val="0"/>
            <c:spPr>
              <a:solidFill>
                <a:srgbClr val="C00000"/>
              </a:solidFill>
              <a:ln>
                <a:noFill/>
              </a:ln>
              <a:effectLst/>
            </c:spPr>
            <c:extLst>
              <c:ext xmlns:c16="http://schemas.microsoft.com/office/drawing/2014/chart" uri="{C3380CC4-5D6E-409C-BE32-E72D297353CC}">
                <c16:uniqueId val="{00000005-C177-41D8-9321-076A5A9AD487}"/>
              </c:ext>
            </c:extLst>
          </c:dPt>
          <c:dPt>
            <c:idx val="10"/>
            <c:invertIfNegative val="0"/>
            <c:bubble3D val="0"/>
            <c:spPr>
              <a:solidFill>
                <a:srgbClr val="0053A1"/>
              </a:solidFill>
              <a:ln>
                <a:noFill/>
              </a:ln>
              <a:effectLst/>
            </c:spPr>
            <c:extLst>
              <c:ext xmlns:c16="http://schemas.microsoft.com/office/drawing/2014/chart" uri="{C3380CC4-5D6E-409C-BE32-E72D297353CC}">
                <c16:uniqueId val="{00000003-C177-41D8-9321-076A5A9AD48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Milwaukee</c:v>
                </c:pt>
                <c:pt idx="1">
                  <c:v>Cleveland</c:v>
                </c:pt>
                <c:pt idx="2">
                  <c:v>Las Vegas</c:v>
                </c:pt>
                <c:pt idx="3">
                  <c:v>Houston</c:v>
                </c:pt>
                <c:pt idx="4">
                  <c:v>Pittsburgh</c:v>
                </c:pt>
                <c:pt idx="5">
                  <c:v>L.A. Access</c:v>
                </c:pt>
                <c:pt idx="6">
                  <c:v>San Diego</c:v>
                </c:pt>
                <c:pt idx="7">
                  <c:v>Portland</c:v>
                </c:pt>
                <c:pt idx="8">
                  <c:v>Austin</c:v>
                </c:pt>
                <c:pt idx="9">
                  <c:v>Metro Mobility</c:v>
                </c:pt>
                <c:pt idx="10">
                  <c:v>Denver</c:v>
                </c:pt>
                <c:pt idx="11">
                  <c:v>Baltimore</c:v>
                </c:pt>
              </c:strCache>
            </c:strRef>
          </c:cat>
          <c:val>
            <c:numRef>
              <c:f>Sheet1!$B$2:$B$13</c:f>
              <c:numCache>
                <c:formatCode>0%</c:formatCode>
                <c:ptCount val="12"/>
                <c:pt idx="0">
                  <c:v>0.43</c:v>
                </c:pt>
                <c:pt idx="1">
                  <c:v>0.59</c:v>
                </c:pt>
                <c:pt idx="2">
                  <c:v>0.67</c:v>
                </c:pt>
                <c:pt idx="3">
                  <c:v>0.78</c:v>
                </c:pt>
                <c:pt idx="4">
                  <c:v>0.86</c:v>
                </c:pt>
                <c:pt idx="5">
                  <c:v>0.93</c:v>
                </c:pt>
                <c:pt idx="6">
                  <c:v>0.98</c:v>
                </c:pt>
                <c:pt idx="7">
                  <c:v>1.02</c:v>
                </c:pt>
                <c:pt idx="8">
                  <c:v>1.02</c:v>
                </c:pt>
                <c:pt idx="9">
                  <c:v>1.0900000000000001</c:v>
                </c:pt>
                <c:pt idx="10">
                  <c:v>3.5</c:v>
                </c:pt>
                <c:pt idx="11">
                  <c:v>3.57</c:v>
                </c:pt>
              </c:numCache>
            </c:numRef>
          </c:val>
          <c:extLst>
            <c:ext xmlns:c16="http://schemas.microsoft.com/office/drawing/2014/chart" uri="{C3380CC4-5D6E-409C-BE32-E72D297353CC}">
              <c16:uniqueId val="{00000004-C177-41D8-9321-076A5A9AD487}"/>
            </c:ext>
          </c:extLst>
        </c:ser>
        <c:dLbls>
          <c:showLegendKey val="0"/>
          <c:showVal val="0"/>
          <c:showCatName val="0"/>
          <c:showSerName val="0"/>
          <c:showPercent val="0"/>
          <c:showBubbleSize val="0"/>
        </c:dLbls>
        <c:gapWidth val="219"/>
        <c:overlap val="-27"/>
        <c:axId val="471217016"/>
        <c:axId val="471217344"/>
      </c:barChart>
      <c:catAx>
        <c:axId val="47121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344"/>
        <c:crosses val="autoZero"/>
        <c:auto val="1"/>
        <c:lblAlgn val="ctr"/>
        <c:lblOffset val="100"/>
        <c:noMultiLvlLbl val="0"/>
      </c:catAx>
      <c:valAx>
        <c:axId val="471217344"/>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21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5" Type="http://schemas.openxmlformats.org/officeDocument/2006/relationships/image" Target="../media/image21.jpe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g"/><Relationship Id="rId5" Type="http://schemas.openxmlformats.org/officeDocument/2006/relationships/image" Target="../media/image21.jpe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DC597-42D5-4303-9870-FD2D5BC8D5C1}" type="doc">
      <dgm:prSet loTypeId="urn:microsoft.com/office/officeart/2005/8/layout/vList3#4" loCatId="list" qsTypeId="urn:microsoft.com/office/officeart/2005/8/quickstyle/simple1#2" qsCatId="simple" csTypeId="urn:microsoft.com/office/officeart/2005/8/colors/accent1_2#2" csCatId="accent1" phldr="1"/>
      <dgm:spPr/>
      <dgm:t>
        <a:bodyPr/>
        <a:lstStyle/>
        <a:p>
          <a:endParaRPr lang="en-US"/>
        </a:p>
      </dgm:t>
    </dgm:pt>
    <dgm:pt modelId="{0143B353-2035-44D2-9B1E-D95C469EF125}">
      <dgm:prSet/>
      <dgm:spPr/>
      <dgm:t>
        <a:bodyPr/>
        <a:lstStyle/>
        <a:p>
          <a:pPr rtl="0"/>
          <a:r>
            <a:rPr lang="en-US" b="1" dirty="0"/>
            <a:t>Rising Demand</a:t>
          </a:r>
        </a:p>
      </dgm:t>
    </dgm:pt>
    <dgm:pt modelId="{89191616-03A6-40BD-BEEC-176B81C72D09}" type="parTrans" cxnId="{FC9E9673-3F9A-4597-A6DE-863F119544D9}">
      <dgm:prSet/>
      <dgm:spPr/>
      <dgm:t>
        <a:bodyPr/>
        <a:lstStyle/>
        <a:p>
          <a:endParaRPr lang="en-US"/>
        </a:p>
      </dgm:t>
    </dgm:pt>
    <dgm:pt modelId="{1302BABD-1959-4D5C-ABE0-30DDD74EC4A9}" type="sibTrans" cxnId="{FC9E9673-3F9A-4597-A6DE-863F119544D9}">
      <dgm:prSet/>
      <dgm:spPr/>
      <dgm:t>
        <a:bodyPr/>
        <a:lstStyle/>
        <a:p>
          <a:endParaRPr lang="en-US"/>
        </a:p>
      </dgm:t>
    </dgm:pt>
    <dgm:pt modelId="{F4781372-9F7F-4FB6-90A1-CA97E95368C5}">
      <dgm:prSet/>
      <dgm:spPr/>
      <dgm:t>
        <a:bodyPr/>
        <a:lstStyle/>
        <a:p>
          <a:pPr rtl="0"/>
          <a:r>
            <a:rPr lang="en-US" b="1" dirty="0"/>
            <a:t>Labor Shortage</a:t>
          </a:r>
          <a:endParaRPr lang="en-US" dirty="0"/>
        </a:p>
      </dgm:t>
    </dgm:pt>
    <dgm:pt modelId="{9BF37635-8902-48E8-9BF4-CFEDDA06B3B4}" type="parTrans" cxnId="{84E1ED7A-B38C-4034-8EAE-864EC8CBE570}">
      <dgm:prSet/>
      <dgm:spPr/>
      <dgm:t>
        <a:bodyPr/>
        <a:lstStyle/>
        <a:p>
          <a:endParaRPr lang="en-US"/>
        </a:p>
      </dgm:t>
    </dgm:pt>
    <dgm:pt modelId="{A03E2985-01FC-4440-AF75-B559B72E2DC7}" type="sibTrans" cxnId="{84E1ED7A-B38C-4034-8EAE-864EC8CBE570}">
      <dgm:prSet/>
      <dgm:spPr/>
      <dgm:t>
        <a:bodyPr/>
        <a:lstStyle/>
        <a:p>
          <a:endParaRPr lang="en-US"/>
        </a:p>
      </dgm:t>
    </dgm:pt>
    <dgm:pt modelId="{5EC890F6-749E-4229-A2DC-691988BBA64C}">
      <dgm:prSet/>
      <dgm:spPr/>
      <dgm:t>
        <a:bodyPr/>
        <a:lstStyle/>
        <a:p>
          <a:pPr rtl="0"/>
          <a:r>
            <a:rPr lang="en-US" b="1" dirty="0"/>
            <a:t>Federal Requirements</a:t>
          </a:r>
        </a:p>
      </dgm:t>
    </dgm:pt>
    <dgm:pt modelId="{291466E1-A4CF-4FD7-BBAB-0809CAA28C44}" type="parTrans" cxnId="{E12A238D-C361-4C6B-B1A6-723E0543262A}">
      <dgm:prSet/>
      <dgm:spPr/>
      <dgm:t>
        <a:bodyPr/>
        <a:lstStyle/>
        <a:p>
          <a:endParaRPr lang="en-US"/>
        </a:p>
      </dgm:t>
    </dgm:pt>
    <dgm:pt modelId="{1CFE1C1E-181A-4CE7-9C0B-41EA04454C49}" type="sibTrans" cxnId="{E12A238D-C361-4C6B-B1A6-723E0543262A}">
      <dgm:prSet/>
      <dgm:spPr/>
      <dgm:t>
        <a:bodyPr/>
        <a:lstStyle/>
        <a:p>
          <a:endParaRPr lang="en-US"/>
        </a:p>
      </dgm:t>
    </dgm:pt>
    <dgm:pt modelId="{0517CE76-49FD-4F07-8A7C-91B335F3A13D}">
      <dgm:prSet/>
      <dgm:spPr/>
      <dgm:t>
        <a:bodyPr/>
        <a:lstStyle/>
        <a:p>
          <a:pPr rtl="0"/>
          <a:r>
            <a:rPr lang="en-US" b="1" dirty="0"/>
            <a:t>Increasing Trip Length</a:t>
          </a:r>
        </a:p>
      </dgm:t>
    </dgm:pt>
    <dgm:pt modelId="{586E13A9-080F-4DD0-884B-0D4E45C270FF}" type="parTrans" cxnId="{60CE0E83-AC30-4C1E-80BB-71AB6FC0F591}">
      <dgm:prSet/>
      <dgm:spPr/>
      <dgm:t>
        <a:bodyPr/>
        <a:lstStyle/>
        <a:p>
          <a:endParaRPr lang="en-US"/>
        </a:p>
      </dgm:t>
    </dgm:pt>
    <dgm:pt modelId="{4D871CC0-DD77-41EE-B4DD-A6FF24C9AE29}" type="sibTrans" cxnId="{60CE0E83-AC30-4C1E-80BB-71AB6FC0F591}">
      <dgm:prSet/>
      <dgm:spPr/>
      <dgm:t>
        <a:bodyPr/>
        <a:lstStyle/>
        <a:p>
          <a:endParaRPr lang="en-US"/>
        </a:p>
      </dgm:t>
    </dgm:pt>
    <dgm:pt modelId="{1AC57A75-C51B-45F4-A77D-637589618D42}">
      <dgm:prSet/>
      <dgm:spPr/>
      <dgm:t>
        <a:bodyPr/>
        <a:lstStyle/>
        <a:p>
          <a:pPr rtl="0"/>
          <a:r>
            <a:rPr lang="en-US" b="1" dirty="0"/>
            <a:t>Rising Cost</a:t>
          </a:r>
        </a:p>
      </dgm:t>
    </dgm:pt>
    <dgm:pt modelId="{E5C548A8-BBFD-449E-A20E-727B1D327607}" type="parTrans" cxnId="{3F7F32B2-3B7A-48EA-A027-721A2B09F7CF}">
      <dgm:prSet/>
      <dgm:spPr/>
      <dgm:t>
        <a:bodyPr/>
        <a:lstStyle/>
        <a:p>
          <a:endParaRPr lang="en-US"/>
        </a:p>
      </dgm:t>
    </dgm:pt>
    <dgm:pt modelId="{C1A45F2B-3909-466E-B908-0BA9B31EDB8F}" type="sibTrans" cxnId="{3F7F32B2-3B7A-48EA-A027-721A2B09F7CF}">
      <dgm:prSet/>
      <dgm:spPr/>
      <dgm:t>
        <a:bodyPr/>
        <a:lstStyle/>
        <a:p>
          <a:endParaRPr lang="en-US"/>
        </a:p>
      </dgm:t>
    </dgm:pt>
    <dgm:pt modelId="{5AA1DA28-830F-4BDA-92BD-219E1973EF46}" type="pres">
      <dgm:prSet presAssocID="{202DC597-42D5-4303-9870-FD2D5BC8D5C1}" presName="linearFlow" presStyleCnt="0">
        <dgm:presLayoutVars>
          <dgm:dir/>
          <dgm:resizeHandles val="exact"/>
        </dgm:presLayoutVars>
      </dgm:prSet>
      <dgm:spPr/>
    </dgm:pt>
    <dgm:pt modelId="{7F1FED33-E376-427E-83B3-44080E0CCD1E}" type="pres">
      <dgm:prSet presAssocID="{1AC57A75-C51B-45F4-A77D-637589618D42}" presName="composite" presStyleCnt="0"/>
      <dgm:spPr/>
    </dgm:pt>
    <dgm:pt modelId="{0EB7D7CB-E541-4ED2-B1E7-955E6D6355AE}" type="pres">
      <dgm:prSet presAssocID="{1AC57A75-C51B-45F4-A77D-637589618D42}" presName="imgShp" presStyleLbl="fgImgPlace1" presStyleIdx="0" presStyleCnt="5" custLinFactY="200000" custLinFactNeighborX="-7114" custLinFactNeighborY="291992"/>
      <dgm:spPr>
        <a:blipFill>
          <a:blip xmlns:r="http://schemas.openxmlformats.org/officeDocument/2006/relationships" r:embed="rId1"/>
          <a:stretch>
            <a:fillRect/>
          </a:stretch>
        </a:blipFill>
      </dgm:spPr>
      <dgm:extLst>
        <a:ext uri="{E40237B7-FDA0-4F09-8148-C483321AD2D9}">
          <dgm14:cNvPr xmlns:dgm14="http://schemas.microsoft.com/office/drawing/2010/diagram" id="0" name="" title="image"/>
        </a:ext>
      </dgm:extLst>
    </dgm:pt>
    <dgm:pt modelId="{6DA20BA9-5330-4D23-A4E4-E4B7643399F6}" type="pres">
      <dgm:prSet presAssocID="{1AC57A75-C51B-45F4-A77D-637589618D42}" presName="txShp" presStyleLbl="node1" presStyleIdx="0" presStyleCnt="5" custLinFactY="200000" custLinFactNeighborX="-1256" custLinFactNeighborY="298941">
        <dgm:presLayoutVars>
          <dgm:bulletEnabled val="1"/>
        </dgm:presLayoutVars>
      </dgm:prSet>
      <dgm:spPr/>
    </dgm:pt>
    <dgm:pt modelId="{3C370C6C-9E83-48CF-A203-274855CAA8AD}" type="pres">
      <dgm:prSet presAssocID="{C1A45F2B-3909-466E-B908-0BA9B31EDB8F}" presName="spacing" presStyleCnt="0"/>
      <dgm:spPr/>
    </dgm:pt>
    <dgm:pt modelId="{4A0125BF-4CDA-498D-9AA7-19C5B31A89AD}" type="pres">
      <dgm:prSet presAssocID="{0143B353-2035-44D2-9B1E-D95C469EF125}" presName="composite" presStyleCnt="0"/>
      <dgm:spPr/>
    </dgm:pt>
    <dgm:pt modelId="{466771B3-1A77-44E5-9BDC-10D18A28E516}" type="pres">
      <dgm:prSet presAssocID="{0143B353-2035-44D2-9B1E-D95C469EF125}" presName="imgShp" presStyleLbl="fgImgPlace1" presStyleIdx="1" presStyleCnt="5" custLinFactY="-30235" custLinFactNeighborX="-17371" custLinFactNeighborY="-100000"/>
      <dgm:spPr>
        <a:blipFill rotWithShape="0">
          <a:blip xmlns:r="http://schemas.openxmlformats.org/officeDocument/2006/relationships" r:embed="rId2"/>
          <a:stretch>
            <a:fillRect/>
          </a:stretch>
        </a:blipFill>
      </dgm:spPr>
      <dgm:extLst>
        <a:ext uri="{E40237B7-FDA0-4F09-8148-C483321AD2D9}">
          <dgm14:cNvPr xmlns:dgm14="http://schemas.microsoft.com/office/drawing/2010/diagram" id="0" name="" title="image"/>
        </a:ext>
      </dgm:extLst>
    </dgm:pt>
    <dgm:pt modelId="{3FC0135A-08DC-4B0C-B4E7-73035E4695E0}" type="pres">
      <dgm:prSet presAssocID="{0143B353-2035-44D2-9B1E-D95C469EF125}" presName="txShp" presStyleLbl="node1" presStyleIdx="1" presStyleCnt="5" custLinFactY="-30235" custLinFactNeighborX="-2010" custLinFactNeighborY="-100000">
        <dgm:presLayoutVars>
          <dgm:bulletEnabled val="1"/>
        </dgm:presLayoutVars>
      </dgm:prSet>
      <dgm:spPr/>
    </dgm:pt>
    <dgm:pt modelId="{C6099BC2-4DA8-411F-ACB1-0656463DE63D}" type="pres">
      <dgm:prSet presAssocID="{1302BABD-1959-4D5C-ABE0-30DDD74EC4A9}" presName="spacing" presStyleCnt="0"/>
      <dgm:spPr/>
    </dgm:pt>
    <dgm:pt modelId="{81510E4F-F3AF-4B27-B7A2-82469D14BFDC}" type="pres">
      <dgm:prSet presAssocID="{F4781372-9F7F-4FB6-90A1-CA97E95368C5}" presName="composite" presStyleCnt="0"/>
      <dgm:spPr/>
    </dgm:pt>
    <dgm:pt modelId="{8C993FB1-E44E-46EA-B964-7B3D84D0541D}" type="pres">
      <dgm:prSet presAssocID="{F4781372-9F7F-4FB6-90A1-CA97E95368C5}" presName="imgShp" presStyleLbl="fgImgPlace1" presStyleIdx="2" presStyleCnt="5" custLinFactY="-44185" custLinFactNeighborX="-13897" custLinFactNeighborY="-100000"/>
      <dgm:spPr>
        <a:blipFill rotWithShape="0">
          <a:blip xmlns:r="http://schemas.openxmlformats.org/officeDocument/2006/relationships" r:embed="rId3"/>
          <a:stretch>
            <a:fillRect/>
          </a:stretch>
        </a:blipFill>
      </dgm:spPr>
      <dgm:extLst>
        <a:ext uri="{E40237B7-FDA0-4F09-8148-C483321AD2D9}">
          <dgm14:cNvPr xmlns:dgm14="http://schemas.microsoft.com/office/drawing/2010/diagram" id="0" name="" title="image"/>
        </a:ext>
      </dgm:extLst>
    </dgm:pt>
    <dgm:pt modelId="{3320C512-7C78-4C82-976F-08BF9F995CE9}" type="pres">
      <dgm:prSet presAssocID="{F4781372-9F7F-4FB6-90A1-CA97E95368C5}" presName="txShp" presStyleLbl="node1" presStyleIdx="2" presStyleCnt="5" custLinFactY="-44185" custLinFactNeighborX="-2010" custLinFactNeighborY="-100000">
        <dgm:presLayoutVars>
          <dgm:bulletEnabled val="1"/>
        </dgm:presLayoutVars>
      </dgm:prSet>
      <dgm:spPr/>
    </dgm:pt>
    <dgm:pt modelId="{5A6328C1-9DF1-443A-80DE-8A056E4E1A23}" type="pres">
      <dgm:prSet presAssocID="{A03E2985-01FC-4440-AF75-B559B72E2DC7}" presName="spacing" presStyleCnt="0"/>
      <dgm:spPr/>
    </dgm:pt>
    <dgm:pt modelId="{E72481FA-0000-4CA1-BC75-54A981C9A189}" type="pres">
      <dgm:prSet presAssocID="{0517CE76-49FD-4F07-8A7C-91B335F3A13D}" presName="composite" presStyleCnt="0"/>
      <dgm:spPr/>
    </dgm:pt>
    <dgm:pt modelId="{5740C60F-1468-401C-8AC6-3347C20900B1}" type="pres">
      <dgm:prSet presAssocID="{0517CE76-49FD-4F07-8A7C-91B335F3A13D}" presName="imgShp" presStyleLbl="fgImgPlace1" presStyleIdx="3" presStyleCnt="5" custLinFactNeighborX="-12160" custLinFactNeighborY="-19109"/>
      <dgm:spPr>
        <a:blipFill rotWithShape="0">
          <a:blip xmlns:r="http://schemas.openxmlformats.org/officeDocument/2006/relationships" r:embed="rId4"/>
          <a:stretch>
            <a:fillRect/>
          </a:stretch>
        </a:blipFill>
      </dgm:spPr>
      <dgm:extLst>
        <a:ext uri="{E40237B7-FDA0-4F09-8148-C483321AD2D9}">
          <dgm14:cNvPr xmlns:dgm14="http://schemas.microsoft.com/office/drawing/2010/diagram" id="0" name="" title="image"/>
        </a:ext>
      </dgm:extLst>
    </dgm:pt>
    <dgm:pt modelId="{D59E293C-B553-4DB0-B2CE-804A0D506A82}" type="pres">
      <dgm:prSet presAssocID="{0517CE76-49FD-4F07-8A7C-91B335F3A13D}" presName="txShp" presStyleLbl="node1" presStyleIdx="3" presStyleCnt="5" custScaleX="102332" custLinFactNeighborX="-2011" custLinFactNeighborY="-17372">
        <dgm:presLayoutVars>
          <dgm:bulletEnabled val="1"/>
        </dgm:presLayoutVars>
      </dgm:prSet>
      <dgm:spPr/>
    </dgm:pt>
    <dgm:pt modelId="{EE273B61-EB6F-4418-B7F9-0C04DA4C2C61}" type="pres">
      <dgm:prSet presAssocID="{4D871CC0-DD77-41EE-B4DD-A6FF24C9AE29}" presName="spacing" presStyleCnt="0"/>
      <dgm:spPr/>
    </dgm:pt>
    <dgm:pt modelId="{EA3913D1-0747-41D1-A150-E7812C847A87}" type="pres">
      <dgm:prSet presAssocID="{5EC890F6-749E-4229-A2DC-691988BBA64C}" presName="composite" presStyleCnt="0"/>
      <dgm:spPr/>
    </dgm:pt>
    <dgm:pt modelId="{527237E3-8510-48FA-A5C0-94D094C6657E}" type="pres">
      <dgm:prSet presAssocID="{5EC890F6-749E-4229-A2DC-691988BBA64C}" presName="imgShp" presStyleLbl="fgImgPlace1" presStyleIdx="4" presStyleCnt="5" custLinFactY="-100000" custLinFactNeighborX="-20847" custLinFactNeighborY="-177948"/>
      <dgm:spPr>
        <a:blipFill rotWithShape="1">
          <a:blip xmlns:r="http://schemas.openxmlformats.org/officeDocument/2006/relationships" r:embed="rId5"/>
          <a:stretch>
            <a:fillRect/>
          </a:stretch>
        </a:blipFill>
      </dgm:spPr>
      <dgm:extLst>
        <a:ext uri="{E40237B7-FDA0-4F09-8148-C483321AD2D9}">
          <dgm14:cNvPr xmlns:dgm14="http://schemas.microsoft.com/office/drawing/2010/diagram" id="0" name="" title="image"/>
        </a:ext>
      </dgm:extLst>
    </dgm:pt>
    <dgm:pt modelId="{FD2F98F9-251B-4E46-96B8-1A5C981E9DAD}" type="pres">
      <dgm:prSet presAssocID="{5EC890F6-749E-4229-A2DC-691988BBA64C}" presName="txShp" presStyleLbl="node1" presStyleIdx="4" presStyleCnt="5" custLinFactY="-100000" custLinFactNeighborX="-1759" custLinFactNeighborY="-177948">
        <dgm:presLayoutVars>
          <dgm:bulletEnabled val="1"/>
        </dgm:presLayoutVars>
      </dgm:prSet>
      <dgm:spPr/>
    </dgm:pt>
  </dgm:ptLst>
  <dgm:cxnLst>
    <dgm:cxn modelId="{230D6C66-F584-43AD-86BC-92154E9AA33A}" type="presOf" srcId="{F4781372-9F7F-4FB6-90A1-CA97E95368C5}" destId="{3320C512-7C78-4C82-976F-08BF9F995CE9}" srcOrd="0" destOrd="0" presId="urn:microsoft.com/office/officeart/2005/8/layout/vList3#4"/>
    <dgm:cxn modelId="{B7E5744D-D988-4936-B123-ACF166C2ECD2}" type="presOf" srcId="{1AC57A75-C51B-45F4-A77D-637589618D42}" destId="{6DA20BA9-5330-4D23-A4E4-E4B7643399F6}" srcOrd="0" destOrd="0" presId="urn:microsoft.com/office/officeart/2005/8/layout/vList3#4"/>
    <dgm:cxn modelId="{FC9E9673-3F9A-4597-A6DE-863F119544D9}" srcId="{202DC597-42D5-4303-9870-FD2D5BC8D5C1}" destId="{0143B353-2035-44D2-9B1E-D95C469EF125}" srcOrd="1" destOrd="0" parTransId="{89191616-03A6-40BD-BEEC-176B81C72D09}" sibTransId="{1302BABD-1959-4D5C-ABE0-30DDD74EC4A9}"/>
    <dgm:cxn modelId="{84E1ED7A-B38C-4034-8EAE-864EC8CBE570}" srcId="{202DC597-42D5-4303-9870-FD2D5BC8D5C1}" destId="{F4781372-9F7F-4FB6-90A1-CA97E95368C5}" srcOrd="2" destOrd="0" parTransId="{9BF37635-8902-48E8-9BF4-CFEDDA06B3B4}" sibTransId="{A03E2985-01FC-4440-AF75-B559B72E2DC7}"/>
    <dgm:cxn modelId="{4F1D6C7B-1335-414D-956F-4E42F272DBE9}" type="presOf" srcId="{0143B353-2035-44D2-9B1E-D95C469EF125}" destId="{3FC0135A-08DC-4B0C-B4E7-73035E4695E0}" srcOrd="0" destOrd="0" presId="urn:microsoft.com/office/officeart/2005/8/layout/vList3#4"/>
    <dgm:cxn modelId="{60CE0E83-AC30-4C1E-80BB-71AB6FC0F591}" srcId="{202DC597-42D5-4303-9870-FD2D5BC8D5C1}" destId="{0517CE76-49FD-4F07-8A7C-91B335F3A13D}" srcOrd="3" destOrd="0" parTransId="{586E13A9-080F-4DD0-884B-0D4E45C270FF}" sibTransId="{4D871CC0-DD77-41EE-B4DD-A6FF24C9AE29}"/>
    <dgm:cxn modelId="{E12A238D-C361-4C6B-B1A6-723E0543262A}" srcId="{202DC597-42D5-4303-9870-FD2D5BC8D5C1}" destId="{5EC890F6-749E-4229-A2DC-691988BBA64C}" srcOrd="4" destOrd="0" parTransId="{291466E1-A4CF-4FD7-BBAB-0809CAA28C44}" sibTransId="{1CFE1C1E-181A-4CE7-9C0B-41EA04454C49}"/>
    <dgm:cxn modelId="{74A004AB-C7C9-4A00-9551-79D82420C7FB}" type="presOf" srcId="{0517CE76-49FD-4F07-8A7C-91B335F3A13D}" destId="{D59E293C-B553-4DB0-B2CE-804A0D506A82}" srcOrd="0" destOrd="0" presId="urn:microsoft.com/office/officeart/2005/8/layout/vList3#4"/>
    <dgm:cxn modelId="{3F7F32B2-3B7A-48EA-A027-721A2B09F7CF}" srcId="{202DC597-42D5-4303-9870-FD2D5BC8D5C1}" destId="{1AC57A75-C51B-45F4-A77D-637589618D42}" srcOrd="0" destOrd="0" parTransId="{E5C548A8-BBFD-449E-A20E-727B1D327607}" sibTransId="{C1A45F2B-3909-466E-B908-0BA9B31EDB8F}"/>
    <dgm:cxn modelId="{F455FEDD-1C8E-4B4E-90C7-C6E573ECE2C4}" type="presOf" srcId="{5EC890F6-749E-4229-A2DC-691988BBA64C}" destId="{FD2F98F9-251B-4E46-96B8-1A5C981E9DAD}" srcOrd="0" destOrd="0" presId="urn:microsoft.com/office/officeart/2005/8/layout/vList3#4"/>
    <dgm:cxn modelId="{E0DF33E8-11EE-4546-B4F8-E929D55A218F}" type="presOf" srcId="{202DC597-42D5-4303-9870-FD2D5BC8D5C1}" destId="{5AA1DA28-830F-4BDA-92BD-219E1973EF46}" srcOrd="0" destOrd="0" presId="urn:microsoft.com/office/officeart/2005/8/layout/vList3#4"/>
    <dgm:cxn modelId="{8249593E-A509-4B33-8B50-92D367BDA2FC}" type="presParOf" srcId="{5AA1DA28-830F-4BDA-92BD-219E1973EF46}" destId="{7F1FED33-E376-427E-83B3-44080E0CCD1E}" srcOrd="0" destOrd="0" presId="urn:microsoft.com/office/officeart/2005/8/layout/vList3#4"/>
    <dgm:cxn modelId="{D3B7830B-8ABC-4FFE-8D22-EADDF668A59D}" type="presParOf" srcId="{7F1FED33-E376-427E-83B3-44080E0CCD1E}" destId="{0EB7D7CB-E541-4ED2-B1E7-955E6D6355AE}" srcOrd="0" destOrd="0" presId="urn:microsoft.com/office/officeart/2005/8/layout/vList3#4"/>
    <dgm:cxn modelId="{7709557F-5226-4E11-8828-B34073F7797B}" type="presParOf" srcId="{7F1FED33-E376-427E-83B3-44080E0CCD1E}" destId="{6DA20BA9-5330-4D23-A4E4-E4B7643399F6}" srcOrd="1" destOrd="0" presId="urn:microsoft.com/office/officeart/2005/8/layout/vList3#4"/>
    <dgm:cxn modelId="{2DDEF0A6-35D6-4E89-A05F-36F41EA5F0E3}" type="presParOf" srcId="{5AA1DA28-830F-4BDA-92BD-219E1973EF46}" destId="{3C370C6C-9E83-48CF-A203-274855CAA8AD}" srcOrd="1" destOrd="0" presId="urn:microsoft.com/office/officeart/2005/8/layout/vList3#4"/>
    <dgm:cxn modelId="{C9C7EFDB-C920-4E2C-876E-A10C7636A837}" type="presParOf" srcId="{5AA1DA28-830F-4BDA-92BD-219E1973EF46}" destId="{4A0125BF-4CDA-498D-9AA7-19C5B31A89AD}" srcOrd="2" destOrd="0" presId="urn:microsoft.com/office/officeart/2005/8/layout/vList3#4"/>
    <dgm:cxn modelId="{5995DA41-5184-4BA1-BB53-535A8211EB18}" type="presParOf" srcId="{4A0125BF-4CDA-498D-9AA7-19C5B31A89AD}" destId="{466771B3-1A77-44E5-9BDC-10D18A28E516}" srcOrd="0" destOrd="0" presId="urn:microsoft.com/office/officeart/2005/8/layout/vList3#4"/>
    <dgm:cxn modelId="{434944B5-0574-442E-BCC5-35E766E41305}" type="presParOf" srcId="{4A0125BF-4CDA-498D-9AA7-19C5B31A89AD}" destId="{3FC0135A-08DC-4B0C-B4E7-73035E4695E0}" srcOrd="1" destOrd="0" presId="urn:microsoft.com/office/officeart/2005/8/layout/vList3#4"/>
    <dgm:cxn modelId="{AE0A1D14-25C7-4739-85C1-6AA5AC19A345}" type="presParOf" srcId="{5AA1DA28-830F-4BDA-92BD-219E1973EF46}" destId="{C6099BC2-4DA8-411F-ACB1-0656463DE63D}" srcOrd="3" destOrd="0" presId="urn:microsoft.com/office/officeart/2005/8/layout/vList3#4"/>
    <dgm:cxn modelId="{0CEC0EF3-C57D-493D-A222-82023C5D5A08}" type="presParOf" srcId="{5AA1DA28-830F-4BDA-92BD-219E1973EF46}" destId="{81510E4F-F3AF-4B27-B7A2-82469D14BFDC}" srcOrd="4" destOrd="0" presId="urn:microsoft.com/office/officeart/2005/8/layout/vList3#4"/>
    <dgm:cxn modelId="{4DD88F38-5DAE-4C82-8835-659A6CAABE4A}" type="presParOf" srcId="{81510E4F-F3AF-4B27-B7A2-82469D14BFDC}" destId="{8C993FB1-E44E-46EA-B964-7B3D84D0541D}" srcOrd="0" destOrd="0" presId="urn:microsoft.com/office/officeart/2005/8/layout/vList3#4"/>
    <dgm:cxn modelId="{B396DB96-1EF6-4DD3-BF40-13060ED71895}" type="presParOf" srcId="{81510E4F-F3AF-4B27-B7A2-82469D14BFDC}" destId="{3320C512-7C78-4C82-976F-08BF9F995CE9}" srcOrd="1" destOrd="0" presId="urn:microsoft.com/office/officeart/2005/8/layout/vList3#4"/>
    <dgm:cxn modelId="{E0A9F9E1-F8F6-45FD-AA87-AFEA94BED3F0}" type="presParOf" srcId="{5AA1DA28-830F-4BDA-92BD-219E1973EF46}" destId="{5A6328C1-9DF1-443A-80DE-8A056E4E1A23}" srcOrd="5" destOrd="0" presId="urn:microsoft.com/office/officeart/2005/8/layout/vList3#4"/>
    <dgm:cxn modelId="{4C9D058B-00EB-4F53-BD26-1E43C8AEB0DA}" type="presParOf" srcId="{5AA1DA28-830F-4BDA-92BD-219E1973EF46}" destId="{E72481FA-0000-4CA1-BC75-54A981C9A189}" srcOrd="6" destOrd="0" presId="urn:microsoft.com/office/officeart/2005/8/layout/vList3#4"/>
    <dgm:cxn modelId="{5B38F586-E8A7-40E9-AE59-D4E0D91BCD37}" type="presParOf" srcId="{E72481FA-0000-4CA1-BC75-54A981C9A189}" destId="{5740C60F-1468-401C-8AC6-3347C20900B1}" srcOrd="0" destOrd="0" presId="urn:microsoft.com/office/officeart/2005/8/layout/vList3#4"/>
    <dgm:cxn modelId="{51790527-2FBF-46ED-B3C7-A5745EDEAE22}" type="presParOf" srcId="{E72481FA-0000-4CA1-BC75-54A981C9A189}" destId="{D59E293C-B553-4DB0-B2CE-804A0D506A82}" srcOrd="1" destOrd="0" presId="urn:microsoft.com/office/officeart/2005/8/layout/vList3#4"/>
    <dgm:cxn modelId="{9C0EE69F-30C9-4604-A29C-34F01C076D1F}" type="presParOf" srcId="{5AA1DA28-830F-4BDA-92BD-219E1973EF46}" destId="{EE273B61-EB6F-4418-B7F9-0C04DA4C2C61}" srcOrd="7" destOrd="0" presId="urn:microsoft.com/office/officeart/2005/8/layout/vList3#4"/>
    <dgm:cxn modelId="{624EAE28-D131-45F4-AAA5-E66A1358484F}" type="presParOf" srcId="{5AA1DA28-830F-4BDA-92BD-219E1973EF46}" destId="{EA3913D1-0747-41D1-A150-E7812C847A87}" srcOrd="8" destOrd="0" presId="urn:microsoft.com/office/officeart/2005/8/layout/vList3#4"/>
    <dgm:cxn modelId="{54E68A02-0571-46E4-A2D5-76284EEE91D0}" type="presParOf" srcId="{EA3913D1-0747-41D1-A150-E7812C847A87}" destId="{527237E3-8510-48FA-A5C0-94D094C6657E}" srcOrd="0" destOrd="0" presId="urn:microsoft.com/office/officeart/2005/8/layout/vList3#4"/>
    <dgm:cxn modelId="{E3387465-9EA0-4D0A-BC4A-9407F7D50A8B}" type="presParOf" srcId="{EA3913D1-0747-41D1-A150-E7812C847A87}" destId="{FD2F98F9-251B-4E46-96B8-1A5C981E9DAD}"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0BA9-5330-4D23-A4E4-E4B7643399F6}">
      <dsp:nvSpPr>
        <dsp:cNvPr id="0" name=""/>
        <dsp:cNvSpPr/>
      </dsp:nvSpPr>
      <dsp:spPr>
        <a:xfrm rot="10800000">
          <a:off x="2829362" y="7417464"/>
          <a:ext cx="10270730" cy="1485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63" tIns="243840" rIns="455168"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t>Rising Cost</a:t>
          </a:r>
        </a:p>
      </dsp:txBody>
      <dsp:txXfrm rot="10800000">
        <a:off x="3200736" y="7417464"/>
        <a:ext cx="9899356" cy="1485497"/>
      </dsp:txXfrm>
    </dsp:sp>
    <dsp:sp modelId="{0EB7D7CB-E541-4ED2-B1E7-955E6D6355AE}">
      <dsp:nvSpPr>
        <dsp:cNvPr id="0" name=""/>
        <dsp:cNvSpPr/>
      </dsp:nvSpPr>
      <dsp:spPr>
        <a:xfrm>
          <a:off x="2109935" y="7314237"/>
          <a:ext cx="1485497" cy="1485497"/>
        </a:xfrm>
        <a:prstGeom prst="ellipse">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0135A-08DC-4B0C-B4E7-73035E4695E0}">
      <dsp:nvSpPr>
        <dsp:cNvPr id="0" name=""/>
        <dsp:cNvSpPr/>
      </dsp:nvSpPr>
      <dsp:spPr>
        <a:xfrm rot="10800000">
          <a:off x="2751921" y="0"/>
          <a:ext cx="10270730" cy="1485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63" tIns="243840" rIns="455168"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t>Rising Demand</a:t>
          </a:r>
        </a:p>
      </dsp:txBody>
      <dsp:txXfrm rot="10800000">
        <a:off x="3123295" y="0"/>
        <a:ext cx="9899356" cy="1485497"/>
      </dsp:txXfrm>
    </dsp:sp>
    <dsp:sp modelId="{466771B3-1A77-44E5-9BDC-10D18A28E516}">
      <dsp:nvSpPr>
        <dsp:cNvPr id="0" name=""/>
        <dsp:cNvSpPr/>
      </dsp:nvSpPr>
      <dsp:spPr>
        <a:xfrm>
          <a:off x="1957568" y="0"/>
          <a:ext cx="1485497" cy="148549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20C512-7C78-4C82-976F-08BF9F995CE9}">
      <dsp:nvSpPr>
        <dsp:cNvPr id="0" name=""/>
        <dsp:cNvSpPr/>
      </dsp:nvSpPr>
      <dsp:spPr>
        <a:xfrm rot="10800000">
          <a:off x="2751921" y="1721703"/>
          <a:ext cx="10270730" cy="1485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63" tIns="243840" rIns="455168"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t>Labor Shortage</a:t>
          </a:r>
          <a:endParaRPr lang="en-US" sz="6400" kern="1200" dirty="0"/>
        </a:p>
      </dsp:txBody>
      <dsp:txXfrm rot="10800000">
        <a:off x="3123295" y="1721703"/>
        <a:ext cx="9899356" cy="1485497"/>
      </dsp:txXfrm>
    </dsp:sp>
    <dsp:sp modelId="{8C993FB1-E44E-46EA-B964-7B3D84D0541D}">
      <dsp:nvSpPr>
        <dsp:cNvPr id="0" name=""/>
        <dsp:cNvSpPr/>
      </dsp:nvSpPr>
      <dsp:spPr>
        <a:xfrm>
          <a:off x="2009174" y="1721703"/>
          <a:ext cx="1485497" cy="148549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E293C-B553-4DB0-B2CE-804A0D506A82}">
      <dsp:nvSpPr>
        <dsp:cNvPr id="0" name=""/>
        <dsp:cNvSpPr/>
      </dsp:nvSpPr>
      <dsp:spPr>
        <a:xfrm rot="10800000">
          <a:off x="2572183" y="5534436"/>
          <a:ext cx="10510244" cy="1485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63" tIns="243840" rIns="455168"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t>Increasing Trip Length</a:t>
          </a:r>
        </a:p>
      </dsp:txBody>
      <dsp:txXfrm rot="10800000">
        <a:off x="2943557" y="5534436"/>
        <a:ext cx="10138870" cy="1485497"/>
      </dsp:txXfrm>
    </dsp:sp>
    <dsp:sp modelId="{5740C60F-1468-401C-8AC6-3347C20900B1}">
      <dsp:nvSpPr>
        <dsp:cNvPr id="0" name=""/>
        <dsp:cNvSpPr/>
      </dsp:nvSpPr>
      <dsp:spPr>
        <a:xfrm>
          <a:off x="1975099" y="5508633"/>
          <a:ext cx="1485497" cy="148549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F98F9-251B-4E46-96B8-1A5C981E9DAD}">
      <dsp:nvSpPr>
        <dsp:cNvPr id="0" name=""/>
        <dsp:cNvSpPr/>
      </dsp:nvSpPr>
      <dsp:spPr>
        <a:xfrm rot="10800000">
          <a:off x="2777700" y="3592516"/>
          <a:ext cx="10270730" cy="148549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063" tIns="243840" rIns="455168" bIns="243840" numCol="1" spcCol="1270" anchor="ctr" anchorCtr="0">
          <a:noAutofit/>
        </a:bodyPr>
        <a:lstStyle/>
        <a:p>
          <a:pPr marL="0" lvl="0" indent="0" algn="ctr" defTabSz="2844800" rtl="0">
            <a:lnSpc>
              <a:spcPct val="90000"/>
            </a:lnSpc>
            <a:spcBef>
              <a:spcPct val="0"/>
            </a:spcBef>
            <a:spcAft>
              <a:spcPct val="35000"/>
            </a:spcAft>
            <a:buNone/>
          </a:pPr>
          <a:r>
            <a:rPr lang="en-US" sz="6400" b="1" kern="1200" dirty="0"/>
            <a:t>Federal Requirements</a:t>
          </a:r>
        </a:p>
      </dsp:txBody>
      <dsp:txXfrm rot="10800000">
        <a:off x="3149074" y="3592516"/>
        <a:ext cx="9899356" cy="1485497"/>
      </dsp:txXfrm>
    </dsp:sp>
    <dsp:sp modelId="{527237E3-8510-48FA-A5C0-94D094C6657E}">
      <dsp:nvSpPr>
        <dsp:cNvPr id="0" name=""/>
        <dsp:cNvSpPr/>
      </dsp:nvSpPr>
      <dsp:spPr>
        <a:xfrm>
          <a:off x="1905932" y="3592516"/>
          <a:ext cx="1485497" cy="148549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0.10726</cdr:x>
      <cdr:y>0.40394</cdr:y>
    </cdr:from>
    <cdr:to>
      <cdr:x>0.18865</cdr:x>
      <cdr:y>0.48149</cdr:y>
    </cdr:to>
    <cdr:sp macro="" textlink="">
      <cdr:nvSpPr>
        <cdr:cNvPr id="2" name="TextBox 1"/>
        <cdr:cNvSpPr txBox="1"/>
      </cdr:nvSpPr>
      <cdr:spPr>
        <a:xfrm xmlns:a="http://schemas.openxmlformats.org/drawingml/2006/main">
          <a:off x="927739" y="2112388"/>
          <a:ext cx="703954" cy="405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$70.9</a:t>
          </a:r>
        </a:p>
      </cdr:txBody>
    </cdr:sp>
  </cdr:relSizeAnchor>
  <cdr:relSizeAnchor xmlns:cdr="http://schemas.openxmlformats.org/drawingml/2006/chartDrawing">
    <cdr:from>
      <cdr:x>0.21388</cdr:x>
      <cdr:y>0.37457</cdr:y>
    </cdr:from>
    <cdr:to>
      <cdr:x>0.29527</cdr:x>
      <cdr:y>0.45211</cdr:y>
    </cdr:to>
    <cdr:sp macro="" textlink="">
      <cdr:nvSpPr>
        <cdr:cNvPr id="10" name="TextBox 1"/>
        <cdr:cNvSpPr txBox="1"/>
      </cdr:nvSpPr>
      <cdr:spPr>
        <a:xfrm xmlns:a="http://schemas.openxmlformats.org/drawingml/2006/main">
          <a:off x="1849908" y="1958793"/>
          <a:ext cx="703954"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$77.4</a:t>
          </a:r>
        </a:p>
      </cdr:txBody>
    </cdr:sp>
  </cdr:relSizeAnchor>
  <cdr:relSizeAnchor xmlns:cdr="http://schemas.openxmlformats.org/drawingml/2006/chartDrawing">
    <cdr:from>
      <cdr:x>0.31836</cdr:x>
      <cdr:y>0.35194</cdr:y>
    </cdr:from>
    <cdr:to>
      <cdr:x>0.39975</cdr:x>
      <cdr:y>0.42949</cdr:y>
    </cdr:to>
    <cdr:sp macro="" textlink="">
      <cdr:nvSpPr>
        <cdr:cNvPr id="11" name="TextBox 1"/>
        <cdr:cNvSpPr txBox="1"/>
      </cdr:nvSpPr>
      <cdr:spPr>
        <a:xfrm xmlns:a="http://schemas.openxmlformats.org/drawingml/2006/main">
          <a:off x="2753551" y="1840459"/>
          <a:ext cx="703954"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$81.6</a:t>
          </a:r>
        </a:p>
      </cdr:txBody>
    </cdr:sp>
  </cdr:relSizeAnchor>
  <cdr:relSizeAnchor xmlns:cdr="http://schemas.openxmlformats.org/drawingml/2006/chartDrawing">
    <cdr:from>
      <cdr:x>0.41667</cdr:x>
      <cdr:y>0.23468</cdr:y>
    </cdr:from>
    <cdr:to>
      <cdr:x>0.50995</cdr:x>
      <cdr:y>0.31223</cdr:y>
    </cdr:to>
    <cdr:sp macro="" textlink="">
      <cdr:nvSpPr>
        <cdr:cNvPr id="12" name="TextBox 1"/>
        <cdr:cNvSpPr txBox="1"/>
      </cdr:nvSpPr>
      <cdr:spPr>
        <a:xfrm xmlns:a="http://schemas.openxmlformats.org/drawingml/2006/main">
          <a:off x="3603813" y="1227273"/>
          <a:ext cx="806822"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$101.2</a:t>
          </a:r>
        </a:p>
      </cdr:txBody>
    </cdr:sp>
  </cdr:relSizeAnchor>
  <cdr:relSizeAnchor xmlns:cdr="http://schemas.openxmlformats.org/drawingml/2006/chartDrawing">
    <cdr:from>
      <cdr:x>0.52453</cdr:x>
      <cdr:y>0.302</cdr:y>
    </cdr:from>
    <cdr:to>
      <cdr:x>0.61781</cdr:x>
      <cdr:y>0.37954</cdr:y>
    </cdr:to>
    <cdr:sp macro="" textlink="">
      <cdr:nvSpPr>
        <cdr:cNvPr id="15" name="TextBox 1"/>
        <cdr:cNvSpPr txBox="1"/>
      </cdr:nvSpPr>
      <cdr:spPr>
        <a:xfrm xmlns:a="http://schemas.openxmlformats.org/drawingml/2006/main">
          <a:off x="4536739" y="1579288"/>
          <a:ext cx="806822"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$89.2</a:t>
          </a:r>
        </a:p>
      </cdr:txBody>
    </cdr:sp>
  </cdr:relSizeAnchor>
  <cdr:relSizeAnchor xmlns:cdr="http://schemas.openxmlformats.org/drawingml/2006/chartDrawing">
    <cdr:from>
      <cdr:x>0.52612</cdr:x>
      <cdr:y>0.36411</cdr:y>
    </cdr:from>
    <cdr:to>
      <cdr:x>0.98756</cdr:x>
      <cdr:y>0.36411</cdr:y>
    </cdr:to>
    <cdr:cxnSp macro="">
      <cdr:nvCxnSpPr>
        <cdr:cNvPr id="17" name="Straight Connector 16">
          <a:extLst xmlns:a="http://schemas.openxmlformats.org/drawingml/2006/main">
            <a:ext uri="{FF2B5EF4-FFF2-40B4-BE49-F238E27FC236}">
              <a16:creationId xmlns:a16="http://schemas.microsoft.com/office/drawing/2014/main" id="{BF371BFE-F426-436A-88F6-881F0E53C1F1}"/>
            </a:ext>
          </a:extLst>
        </cdr:cNvPr>
        <cdr:cNvCxnSpPr/>
      </cdr:nvCxnSpPr>
      <cdr:spPr>
        <a:xfrm xmlns:a="http://schemas.openxmlformats.org/drawingml/2006/main">
          <a:off x="4550486" y="1904104"/>
          <a:ext cx="3991087" cy="0"/>
        </a:xfrm>
        <a:prstGeom xmlns:a="http://schemas.openxmlformats.org/drawingml/2006/main" prst="line">
          <a:avLst/>
        </a:prstGeom>
        <a:ln xmlns:a="http://schemas.openxmlformats.org/drawingml/2006/main" w="476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0.90672</cdr:x>
      <cdr:y>0.29731</cdr:y>
    </cdr:from>
    <cdr:to>
      <cdr:x>1</cdr:x>
      <cdr:y>0.37486</cdr:y>
    </cdr:to>
    <cdr:sp macro="" textlink="">
      <cdr:nvSpPr>
        <cdr:cNvPr id="18" name="TextBox 1"/>
        <cdr:cNvSpPr txBox="1"/>
      </cdr:nvSpPr>
      <cdr:spPr>
        <a:xfrm xmlns:a="http://schemas.openxmlformats.org/drawingml/2006/main">
          <a:off x="7842327" y="1554784"/>
          <a:ext cx="806822"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t>Base</a:t>
          </a:r>
        </a:p>
      </cdr:txBody>
    </cdr:sp>
  </cdr:relSizeAnchor>
  <cdr:relSizeAnchor xmlns:cdr="http://schemas.openxmlformats.org/drawingml/2006/chartDrawing">
    <cdr:from>
      <cdr:x>0.62369</cdr:x>
      <cdr:y>0.19446</cdr:y>
    </cdr:from>
    <cdr:to>
      <cdr:x>0.71697</cdr:x>
      <cdr:y>0.3024</cdr:y>
    </cdr:to>
    <cdr:sp macro="" textlink="">
      <cdr:nvSpPr>
        <cdr:cNvPr id="19" name="TextBox 1"/>
        <cdr:cNvSpPr txBox="1"/>
      </cdr:nvSpPr>
      <cdr:spPr>
        <a:xfrm xmlns:a="http://schemas.openxmlformats.org/drawingml/2006/main">
          <a:off x="5394362" y="1016902"/>
          <a:ext cx="806822" cy="5644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solidFill>
              <a:srgbClr val="C00000"/>
            </a:solidFill>
          </a:endParaRPr>
        </a:p>
      </cdr:txBody>
    </cdr:sp>
  </cdr:relSizeAnchor>
  <cdr:relSizeAnchor xmlns:cdr="http://schemas.openxmlformats.org/drawingml/2006/chartDrawing">
    <cdr:from>
      <cdr:x>0.73031</cdr:x>
      <cdr:y>0.1404</cdr:y>
    </cdr:from>
    <cdr:to>
      <cdr:x>0.82359</cdr:x>
      <cdr:y>0.21795</cdr:y>
    </cdr:to>
    <cdr:sp macro="" textlink="">
      <cdr:nvSpPr>
        <cdr:cNvPr id="20" name="TextBox 1"/>
        <cdr:cNvSpPr txBox="1"/>
      </cdr:nvSpPr>
      <cdr:spPr>
        <a:xfrm xmlns:a="http://schemas.openxmlformats.org/drawingml/2006/main">
          <a:off x="6316532" y="734215"/>
          <a:ext cx="806822"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solidFill>
              <a:srgbClr val="C00000"/>
            </a:solidFill>
          </a:endParaRPr>
        </a:p>
      </cdr:txBody>
    </cdr:sp>
  </cdr:relSizeAnchor>
  <cdr:relSizeAnchor xmlns:cdr="http://schemas.openxmlformats.org/drawingml/2006/chartDrawing">
    <cdr:from>
      <cdr:x>0.83568</cdr:x>
      <cdr:y>0.08017</cdr:y>
    </cdr:from>
    <cdr:to>
      <cdr:x>0.92897</cdr:x>
      <cdr:y>0.15772</cdr:y>
    </cdr:to>
    <cdr:sp macro="" textlink="">
      <cdr:nvSpPr>
        <cdr:cNvPr id="21" name="TextBox 1"/>
        <cdr:cNvSpPr txBox="1"/>
      </cdr:nvSpPr>
      <cdr:spPr>
        <a:xfrm xmlns:a="http://schemas.openxmlformats.org/drawingml/2006/main">
          <a:off x="7227943" y="419255"/>
          <a:ext cx="806822" cy="405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0.48852</cdr:x>
      <cdr:y>0.44289</cdr:y>
    </cdr:from>
    <cdr:to>
      <cdr:x>0.53727</cdr:x>
      <cdr:y>0.54181</cdr:y>
    </cdr:to>
    <cdr:sp macro="" textlink="">
      <cdr:nvSpPr>
        <cdr:cNvPr id="2" name="TextBox 1">
          <a:extLst xmlns:a="http://schemas.openxmlformats.org/drawingml/2006/main">
            <a:ext uri="{FF2B5EF4-FFF2-40B4-BE49-F238E27FC236}">
              <a16:creationId xmlns:a16="http://schemas.microsoft.com/office/drawing/2014/main" id="{32395577-48D9-4953-B3BD-24278E03E1D5}"/>
            </a:ext>
          </a:extLst>
        </cdr:cNvPr>
        <cdr:cNvSpPr txBox="1"/>
      </cdr:nvSpPr>
      <cdr:spPr>
        <a:xfrm xmlns:a="http://schemas.openxmlformats.org/drawingml/2006/main">
          <a:off x="3889612" y="1951631"/>
          <a:ext cx="388196" cy="435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rgbClr val="0054A4"/>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B51D6-5C6A-354A-BFD7-7A552C770F9E}" type="datetimeFigureOut">
              <a:rPr lang="en-US" smtClean="0"/>
              <a:t>9/14/2017</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7F39A-36E0-E64B-BE4C-7818335A4D79}" type="slidenum">
              <a:rPr lang="en-US" smtClean="0"/>
              <a:t>‹#›</a:t>
            </a:fld>
            <a:endParaRPr lang="en-US"/>
          </a:p>
        </p:txBody>
      </p:sp>
    </p:spTree>
    <p:extLst>
      <p:ext uri="{BB962C8B-B14F-4D97-AF65-F5344CB8AC3E}">
        <p14:creationId xmlns:p14="http://schemas.microsoft.com/office/powerpoint/2010/main" val="2198933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27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32F814C-22CC-4E7D-84FB-3D95BEBF8B24}" type="slidenum">
              <a:rPr lang="en-US" smtClean="0"/>
              <a:t>11</a:t>
            </a:fld>
            <a:endParaRPr lang="en-US"/>
          </a:p>
        </p:txBody>
      </p:sp>
    </p:spTree>
    <p:extLst>
      <p:ext uri="{BB962C8B-B14F-4D97-AF65-F5344CB8AC3E}">
        <p14:creationId xmlns:p14="http://schemas.microsoft.com/office/powerpoint/2010/main" val="423861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E07E7-CBFD-4AD0-BA13-59D7E1BF0E50}"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1106" name="Rectangle 7"/>
          <p:cNvSpPr txBox="1">
            <a:spLocks noGrp="1" noChangeArrowheads="1"/>
          </p:cNvSpPr>
          <p:nvPr/>
        </p:nvSpPr>
        <p:spPr bwMode="auto">
          <a:xfrm>
            <a:off x="3970357" y="8829675"/>
            <a:ext cx="3038475" cy="465138"/>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51DE257-3CEB-4FAB-8B43-CA642F93F4C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1107" name="Rectangle 2"/>
          <p:cNvSpPr>
            <a:spLocks noGrp="1" noRot="1" noChangeAspect="1" noChangeArrowheads="1" noTextEdit="1"/>
          </p:cNvSpPr>
          <p:nvPr>
            <p:ph type="sldImg"/>
          </p:nvPr>
        </p:nvSpPr>
        <p:spPr>
          <a:xfrm>
            <a:off x="1335088" y="704850"/>
            <a:ext cx="4341812" cy="3471863"/>
          </a:xfrm>
          <a:ln/>
        </p:spPr>
      </p:sp>
      <p:sp>
        <p:nvSpPr>
          <p:cNvPr id="431108" name="Rectangle 3"/>
          <p:cNvSpPr>
            <a:spLocks noGrp="1" noChangeArrowheads="1"/>
          </p:cNvSpPr>
          <p:nvPr>
            <p:ph type="body" idx="1"/>
          </p:nvPr>
        </p:nvSpPr>
        <p:spPr>
          <a:xfrm>
            <a:off x="1090613" y="4398979"/>
            <a:ext cx="4984750" cy="4181475"/>
          </a:xfrm>
        </p:spPr>
        <p:txBody>
          <a:bodyPr lIns="91221" tIns="45611" rIns="91221" bIns="45611"/>
          <a:lstStyle/>
          <a:p>
            <a:endParaRPr lang="en-US" sz="1200" kern="1200" dirty="0">
              <a:solidFill>
                <a:schemeClr val="tx1"/>
              </a:solidFill>
              <a:latin typeface="Arial" charset="0"/>
              <a:ea typeface="+mn-ea"/>
              <a:cs typeface="+mn-cs"/>
            </a:endParaRPr>
          </a:p>
          <a:p>
            <a:endParaRPr lang="en-US" sz="1400" b="1" dirty="0"/>
          </a:p>
        </p:txBody>
      </p:sp>
    </p:spTree>
    <p:extLst>
      <p:ext uri="{BB962C8B-B14F-4D97-AF65-F5344CB8AC3E}">
        <p14:creationId xmlns:p14="http://schemas.microsoft.com/office/powerpoint/2010/main" val="289443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chart shows our farebox recovery over the past 10 years.   We implemented the Go-To card technology on Metro Mobility in 2016 and the dip in farebox recovery is attributable to the 10% bonus that we had to implement for Go-To card users.  This bonus will be eliminated with the fare increase that starts on October 1</a:t>
            </a:r>
            <a:r>
              <a:rPr lang="en-US" baseline="30000" dirty="0"/>
              <a:t>st</a:t>
            </a:r>
            <a:r>
              <a:rPr lang="en-US" baseline="0" dirty="0"/>
              <a:t> so that, along with the $.50 increase should bring the farebox recovery back up to 13%.</a:t>
            </a:r>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91B6FFEA-BAA9-49A5-B7B8-FF6E73FF9AE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69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rgbClr val="0053A1"/>
                </a:solidFill>
                <a:latin typeface="+mn-lt"/>
                <a:ea typeface="+mn-ea"/>
                <a:cs typeface="+mn-cs"/>
              </a:rPr>
              <a:t>Selected by using the Florida Department of Transportation’s (FDOT) Integrated National Transit Database tool, which identifies a set of peer systems based on a “likeness” score. </a:t>
            </a:r>
            <a:br>
              <a:rPr lang="en-US" sz="1200" b="0" kern="1200" dirty="0">
                <a:solidFill>
                  <a:srgbClr val="0053A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53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a:t>
            </a:r>
          </a:p>
        </p:txBody>
      </p:sp>
      <p:sp>
        <p:nvSpPr>
          <p:cNvPr id="4" name="Slide Number Placeholder 3"/>
          <p:cNvSpPr>
            <a:spLocks noGrp="1"/>
          </p:cNvSpPr>
          <p:nvPr>
            <p:ph type="sldNum" sz="quarter" idx="10"/>
          </p:nvPr>
        </p:nvSpPr>
        <p:spPr/>
        <p:txBody>
          <a:bodyPr/>
          <a:lstStyle/>
          <a:p>
            <a:fld id="{C1527E6F-8D61-40BE-9E47-A547B7163228}" type="slidenum">
              <a:rPr lang="en-US" smtClean="0"/>
              <a:pPr/>
              <a:t>15</a:t>
            </a:fld>
            <a:endParaRPr lang="en-US" dirty="0"/>
          </a:p>
        </p:txBody>
      </p:sp>
    </p:spTree>
    <p:extLst>
      <p:ext uri="{BB962C8B-B14F-4D97-AF65-F5344CB8AC3E}">
        <p14:creationId xmlns:p14="http://schemas.microsoft.com/office/powerpoint/2010/main" val="31038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27E6F-8D61-40BE-9E47-A547B7163228}" type="slidenum">
              <a:rPr lang="en-US" smtClean="0"/>
              <a:pPr/>
              <a:t>17</a:t>
            </a:fld>
            <a:endParaRPr lang="en-US" dirty="0"/>
          </a:p>
        </p:txBody>
      </p:sp>
    </p:spTree>
    <p:extLst>
      <p:ext uri="{BB962C8B-B14F-4D97-AF65-F5344CB8AC3E}">
        <p14:creationId xmlns:p14="http://schemas.microsoft.com/office/powerpoint/2010/main" val="217502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96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96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average is 81%</a:t>
            </a:r>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52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6433" indent="-226433">
              <a:buFont typeface="+mj-lt"/>
              <a:buAutoNum type="arabicPeriod"/>
            </a:pPr>
            <a:r>
              <a:rPr lang="en-US" b="1" baseline="0" dirty="0"/>
              <a:t>RISING DEMAND </a:t>
            </a:r>
            <a:r>
              <a:rPr lang="en-US" baseline="0" dirty="0"/>
              <a:t>The cost is driven by inflation and demand.  Over the past decade we have seen a 67% increase in ridership. Ridership for 2017 is flat so far. </a:t>
            </a:r>
          </a:p>
          <a:p>
            <a:pPr marL="226433" indent="-226433">
              <a:buFont typeface="+mj-lt"/>
              <a:buAutoNum type="arabicPeriod"/>
            </a:pPr>
            <a:r>
              <a:rPr lang="en-US" b="1" baseline="0" dirty="0"/>
              <a:t>LABOR SHORTAGE:  </a:t>
            </a:r>
            <a:r>
              <a:rPr lang="en-US" b="0" baseline="0" dirty="0"/>
              <a:t>This is a big challenge right now. Current contracts require a starting wage of $14</a:t>
            </a:r>
            <a:r>
              <a:rPr lang="en-US" baseline="0" dirty="0"/>
              <a:t>. </a:t>
            </a:r>
            <a:r>
              <a:rPr lang="en-US" b="0" baseline="0" dirty="0"/>
              <a:t>In 2016 we started denying non-ADA rides because we didn’t have enough drivers to meet all of the requests. Prior to 2016 we provided every ride requested as long as it was eligible per policy.   </a:t>
            </a:r>
          </a:p>
          <a:p>
            <a:pPr marL="226433" indent="-226433">
              <a:buFont typeface="+mj-lt"/>
              <a:buAutoNum type="arabicPeriod"/>
            </a:pPr>
            <a:endParaRPr lang="en-US" b="0" baseline="0" dirty="0"/>
          </a:p>
          <a:p>
            <a:pPr marL="0" lvl="0" indent="0">
              <a:buFont typeface="+mj-lt"/>
              <a:buNone/>
            </a:pPr>
            <a:r>
              <a:rPr lang="en-US" baseline="0" dirty="0"/>
              <a:t>Planning to bring driver wages up to a minimum of $16 per hour.  We believe this will help attract and retain more drivers.  The struggle is the pressure from one side to bring down costs vs the pressure from the other side to get service quality up.  </a:t>
            </a:r>
          </a:p>
          <a:p>
            <a:pPr marL="0" indent="0">
              <a:buFont typeface="+mj-lt"/>
              <a:buNone/>
            </a:pPr>
            <a:r>
              <a:rPr lang="en-US" b="1" baseline="0" dirty="0"/>
              <a:t>3.  Federal Requirements:  </a:t>
            </a:r>
            <a:r>
              <a:rPr lang="en-US" baseline="0" dirty="0"/>
              <a:t>The Federal Government has clarified the requirements for ADA paratransit over the past 10 years as issues were challenged through the courts.  Currently about 70% of our trips begin and end in the ADA service area. Not only has the FTA mandated zero Capacity Denials, but they use other service quality indicators to determine whether it is limiting service to customers and essentially constitutes a capacity constraint or denial.  For example, in 2015/2016 we had to modify policies regarding</a:t>
            </a:r>
          </a:p>
          <a:p>
            <a:pPr marL="683471" lvl="1" indent="-226433">
              <a:buFont typeface="Arial" panose="020B0604020202020204" pitchFamily="34" charset="0"/>
              <a:buChar char="•"/>
            </a:pPr>
            <a:r>
              <a:rPr lang="en-US" baseline="0" dirty="0"/>
              <a:t>Unattended transfers</a:t>
            </a:r>
          </a:p>
          <a:p>
            <a:pPr marL="679136" lvl="1" indent="-226433">
              <a:buFont typeface="Arial" panose="020B0604020202020204" pitchFamily="34" charset="0"/>
              <a:buChar char="•"/>
            </a:pPr>
            <a:r>
              <a:rPr lang="en-US" baseline="0" dirty="0"/>
              <a:t>Maximum on board time</a:t>
            </a:r>
          </a:p>
          <a:p>
            <a:pPr marL="679136" lvl="1" indent="-226433">
              <a:buFont typeface="Arial" panose="020B0604020202020204" pitchFamily="34" charset="0"/>
              <a:buChar char="•"/>
            </a:pPr>
            <a:r>
              <a:rPr lang="en-US" baseline="0" dirty="0"/>
              <a:t>Prioritizing placement of ADA rides</a:t>
            </a:r>
          </a:p>
          <a:p>
            <a:pPr marL="679136" lvl="1" indent="-226433">
              <a:buFont typeface="Arial" panose="020B0604020202020204" pitchFamily="34" charset="0"/>
              <a:buChar char="•"/>
            </a:pPr>
            <a:r>
              <a:rPr lang="en-US" baseline="0" dirty="0"/>
              <a:t>Hold times by hour on the phone system </a:t>
            </a:r>
          </a:p>
          <a:p>
            <a:pPr marL="679136" lvl="1" indent="-226433">
              <a:buFont typeface="Arial" panose="020B0604020202020204" pitchFamily="34" charset="0"/>
              <a:buChar char="•"/>
            </a:pPr>
            <a:r>
              <a:rPr lang="en-US" baseline="0" dirty="0"/>
              <a:t>On-time performance by time of day</a:t>
            </a:r>
          </a:p>
          <a:p>
            <a:pPr marL="679136" lvl="1" indent="-226433">
              <a:buFont typeface="Arial" panose="020B0604020202020204" pitchFamily="34" charset="0"/>
              <a:buChar char="•"/>
            </a:pPr>
            <a:r>
              <a:rPr lang="en-US" baseline="0" dirty="0"/>
              <a:t>No-show suspension policy</a:t>
            </a:r>
          </a:p>
          <a:p>
            <a:pPr marL="0" lvl="0" indent="0">
              <a:buFont typeface="+mj-lt"/>
              <a:buNone/>
            </a:pPr>
            <a:endParaRPr lang="en-US" baseline="0" dirty="0"/>
          </a:p>
          <a:p>
            <a:pPr marL="226433" indent="-226433">
              <a:buFont typeface="+mj-lt"/>
              <a:buAutoNum type="arabicPeriod"/>
            </a:pPr>
            <a:r>
              <a:rPr lang="en-US" b="1" baseline="0" dirty="0"/>
              <a:t>Increasing Trip Length:  </a:t>
            </a:r>
            <a:r>
              <a:rPr lang="en-US" baseline="0" dirty="0"/>
              <a:t>In 2015, the Council eliminated transfers. We have seen an increase in the average length per trip.  Longer trips are more expensive to provide and have a disproportionate impact on operations.   The new fare policy includes a $.75 surcharge on Non-ADA rides of 15 miles or more.</a:t>
            </a:r>
          </a:p>
          <a:p>
            <a:pPr marL="679136" lvl="1" indent="-226433">
              <a:buFont typeface="Arial" panose="020B0604020202020204" pitchFamily="34" charset="0"/>
              <a:buChar char="•"/>
            </a:pPr>
            <a:endParaRPr lang="en-US" baseline="0" dirty="0"/>
          </a:p>
          <a:p>
            <a:pPr marL="226433" marR="0" lvl="0" indent="-226433" algn="l" defTabSz="914078" rtl="0" eaLnBrk="1" fontAlgn="auto" latinLnBrk="0" hangingPunct="1">
              <a:lnSpc>
                <a:spcPct val="100000"/>
              </a:lnSpc>
              <a:spcBef>
                <a:spcPts val="0"/>
              </a:spcBef>
              <a:spcAft>
                <a:spcPts val="0"/>
              </a:spcAft>
              <a:buClrTx/>
              <a:buSzTx/>
              <a:buFont typeface="+mj-lt"/>
              <a:buAutoNum type="arabicPeriod"/>
              <a:tabLst/>
              <a:defRPr/>
            </a:pPr>
            <a:r>
              <a:rPr lang="en-US" b="1" baseline="0" dirty="0"/>
              <a:t>RISING COST:  </a:t>
            </a:r>
            <a:r>
              <a:rPr lang="en-US" b="0" baseline="0" dirty="0"/>
              <a:t>As I stated earlier, we have worked hard to keep costs down.   </a:t>
            </a:r>
            <a:r>
              <a:rPr lang="en-US" baseline="0" dirty="0"/>
              <a:t>We contract out to private providers through a competitive process; we purchase the vehicles and fuel to remove risk from the contractor and therefore keep rates down; we have implemented technology to maximize efficiency.   </a:t>
            </a:r>
          </a:p>
          <a:p>
            <a:pPr marL="0" indent="0">
              <a:buFont typeface="+mj-lt"/>
              <a:buNone/>
            </a:pPr>
            <a:r>
              <a:rPr lang="en-US" b="1" baseline="0" dirty="0"/>
              <a:t>Olmstead Plan </a:t>
            </a:r>
            <a:r>
              <a:rPr lang="en-US" b="0" baseline="0" dirty="0"/>
              <a:t>will have a significant impact on Metro Mobility.  WE are not sure how it will all play out but consumer choice and migration away from centralized work-force centers will likely lead to more individualized transportation needs.</a:t>
            </a:r>
            <a:endParaRPr lang="en-US" b="1" baseline="0" dirty="0"/>
          </a:p>
          <a:p>
            <a:pPr marL="226433" indent="-226433">
              <a:buFont typeface="+mj-lt"/>
              <a:buAutoNum type="arabicPeriod"/>
            </a:pPr>
            <a:endParaRPr lang="en-US" baseline="0" dirty="0"/>
          </a:p>
          <a:p>
            <a:pPr marL="226433" indent="-226433">
              <a:buFont typeface="+mj-lt"/>
              <a:buAutoNum type="arabicPeriod"/>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91B6FFEA-BAA9-49A5-B7B8-FF6E73FF9AE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8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5DAA"/>
                </a:solidFill>
                <a:latin typeface="Arial"/>
              </a:rPr>
              <a:t>Current fleet of 570 revenue vehicles. Chart reflects system wide.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5DAA"/>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5DAA"/>
                </a:solidFill>
                <a:latin typeface="Arial"/>
              </a:rPr>
              <a:t>Goal reflected as 90% utilization = Budgeted spare factor is 10% . Spares needed for preventative maintenance, inspections, mechanical failures.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5DAA"/>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5DAA"/>
                </a:solidFill>
                <a:latin typeface="Arial"/>
              </a:rPr>
              <a:t>(for reference, Metro Transit’s spare factor is 21.5%)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5DAA"/>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5DAA"/>
                </a:solidFill>
                <a:latin typeface="Arial"/>
              </a:rPr>
              <a:t>Early 2016 demand for vehicles was increasing,  July purchase corrected and is reflected in the chart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5DAA"/>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5DAA"/>
                </a:solidFill>
                <a:latin typeface="Arial"/>
              </a:rPr>
              <a:t>Utilization rate reflects average monthly peak usage</a:t>
            </a:r>
          </a:p>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61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Note: The screen settings are set to fit wide screen monitors.</a:t>
            </a:r>
          </a:p>
          <a:p>
            <a:r>
              <a:rPr lang="en-US" sz="1200" baseline="0"/>
              <a:t>If you need to print your slides be sure to check “scale to fit” in your print settings. </a:t>
            </a:r>
            <a:endParaRPr lang="en-US" sz="1200" dirty="0"/>
          </a:p>
        </p:txBody>
      </p:sp>
      <p:sp>
        <p:nvSpPr>
          <p:cNvPr id="4" name="Slide Number Placeholder 3"/>
          <p:cNvSpPr>
            <a:spLocks noGrp="1"/>
          </p:cNvSpPr>
          <p:nvPr>
            <p:ph type="sldNum" sz="quarter" idx="10"/>
          </p:nvPr>
        </p:nvSpPr>
        <p:spPr/>
        <p:txBody>
          <a:bodyPr/>
          <a:lstStyle/>
          <a:p>
            <a:fld id="{D087F39A-36E0-E64B-BE4C-7818335A4D79}" type="slidenum">
              <a:rPr lang="en-US" smtClean="0"/>
              <a:t>22</a:t>
            </a:fld>
            <a:endParaRPr lang="en-US"/>
          </a:p>
        </p:txBody>
      </p:sp>
    </p:spTree>
    <p:extLst>
      <p:ext uri="{BB962C8B-B14F-4D97-AF65-F5344CB8AC3E}">
        <p14:creationId xmlns:p14="http://schemas.microsoft.com/office/powerpoint/2010/main" val="222836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contract structure is built off of lessons learned from this experience as well as many others over the past 25 years.</a:t>
            </a:r>
          </a:p>
        </p:txBody>
      </p:sp>
      <p:sp>
        <p:nvSpPr>
          <p:cNvPr id="4" name="Slide Number Placeholder 3"/>
          <p:cNvSpPr>
            <a:spLocks noGrp="1"/>
          </p:cNvSpPr>
          <p:nvPr>
            <p:ph type="sldNum" sz="quarter" idx="10"/>
          </p:nvPr>
        </p:nvSpPr>
        <p:spPr/>
        <p:txBody>
          <a:bodyPr/>
          <a:lstStyle/>
          <a:p>
            <a:fld id="{D087F39A-36E0-E64B-BE4C-7818335A4D79}" type="slidenum">
              <a:rPr lang="en-US" smtClean="0"/>
              <a:t>23</a:t>
            </a:fld>
            <a:endParaRPr lang="en-US"/>
          </a:p>
        </p:txBody>
      </p:sp>
    </p:spTree>
    <p:extLst>
      <p:ext uri="{BB962C8B-B14F-4D97-AF65-F5344CB8AC3E}">
        <p14:creationId xmlns:p14="http://schemas.microsoft.com/office/powerpoint/2010/main" val="1461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 accounts for about 50% of the evaluation criteria.  Other 50% is technical – experience, staffing plan, demonstrated understanding of work to be completed, etc.</a:t>
            </a:r>
          </a:p>
          <a:p>
            <a:endParaRPr lang="en-US" dirty="0"/>
          </a:p>
          <a:p>
            <a:r>
              <a:rPr lang="en-US" dirty="0"/>
              <a:t>Per trip rate structure is undesirable when avoidable because of volume – too much opportunity for provider and customer collusion and hard to monitor</a:t>
            </a:r>
          </a:p>
          <a:p>
            <a:endParaRPr lang="en-US" dirty="0"/>
          </a:p>
          <a:p>
            <a:r>
              <a:rPr lang="en-US" dirty="0"/>
              <a:t>We pay for revenue hours which means we do not pay for time between garage and first pick/last drop.  We do pay for that time to the extent that all costs are rolled into the revenue hours BUT bidders that don’t select a centrally located garage will be reflected in their hourly rate and they will be at a competitive disadvantage from a costing perspective -  so essentially we aren’t paying for bad decisions made by the contractor.</a:t>
            </a:r>
          </a:p>
          <a:p>
            <a:endParaRPr lang="en-US" dirty="0"/>
          </a:p>
          <a:p>
            <a:r>
              <a:rPr lang="en-US" dirty="0"/>
              <a:t>We have a certain productivity threshold that we expect based on experience and by contract we don’t pay for hours used in excess of that productivity.  Ensures that they are not wasting hours.</a:t>
            </a:r>
          </a:p>
          <a:p>
            <a:endParaRPr lang="en-US" dirty="0"/>
          </a:p>
          <a:p>
            <a:r>
              <a:rPr lang="en-US" dirty="0"/>
              <a:t>Bonuses and Remedies include:</a:t>
            </a:r>
          </a:p>
          <a:p>
            <a:r>
              <a:rPr lang="en-US" dirty="0"/>
              <a:t>Trip </a:t>
            </a:r>
            <a:r>
              <a:rPr lang="en-US" dirty="0" err="1"/>
              <a:t>denails</a:t>
            </a:r>
            <a:endParaRPr lang="en-US" dirty="0"/>
          </a:p>
          <a:p>
            <a:r>
              <a:rPr lang="en-US" dirty="0"/>
              <a:t>On-time for pick-ups and drop-offs</a:t>
            </a:r>
          </a:p>
          <a:p>
            <a:r>
              <a:rPr lang="en-US" dirty="0"/>
              <a:t>On board time</a:t>
            </a:r>
          </a:p>
          <a:p>
            <a:r>
              <a:rPr lang="en-US" dirty="0"/>
              <a:t>Accidents</a:t>
            </a:r>
          </a:p>
          <a:p>
            <a:r>
              <a:rPr lang="en-US" dirty="0"/>
              <a:t>Productivity</a:t>
            </a:r>
          </a:p>
          <a:p>
            <a:r>
              <a:rPr lang="en-US" dirty="0"/>
              <a:t>Telephone hold times</a:t>
            </a:r>
          </a:p>
          <a:p>
            <a:r>
              <a:rPr lang="en-US" dirty="0"/>
              <a:t>Passenger escorts</a:t>
            </a:r>
          </a:p>
          <a:p>
            <a:r>
              <a:rPr lang="en-US" dirty="0"/>
              <a:t>Driver uniform</a:t>
            </a:r>
          </a:p>
          <a:p>
            <a:r>
              <a:rPr lang="en-US" dirty="0"/>
              <a:t>Personal Electronic devices</a:t>
            </a:r>
          </a:p>
          <a:p>
            <a:r>
              <a:rPr lang="en-US" dirty="0"/>
              <a:t>Engine shut-down policy</a:t>
            </a:r>
          </a:p>
          <a:p>
            <a:r>
              <a:rPr lang="en-US" dirty="0"/>
              <a:t>Check passenger photo ID</a:t>
            </a:r>
          </a:p>
          <a:p>
            <a:r>
              <a:rPr lang="en-US" dirty="0"/>
              <a:t>Complaint response time</a:t>
            </a:r>
          </a:p>
          <a:p>
            <a:r>
              <a:rPr lang="en-US" dirty="0" err="1"/>
              <a:t>Vehcile</a:t>
            </a:r>
            <a:r>
              <a:rPr lang="en-US" dirty="0"/>
              <a:t> Preventive maintenance</a:t>
            </a:r>
          </a:p>
          <a:p>
            <a:r>
              <a:rPr lang="en-US" dirty="0"/>
              <a:t>Unauthorized use of vehicle</a:t>
            </a:r>
          </a:p>
          <a:p>
            <a:endParaRPr lang="en-US" dirty="0"/>
          </a:p>
          <a:p>
            <a:endParaRPr lang="en-US" dirty="0"/>
          </a:p>
        </p:txBody>
      </p:sp>
      <p:sp>
        <p:nvSpPr>
          <p:cNvPr id="4" name="Slide Number Placeholder 3"/>
          <p:cNvSpPr>
            <a:spLocks noGrp="1"/>
          </p:cNvSpPr>
          <p:nvPr>
            <p:ph type="sldNum" sz="quarter" idx="10"/>
          </p:nvPr>
        </p:nvSpPr>
        <p:spPr/>
        <p:txBody>
          <a:bodyPr/>
          <a:lstStyle/>
          <a:p>
            <a:fld id="{D087F39A-36E0-E64B-BE4C-7818335A4D79}" type="slidenum">
              <a:rPr lang="en-US" smtClean="0"/>
              <a:t>24</a:t>
            </a:fld>
            <a:endParaRPr lang="en-US"/>
          </a:p>
        </p:txBody>
      </p:sp>
    </p:spTree>
    <p:extLst>
      <p:ext uri="{BB962C8B-B14F-4D97-AF65-F5344CB8AC3E}">
        <p14:creationId xmlns:p14="http://schemas.microsoft.com/office/powerpoint/2010/main" val="4243727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7F39A-36E0-E64B-BE4C-7818335A4D79}" type="slidenum">
              <a:rPr lang="en-US" smtClean="0"/>
              <a:t>25</a:t>
            </a:fld>
            <a:endParaRPr lang="en-US"/>
          </a:p>
        </p:txBody>
      </p:sp>
    </p:spTree>
    <p:extLst>
      <p:ext uri="{BB962C8B-B14F-4D97-AF65-F5344CB8AC3E}">
        <p14:creationId xmlns:p14="http://schemas.microsoft.com/office/powerpoint/2010/main" val="417512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Employed appropriate strategies to mitigate contractor risk and minimize the need to “hedge” rates: </a:t>
            </a:r>
          </a:p>
          <a:p>
            <a:pPr lvl="2"/>
            <a:r>
              <a:rPr lang="en-US" sz="1200" kern="1200" dirty="0">
                <a:solidFill>
                  <a:schemeClr val="tx1"/>
                </a:solidFill>
                <a:effectLst/>
                <a:latin typeface="+mn-lt"/>
                <a:ea typeface="+mn-ea"/>
                <a:cs typeface="+mn-cs"/>
              </a:rPr>
              <a:t>Contractors are required to own or rent an operations facility within the service zone </a:t>
            </a:r>
          </a:p>
          <a:p>
            <a:pPr lvl="2"/>
            <a:r>
              <a:rPr lang="en-US" sz="1200" kern="1200" dirty="0">
                <a:solidFill>
                  <a:schemeClr val="tx1"/>
                </a:solidFill>
                <a:effectLst/>
                <a:latin typeface="+mn-lt"/>
                <a:ea typeface="+mn-ea"/>
                <a:cs typeface="+mn-cs"/>
              </a:rPr>
              <a:t>Council purchases fuel on contract and has it delivered to required on-site fueling stations</a:t>
            </a:r>
          </a:p>
          <a:p>
            <a:pPr lvl="2"/>
            <a:r>
              <a:rPr lang="en-US" sz="1200" kern="1200" dirty="0">
                <a:solidFill>
                  <a:schemeClr val="tx1"/>
                </a:solidFill>
                <a:effectLst/>
                <a:latin typeface="+mn-lt"/>
                <a:ea typeface="+mn-ea"/>
                <a:cs typeface="+mn-cs"/>
              </a:rPr>
              <a:t>Council pays for engine and transmission replacements provided preventive maintenance intervals have been followed per FTA requirements</a:t>
            </a:r>
          </a:p>
          <a:p>
            <a:pPr lvl="2"/>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Council owns all vehicles</a:t>
            </a:r>
          </a:p>
          <a:p>
            <a:pPr lvl="2"/>
            <a:r>
              <a:rPr lang="en-US" sz="1200" kern="1200" dirty="0">
                <a:solidFill>
                  <a:schemeClr val="tx1"/>
                </a:solidFill>
                <a:effectLst/>
                <a:latin typeface="+mn-lt"/>
                <a:ea typeface="+mn-ea"/>
                <a:cs typeface="+mn-cs"/>
              </a:rPr>
              <a:t>Allows smaller companies to participate in competitive process</a:t>
            </a:r>
          </a:p>
          <a:p>
            <a:pPr lvl="2"/>
            <a:r>
              <a:rPr lang="en-US" sz="1200" kern="1200" dirty="0">
                <a:solidFill>
                  <a:schemeClr val="tx1"/>
                </a:solidFill>
                <a:effectLst/>
                <a:latin typeface="+mn-lt"/>
                <a:ea typeface="+mn-ea"/>
                <a:cs typeface="+mn-cs"/>
              </a:rPr>
              <a:t>Purchased from state contract which is federally compliant and has favorable pricing-saves Council staff resources</a:t>
            </a:r>
          </a:p>
          <a:p>
            <a:pPr lvl="2"/>
            <a:r>
              <a:rPr lang="en-US" sz="1200" kern="1200" dirty="0">
                <a:solidFill>
                  <a:schemeClr val="tx1"/>
                </a:solidFill>
                <a:effectLst/>
                <a:latin typeface="+mn-lt"/>
                <a:ea typeface="+mn-ea"/>
                <a:cs typeface="+mn-cs"/>
              </a:rPr>
              <a:t>Allows the Council to transfer vehicles in the event of poor performance or changes in demands for service</a:t>
            </a:r>
          </a:p>
          <a:p>
            <a:pPr lvl="2"/>
            <a:r>
              <a:rPr lang="en-US" sz="1200" kern="1200" dirty="0">
                <a:solidFill>
                  <a:schemeClr val="tx1"/>
                </a:solidFill>
                <a:effectLst/>
                <a:latin typeface="+mn-lt"/>
                <a:ea typeface="+mn-ea"/>
                <a:cs typeface="+mn-cs"/>
              </a:rPr>
              <a:t>Allow for a 10% spare factor</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Each contractor is allocated monthly hours</a:t>
            </a:r>
          </a:p>
          <a:p>
            <a:pPr lvl="2"/>
            <a:r>
              <a:rPr lang="en-US" sz="1200" kern="1200" dirty="0">
                <a:solidFill>
                  <a:schemeClr val="tx1"/>
                </a:solidFill>
                <a:effectLst/>
                <a:latin typeface="+mn-lt"/>
                <a:ea typeface="+mn-ea"/>
                <a:cs typeface="+mn-cs"/>
              </a:rPr>
              <a:t>Not allowed to exceed the hours unless authorized by the Council.  The Council will review productivity and service quality before making a decision.  If not approved, contractor does not get paid for excess hours.  </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Proposers are required to propose rates at the expected (base) level of service along with rates for 105%&gt; than base and &lt;95% of base.  Pricing evaluation includes all three rates.  Allows the Council to adjust allowable hours based on changes in demand </a:t>
            </a:r>
            <a:r>
              <a:rPr lang="en-US" sz="1200" u="sng"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opening the contract for re-negotiation.</a:t>
            </a:r>
          </a:p>
          <a:p>
            <a:r>
              <a:rPr lang="en-US" sz="1200" kern="1200" dirty="0">
                <a:solidFill>
                  <a:schemeClr val="tx1"/>
                </a:solidFill>
                <a:effectLst/>
                <a:latin typeface="+mn-lt"/>
                <a:ea typeface="+mn-ea"/>
                <a:cs typeface="+mn-cs"/>
              </a:rPr>
              <a:t> </a:t>
            </a:r>
          </a:p>
          <a:p>
            <a:r>
              <a:rPr lang="en-US" dirty="0"/>
              <a:t>System structure is reviewed and changes considered prior to releasing each RFP</a:t>
            </a:r>
          </a:p>
        </p:txBody>
      </p:sp>
      <p:sp>
        <p:nvSpPr>
          <p:cNvPr id="4" name="Slide Number Placeholder 3"/>
          <p:cNvSpPr>
            <a:spLocks noGrp="1"/>
          </p:cNvSpPr>
          <p:nvPr>
            <p:ph type="sldNum" sz="quarter" idx="10"/>
          </p:nvPr>
        </p:nvSpPr>
        <p:spPr/>
        <p:txBody>
          <a:bodyPr/>
          <a:lstStyle/>
          <a:p>
            <a:fld id="{D087F39A-36E0-E64B-BE4C-7818335A4D79}" type="slidenum">
              <a:rPr lang="en-US" smtClean="0"/>
              <a:t>26</a:t>
            </a:fld>
            <a:endParaRPr lang="en-US"/>
          </a:p>
        </p:txBody>
      </p:sp>
    </p:spTree>
    <p:extLst>
      <p:ext uri="{BB962C8B-B14F-4D97-AF65-F5344CB8AC3E}">
        <p14:creationId xmlns:p14="http://schemas.microsoft.com/office/powerpoint/2010/main" val="580023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Council GIS analysis of trip patterns served as guide in creating zones</a:t>
            </a:r>
          </a:p>
          <a:p>
            <a:endParaRPr lang="en-US" dirty="0"/>
          </a:p>
        </p:txBody>
      </p:sp>
      <p:sp>
        <p:nvSpPr>
          <p:cNvPr id="4" name="Slide Number Placeholder 3"/>
          <p:cNvSpPr>
            <a:spLocks noGrp="1"/>
          </p:cNvSpPr>
          <p:nvPr>
            <p:ph type="sldNum" sz="quarter" idx="10"/>
          </p:nvPr>
        </p:nvSpPr>
        <p:spPr/>
        <p:txBody>
          <a:bodyPr/>
          <a:lstStyle/>
          <a:p>
            <a:fld id="{D087F39A-36E0-E64B-BE4C-7818335A4D79}" type="slidenum">
              <a:rPr lang="en-US" smtClean="0"/>
              <a:t>27</a:t>
            </a:fld>
            <a:endParaRPr lang="en-US"/>
          </a:p>
        </p:txBody>
      </p:sp>
    </p:spTree>
    <p:extLst>
      <p:ext uri="{BB962C8B-B14F-4D97-AF65-F5344CB8AC3E}">
        <p14:creationId xmlns:p14="http://schemas.microsoft.com/office/powerpoint/2010/main" val="85325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Feeder to fixed route</a:t>
            </a:r>
            <a:r>
              <a:rPr lang="en-US" dirty="0"/>
              <a:t>; transfer riders to select high frequency, well sheltered and safe transit stations.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Web Reservations scheduled to reopen Nov. 1. Can reserve, cancel and inquire about rides through the web.  Security and functionality upgrades so that if logged in on phone it will look like an app and rider can see where vehicle is at in advance of pick-up.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r>
              <a:rPr lang="en-US" b="1" dirty="0"/>
              <a:t>Centralized Reservations: multiple </a:t>
            </a:r>
            <a:r>
              <a:rPr lang="en-US" dirty="0"/>
              <a:t>players lends itself to finger pointing when things go wrong.  Some customers get familiar with their drivers and makes them feel more comfortable riding.  </a:t>
            </a:r>
          </a:p>
          <a:p>
            <a:endParaRPr lang="en-US" dirty="0"/>
          </a:p>
          <a:p>
            <a:r>
              <a:rPr lang="en-US" dirty="0"/>
              <a:t>The switch to centralized system could cause some temporary operational challenges that impact service delivery</a:t>
            </a:r>
          </a:p>
          <a:p>
            <a:endParaRPr lang="en-US" dirty="0"/>
          </a:p>
          <a:p>
            <a:r>
              <a:rPr lang="en-US" dirty="0"/>
              <a:t>Don’t know what will happen to our rates when the scope of service changes – possible that splitting functions will be more expensive than current structure and offset operational efficiency gains</a:t>
            </a:r>
          </a:p>
          <a:p>
            <a:endParaRPr lang="en-US" dirty="0"/>
          </a:p>
          <a:p>
            <a:endParaRPr lang="en-US" dirty="0"/>
          </a:p>
        </p:txBody>
      </p:sp>
      <p:sp>
        <p:nvSpPr>
          <p:cNvPr id="4" name="Slide Number Placeholder 3"/>
          <p:cNvSpPr>
            <a:spLocks noGrp="1"/>
          </p:cNvSpPr>
          <p:nvPr>
            <p:ph type="sldNum" sz="quarter" idx="10"/>
          </p:nvPr>
        </p:nvSpPr>
        <p:spPr/>
        <p:txBody>
          <a:bodyPr/>
          <a:lstStyle/>
          <a:p>
            <a:fld id="{D087F39A-36E0-E64B-BE4C-7818335A4D79}" type="slidenum">
              <a:rPr lang="en-US" smtClean="0"/>
              <a:t>29</a:t>
            </a:fld>
            <a:endParaRPr lang="en-US"/>
          </a:p>
        </p:txBody>
      </p:sp>
    </p:spTree>
    <p:extLst>
      <p:ext uri="{BB962C8B-B14F-4D97-AF65-F5344CB8AC3E}">
        <p14:creationId xmlns:p14="http://schemas.microsoft.com/office/powerpoint/2010/main" val="326205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7F39A-36E0-E64B-BE4C-7818335A4D79}" type="slidenum">
              <a:rPr lang="en-US" smtClean="0"/>
              <a:t>30</a:t>
            </a:fld>
            <a:endParaRPr lang="en-US"/>
          </a:p>
        </p:txBody>
      </p:sp>
    </p:spTree>
    <p:extLst>
      <p:ext uri="{BB962C8B-B14F-4D97-AF65-F5344CB8AC3E}">
        <p14:creationId xmlns:p14="http://schemas.microsoft.com/office/powerpoint/2010/main" val="137583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20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05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picture is what the dispatchers would view when monitoring service in real time.  </a:t>
            </a:r>
          </a:p>
          <a:p>
            <a:endParaRPr lang="en-US" dirty="0"/>
          </a:p>
          <a:p>
            <a:r>
              <a:rPr lang="en-US" dirty="0"/>
              <a:t>The bottom picture is the Pass Web product that should be rolled out again in October with significant upgrades.  It allows customers to book rides online, check on the status of rides and get information in real time about where their bus is at.</a:t>
            </a:r>
          </a:p>
          <a:p>
            <a:endParaRPr lang="en-US" dirty="0"/>
          </a:p>
          <a:p>
            <a:pPr defTabSz="914400"/>
            <a:r>
              <a:rPr lang="en-US" sz="1200" kern="0" dirty="0"/>
              <a:t>PASS  (Version 15) </a:t>
            </a:r>
          </a:p>
          <a:p>
            <a:pPr defTabSz="914400"/>
            <a:r>
              <a:rPr lang="en-US" sz="1200" kern="0" dirty="0"/>
              <a:t>PASS CT </a:t>
            </a:r>
          </a:p>
          <a:p>
            <a:pPr defTabSz="914400"/>
            <a:r>
              <a:rPr lang="en-US" sz="1200" kern="0" dirty="0"/>
              <a:t>PASS Web </a:t>
            </a:r>
          </a:p>
          <a:p>
            <a:pPr defTabSz="914400"/>
            <a:r>
              <a:rPr lang="en-US" sz="1200" kern="0" dirty="0"/>
              <a:t>PASS IPA </a:t>
            </a:r>
          </a:p>
          <a:p>
            <a:pPr defTabSz="914400"/>
            <a:r>
              <a:rPr lang="en-US" sz="1200" kern="0" dirty="0"/>
              <a:t>PASS Mon </a:t>
            </a:r>
          </a:p>
          <a:p>
            <a:pPr defTabSz="914400"/>
            <a:r>
              <a:rPr lang="en-US" sz="1200" kern="0" dirty="0"/>
              <a:t>PASS IVR</a:t>
            </a:r>
          </a:p>
          <a:p>
            <a:pPr defTabSz="914400"/>
            <a:r>
              <a:rPr lang="en-US" sz="1200" kern="0" dirty="0"/>
              <a:t>Trip Broker </a:t>
            </a:r>
          </a:p>
          <a:p>
            <a:pPr defTabSz="914400"/>
            <a:r>
              <a:rPr lang="en-US" sz="1200" kern="0" dirty="0"/>
              <a:t>Mapmaker</a:t>
            </a:r>
          </a:p>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07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96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C1527E6F-8D61-40BE-9E47-A547B716322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22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One of our challenges is trying to project what our ridership will look like in 5-10 and 15 years.  This graph shows by age cohort the relative share of certified riders by age vs the volume of rides they take.   And what we see is that in general, the older the rider, the less frequently they travel.  </a:t>
            </a:r>
          </a:p>
        </p:txBody>
      </p:sp>
      <p:sp>
        <p:nvSpPr>
          <p:cNvPr id="4" name="Slide Number Placeholder 3"/>
          <p:cNvSpPr>
            <a:spLocks noGrp="1"/>
          </p:cNvSpPr>
          <p:nvPr>
            <p:ph type="sldNum" sz="quarter" idx="10"/>
          </p:nvPr>
        </p:nvSpPr>
        <p:spPr/>
        <p:txBody>
          <a:bodyPr/>
          <a:lstStyle/>
          <a:p>
            <a:pPr marL="0" marR="0" lvl="0" indent="0" algn="r" defTabSz="456957" rtl="0" eaLnBrk="1" fontAlgn="auto" latinLnBrk="0" hangingPunct="1">
              <a:lnSpc>
                <a:spcPct val="100000"/>
              </a:lnSpc>
              <a:spcBef>
                <a:spcPts val="0"/>
              </a:spcBef>
              <a:spcAft>
                <a:spcPts val="0"/>
              </a:spcAft>
              <a:buClrTx/>
              <a:buSzTx/>
              <a:buFontTx/>
              <a:buNone/>
              <a:tabLst/>
              <a:defRPr/>
            </a:pPr>
            <a:fld id="{91B6FFEA-BAA9-49A5-B7B8-FF6E73FF9AE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57"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2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410">
              <a:defRPr/>
            </a:pPr>
            <a:r>
              <a:rPr lang="en-US" dirty="0"/>
              <a:t>This graph shows the trendline since 2006 of ridership vs budget.  Because there is a one for one relationship between cost and ridership, we would expect to see the gap between ridership and budget grow further and further apart because of inflation.  We have done a pretty good job of keeping those lines close together because of efficiencies we have been able to gain through enhanced technology, competitive contract rates and favorable fuel prices for the last year or so.  While we have some tweaking of technology that might make marginal improvements to efficiency, we expect that the gap between ridership and cost will become wider over the next few years.</a:t>
            </a:r>
          </a:p>
          <a:p>
            <a:endParaRPr lang="en-US" dirty="0"/>
          </a:p>
        </p:txBody>
      </p:sp>
      <p:sp>
        <p:nvSpPr>
          <p:cNvPr id="4" name="Slide Number Placeholder 3"/>
          <p:cNvSpPr>
            <a:spLocks noGrp="1"/>
          </p:cNvSpPr>
          <p:nvPr>
            <p:ph type="sldNum" sz="quarter" idx="10"/>
          </p:nvPr>
        </p:nvSpPr>
        <p:spPr/>
        <p:txBody>
          <a:bodyPr/>
          <a:lstStyle/>
          <a:p>
            <a:pPr marL="0" marR="0" lvl="0" indent="0" algn="r" defTabSz="452624" rtl="0" eaLnBrk="1" fontAlgn="auto" latinLnBrk="0" hangingPunct="1">
              <a:lnSpc>
                <a:spcPct val="100000"/>
              </a:lnSpc>
              <a:spcBef>
                <a:spcPts val="0"/>
              </a:spcBef>
              <a:spcAft>
                <a:spcPts val="0"/>
              </a:spcAft>
              <a:buClrTx/>
              <a:buSzTx/>
              <a:buFontTx/>
              <a:buNone/>
              <a:tabLst/>
              <a:defRPr/>
            </a:pPr>
            <a:fld id="{91B6FFEA-BAA9-49A5-B7B8-FF6E73FF9AE1}"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452624"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739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Topstripe-full-PPT-150dpi"/>
          <p:cNvPicPr>
            <a:picLocks noChangeAspect="1" noChangeArrowheads="1"/>
          </p:cNvPicPr>
          <p:nvPr/>
        </p:nvPicPr>
        <p:blipFill>
          <a:blip r:embed="rId2" cstate="print"/>
          <a:srcRect/>
          <a:stretch>
            <a:fillRect/>
          </a:stretch>
        </p:blipFill>
        <p:spPr bwMode="auto">
          <a:xfrm>
            <a:off x="0" y="0"/>
            <a:ext cx="16257588" cy="13003213"/>
          </a:xfrm>
          <a:prstGeom prst="rect">
            <a:avLst/>
          </a:prstGeom>
          <a:noFill/>
          <a:ln w="9525">
            <a:noFill/>
            <a:miter lim="800000"/>
            <a:headEnd/>
            <a:tailEnd/>
          </a:ln>
        </p:spPr>
      </p:pic>
      <p:sp>
        <p:nvSpPr>
          <p:cNvPr id="2" name="Title 1"/>
          <p:cNvSpPr>
            <a:spLocks noGrp="1"/>
          </p:cNvSpPr>
          <p:nvPr>
            <p:ph type="ctrTitle"/>
          </p:nvPr>
        </p:nvSpPr>
        <p:spPr>
          <a:xfrm>
            <a:off x="1219319" y="4039427"/>
            <a:ext cx="13818950" cy="2787263"/>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438638" y="7368488"/>
            <a:ext cx="11380312" cy="3323043"/>
          </a:xfrm>
        </p:spPr>
        <p:txBody>
          <a:bodyPr/>
          <a:lstStyle>
            <a:lvl1pPr marL="0" indent="0" algn="ctr">
              <a:buNone/>
              <a:defRPr/>
            </a:lvl1pPr>
            <a:lvl2pPr marL="835990" indent="0" algn="ctr">
              <a:buNone/>
              <a:defRPr/>
            </a:lvl2pPr>
            <a:lvl3pPr marL="1671980" indent="0" algn="ctr">
              <a:buNone/>
              <a:defRPr/>
            </a:lvl3pPr>
            <a:lvl4pPr marL="2507971" indent="0" algn="ctr">
              <a:buNone/>
              <a:defRPr/>
            </a:lvl4pPr>
            <a:lvl5pPr marL="3343961" indent="0" algn="ctr">
              <a:buNone/>
              <a:defRPr/>
            </a:lvl5pPr>
            <a:lvl6pPr marL="4179951" indent="0" algn="ctr">
              <a:buNone/>
              <a:defRPr/>
            </a:lvl6pPr>
            <a:lvl7pPr marL="5015941" indent="0" algn="ctr">
              <a:buNone/>
              <a:defRPr/>
            </a:lvl7pPr>
            <a:lvl8pPr marL="5851931" indent="0" algn="ctr">
              <a:buNone/>
              <a:defRPr/>
            </a:lvl8pPr>
            <a:lvl9pPr marL="6687922" indent="0" algn="ctr">
              <a:buNone/>
              <a:defRPr/>
            </a:lvl9pPr>
          </a:lstStyle>
          <a:p>
            <a:r>
              <a:rPr lang="en-US"/>
              <a:t>Click to edit Master subtitle style</a:t>
            </a:r>
            <a:endParaRPr lang="en-US" dirty="0"/>
          </a:p>
        </p:txBody>
      </p:sp>
      <p:pic>
        <p:nvPicPr>
          <p:cNvPr id="13" name="Picture 12" descr="829.jpg"/>
          <p:cNvPicPr>
            <a:picLocks noChangeAspect="1"/>
          </p:cNvPicPr>
          <p:nvPr/>
        </p:nvPicPr>
        <p:blipFill>
          <a:blip r:embed="rId3" cstate="print"/>
          <a:stretch>
            <a:fillRect/>
          </a:stretch>
        </p:blipFill>
        <p:spPr>
          <a:xfrm>
            <a:off x="11786751" y="11413931"/>
            <a:ext cx="3949652" cy="1155841"/>
          </a:xfrm>
          <a:prstGeom prst="rect">
            <a:avLst/>
          </a:prstGeom>
        </p:spPr>
      </p:pic>
      <p:pic>
        <p:nvPicPr>
          <p:cNvPr id="8" name="Picture 7" descr="mlogo.png"/>
          <p:cNvPicPr>
            <a:picLocks noChangeAspect="1"/>
          </p:cNvPicPr>
          <p:nvPr userDrawn="1"/>
        </p:nvPicPr>
        <p:blipFill>
          <a:blip r:embed="rId4" cstate="print"/>
          <a:stretch>
            <a:fillRect/>
          </a:stretch>
        </p:blipFill>
        <p:spPr>
          <a:xfrm>
            <a:off x="14149492" y="258221"/>
            <a:ext cx="677400" cy="722401"/>
          </a:xfrm>
          <a:prstGeom prst="rect">
            <a:avLst/>
          </a:prstGeom>
        </p:spPr>
      </p:pic>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80" y="3034086"/>
            <a:ext cx="13629909" cy="70257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812880" y="1186058"/>
            <a:ext cx="14631829" cy="1501875"/>
          </a:xfrm>
          <a:prstGeom prst="rect">
            <a:avLst/>
          </a:prstGeom>
        </p:spPr>
        <p:txBody>
          <a:bodyPr/>
          <a:lstStyle>
            <a:lvl1pPr>
              <a:defRPr/>
            </a:lvl1pPr>
          </a:lstStyle>
          <a:p>
            <a:r>
              <a:rPr lang="en-US"/>
              <a:t>Click to edit Master title style</a:t>
            </a: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812880" y="1186058"/>
            <a:ext cx="14631829" cy="1501875"/>
          </a:xfrm>
          <a:prstGeom prst="rect">
            <a:avLst/>
          </a:prstGeom>
        </p:spPr>
        <p:txBody>
          <a:bodyPr/>
          <a:lstStyle>
            <a:lvl1pPr>
              <a:defRPr/>
            </a:lvl1p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12880" y="3034086"/>
            <a:ext cx="14631829" cy="858152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812880" y="1186058"/>
            <a:ext cx="14631829" cy="1501875"/>
          </a:xfrm>
          <a:prstGeom prst="rect">
            <a:avLst/>
          </a:prstGeom>
        </p:spPr>
        <p:txBody>
          <a:bodyPr/>
          <a:lstStyle>
            <a:lvl1pP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0"/>
          </p:nvPr>
        </p:nvSpPr>
        <p:spPr>
          <a:xfrm>
            <a:off x="1284237" y="2924882"/>
            <a:ext cx="13818950" cy="1868642"/>
          </a:xfrm>
          <a:prstGeom prst="rect">
            <a:avLst/>
          </a:prstGeom>
        </p:spPr>
        <p:txBody>
          <a:bodyPr lIns="91392" tIns="45696" rIns="91392" bIns="45696" anchor="b"/>
          <a:lstStyle>
            <a:lvl1pPr marL="0" indent="0">
              <a:buNone/>
              <a:defRPr sz="3556">
                <a:solidFill>
                  <a:schemeClr val="bg2"/>
                </a:solidFill>
              </a:defRPr>
            </a:lvl1pPr>
            <a:lvl2pPr marL="812470" indent="0">
              <a:buNone/>
              <a:defRPr sz="3200"/>
            </a:lvl2pPr>
            <a:lvl3pPr marL="1624944" indent="0">
              <a:buNone/>
              <a:defRPr sz="2845"/>
            </a:lvl3pPr>
            <a:lvl4pPr marL="2437416" indent="0">
              <a:buNone/>
              <a:defRPr sz="2489"/>
            </a:lvl4pPr>
            <a:lvl5pPr marL="3249889" indent="0">
              <a:buNone/>
              <a:defRPr sz="2489"/>
            </a:lvl5pPr>
            <a:lvl6pPr marL="4062358" indent="0">
              <a:buNone/>
              <a:defRPr sz="2489"/>
            </a:lvl6pPr>
            <a:lvl7pPr marL="4874833" indent="0">
              <a:buNone/>
              <a:defRPr sz="2489"/>
            </a:lvl7pPr>
            <a:lvl8pPr marL="5687303" indent="0">
              <a:buNone/>
              <a:defRPr sz="2489"/>
            </a:lvl8pPr>
            <a:lvl9pPr marL="6499776" indent="0">
              <a:buNone/>
              <a:defRPr sz="2489"/>
            </a:lvl9pPr>
          </a:lstStyle>
          <a:p>
            <a:pPr lvl="0"/>
            <a:r>
              <a:rPr lang="en-US"/>
              <a:t>Click to edit Master text styles</a:t>
            </a:r>
          </a:p>
        </p:txBody>
      </p:sp>
      <p:sp>
        <p:nvSpPr>
          <p:cNvPr id="7" name="Subtitle 2"/>
          <p:cNvSpPr>
            <a:spLocks noGrp="1"/>
          </p:cNvSpPr>
          <p:nvPr>
            <p:ph type="subTitle" idx="11" hasCustomPrompt="1"/>
          </p:nvPr>
        </p:nvSpPr>
        <p:spPr>
          <a:xfrm>
            <a:off x="1284237" y="11569468"/>
            <a:ext cx="10633764" cy="1001568"/>
          </a:xfrm>
          <a:prstGeom prst="rect">
            <a:avLst/>
          </a:prstGeom>
        </p:spPr>
        <p:txBody>
          <a:bodyPr lIns="91392" tIns="45696" rIns="91392" bIns="45696"/>
          <a:lstStyle>
            <a:lvl1pPr marL="0" indent="0" algn="l">
              <a:buNone/>
              <a:defRPr>
                <a:solidFill>
                  <a:schemeClr val="bg2"/>
                </a:solidFill>
              </a:defRPr>
            </a:lvl1pPr>
            <a:lvl2pPr marL="812470" indent="0" algn="ctr">
              <a:buNone/>
              <a:defRPr/>
            </a:lvl2pPr>
            <a:lvl3pPr marL="1624944" indent="0" algn="ctr">
              <a:buNone/>
              <a:defRPr/>
            </a:lvl3pPr>
            <a:lvl4pPr marL="2437416" indent="0" algn="ctr">
              <a:buNone/>
              <a:defRPr/>
            </a:lvl4pPr>
            <a:lvl5pPr marL="3249889" indent="0" algn="ctr">
              <a:buNone/>
              <a:defRPr/>
            </a:lvl5pPr>
            <a:lvl6pPr marL="4062358" indent="0" algn="ctr">
              <a:buNone/>
              <a:defRPr/>
            </a:lvl6pPr>
            <a:lvl7pPr marL="4874833" indent="0" algn="ctr">
              <a:buNone/>
              <a:defRPr/>
            </a:lvl7pPr>
            <a:lvl8pPr marL="5687303" indent="0" algn="ctr">
              <a:buNone/>
              <a:defRPr/>
            </a:lvl8pPr>
            <a:lvl9pPr marL="6499776" indent="0" algn="ctr">
              <a:buNone/>
              <a:defRPr/>
            </a:lvl9pPr>
          </a:lstStyle>
          <a:p>
            <a:r>
              <a:rPr lang="en-US" dirty="0"/>
              <a:t>Presenting To</a:t>
            </a:r>
          </a:p>
        </p:txBody>
      </p:sp>
      <p:sp>
        <p:nvSpPr>
          <p:cNvPr id="13" name="Title 12"/>
          <p:cNvSpPr>
            <a:spLocks noGrp="1"/>
          </p:cNvSpPr>
          <p:nvPr>
            <p:ph type="title"/>
          </p:nvPr>
        </p:nvSpPr>
        <p:spPr>
          <a:xfrm>
            <a:off x="1284237" y="4937961"/>
            <a:ext cx="13818950" cy="1531848"/>
          </a:xfrm>
          <a:prstGeom prst="rect">
            <a:avLst/>
          </a:prstGeom>
        </p:spPr>
        <p:txBody>
          <a:bodyPr vert="horz" lIns="49981" tIns="24991" rIns="49981" bIns="24991"/>
          <a:lstStyle/>
          <a:p>
            <a:r>
              <a:rPr lang="en-US"/>
              <a:t>Click to edit Master title style</a:t>
            </a:r>
            <a:endParaRPr lang="en-US" dirty="0"/>
          </a:p>
        </p:txBody>
      </p:sp>
      <p:sp>
        <p:nvSpPr>
          <p:cNvPr id="11" name="Text Placeholder 10"/>
          <p:cNvSpPr>
            <a:spLocks noGrp="1"/>
          </p:cNvSpPr>
          <p:nvPr>
            <p:ph type="body" sz="quarter" idx="12" hasCustomPrompt="1"/>
          </p:nvPr>
        </p:nvSpPr>
        <p:spPr>
          <a:xfrm>
            <a:off x="1284238" y="10888523"/>
            <a:ext cx="2754313" cy="541469"/>
          </a:xfrm>
          <a:prstGeom prst="rect">
            <a:avLst/>
          </a:prstGeom>
        </p:spPr>
        <p:txBody>
          <a:bodyPr vert="horz" lIns="49981" tIns="24991" rIns="49981" bIns="24991"/>
          <a:lstStyle>
            <a:lvl1pPr marL="0" indent="0">
              <a:buNone/>
              <a:defRPr sz="2311">
                <a:solidFill>
                  <a:srgbClr val="FFFFFF"/>
                </a:solidFill>
              </a:defRPr>
            </a:lvl1pPr>
            <a:lvl4pPr marL="2992838" indent="-555422">
              <a:buFont typeface="Arial"/>
              <a:buChar char="•"/>
              <a:defRPr/>
            </a:lvl4pPr>
          </a:lstStyle>
          <a:p>
            <a:pPr lvl="0"/>
            <a:fld id="{163E7DB0-2F44-1947-8A31-0BEC6DD77760}" type="datetimeFigureOut">
              <a:rPr lang="en-US" smtClean="0"/>
              <a:pPr lvl="0"/>
              <a:t>9/6/12</a:t>
            </a:fld>
            <a:endParaRPr lang="en-US" dirty="0"/>
          </a:p>
        </p:txBody>
      </p:sp>
    </p:spTree>
    <p:extLst>
      <p:ext uri="{BB962C8B-B14F-4D97-AF65-F5344CB8AC3E}">
        <p14:creationId xmlns:p14="http://schemas.microsoft.com/office/powerpoint/2010/main" val="4086176320"/>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169" name="Picture 1"/>
          <p:cNvPicPr>
            <a:picLocks noChangeAspect="1" noChangeArrowheads="1"/>
          </p:cNvPicPr>
          <p:nvPr userDrawn="1"/>
        </p:nvPicPr>
        <p:blipFill>
          <a:blip r:embed="rId2" cstate="print"/>
          <a:srcRect/>
          <a:stretch>
            <a:fillRect/>
          </a:stretch>
        </p:blipFill>
        <p:spPr bwMode="auto">
          <a:xfrm>
            <a:off x="0" y="0"/>
            <a:ext cx="16291458" cy="13039333"/>
          </a:xfrm>
          <a:prstGeom prst="rect">
            <a:avLst/>
          </a:prstGeom>
          <a:noFill/>
          <a:ln w="9525">
            <a:noFill/>
            <a:miter lim="800000"/>
            <a:headEnd/>
            <a:tailEnd/>
          </a:ln>
        </p:spPr>
      </p:pic>
      <p:sp>
        <p:nvSpPr>
          <p:cNvPr id="2" name="Date Placeholder 1"/>
          <p:cNvSpPr>
            <a:spLocks noGrp="1"/>
          </p:cNvSpPr>
          <p:nvPr>
            <p:ph type="dt" sz="half" idx="10"/>
          </p:nvPr>
        </p:nvSpPr>
        <p:spPr>
          <a:xfrm>
            <a:off x="812880" y="12052053"/>
            <a:ext cx="3793437" cy="692301"/>
          </a:xfrm>
          <a:prstGeom prst="rect">
            <a:avLst/>
          </a:prstGeom>
        </p:spPr>
        <p:txBody>
          <a:bodyPr/>
          <a:lstStyle/>
          <a:p>
            <a:endParaRPr lang="en-US" dirty="0"/>
          </a:p>
        </p:txBody>
      </p:sp>
      <p:sp>
        <p:nvSpPr>
          <p:cNvPr id="3" name="Footer Placeholder 2"/>
          <p:cNvSpPr>
            <a:spLocks noGrp="1"/>
          </p:cNvSpPr>
          <p:nvPr>
            <p:ph type="ftr" sz="quarter" idx="11"/>
          </p:nvPr>
        </p:nvSpPr>
        <p:spPr>
          <a:xfrm>
            <a:off x="5554676" y="12052053"/>
            <a:ext cx="5148236" cy="6923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13719961" y="153170"/>
            <a:ext cx="2292231" cy="935970"/>
          </a:xfrm>
          <a:prstGeom prst="rect">
            <a:avLst/>
          </a:prstGeom>
        </p:spPr>
        <p:txBody>
          <a:bodyPr/>
          <a:lstStyle>
            <a:lvl1pPr algn="ctr">
              <a:defRPr b="1"/>
            </a:lvl1pPr>
          </a:lstStyle>
          <a:p>
            <a:fld id="{526D2C0D-3875-46DF-9D6F-5A1469220E6D}" type="slidenum">
              <a:rPr lang="en-US" smtClean="0"/>
              <a:pPr/>
              <a:t>‹#›</a:t>
            </a:fld>
            <a:endParaRPr lang="en-US" dirty="0"/>
          </a:p>
        </p:txBody>
      </p:sp>
      <p:pic>
        <p:nvPicPr>
          <p:cNvPr id="7170" name="Picture 2" descr="I:\Logo Graphics &amp; Bus Photos\Metro Mobility Bus Art Work July 22, 2009\MetroMobility-logo.jpg"/>
          <p:cNvPicPr>
            <a:picLocks noChangeAspect="1" noChangeArrowheads="1"/>
          </p:cNvPicPr>
          <p:nvPr userDrawn="1"/>
        </p:nvPicPr>
        <p:blipFill>
          <a:blip r:embed="rId3" cstate="print"/>
          <a:srcRect/>
          <a:stretch>
            <a:fillRect/>
          </a:stretch>
        </p:blipFill>
        <p:spPr bwMode="auto">
          <a:xfrm>
            <a:off x="11904936" y="11558412"/>
            <a:ext cx="4352651" cy="1444801"/>
          </a:xfrm>
          <a:prstGeom prst="rect">
            <a:avLst/>
          </a:prstGeom>
          <a:noFill/>
        </p:spPr>
      </p:pic>
      <p:sp>
        <p:nvSpPr>
          <p:cNvPr id="10" name="Rectangle 2"/>
          <p:cNvSpPr>
            <a:spLocks noGrp="1" noChangeArrowheads="1"/>
          </p:cNvSpPr>
          <p:nvPr>
            <p:ph type="title"/>
          </p:nvPr>
        </p:nvSpPr>
        <p:spPr bwMode="auto">
          <a:xfrm>
            <a:off x="790300" y="1146812"/>
            <a:ext cx="14631829" cy="2167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 name="Rectangle 3"/>
          <p:cNvSpPr>
            <a:spLocks noGrp="1" noChangeArrowheads="1"/>
          </p:cNvSpPr>
          <p:nvPr>
            <p:ph idx="1"/>
          </p:nvPr>
        </p:nvSpPr>
        <p:spPr bwMode="auto">
          <a:xfrm>
            <a:off x="812880" y="3034084"/>
            <a:ext cx="14631829" cy="858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461198"/>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cstate="print"/>
          <a:srcRect/>
          <a:stretch>
            <a:fillRect/>
          </a:stretch>
        </p:blipFill>
        <p:spPr bwMode="auto">
          <a:xfrm>
            <a:off x="0" y="0"/>
            <a:ext cx="16291458" cy="13039333"/>
          </a:xfrm>
          <a:prstGeom prst="rect">
            <a:avLst/>
          </a:prstGeom>
          <a:noFill/>
          <a:ln w="9525">
            <a:noFill/>
            <a:miter lim="800000"/>
            <a:headEnd/>
            <a:tailEnd/>
          </a:ln>
        </p:spPr>
      </p:pic>
      <p:pic>
        <p:nvPicPr>
          <p:cNvPr id="7" name="Picture 2" descr="I:\Logo Graphics &amp; Bus Photos\Metro Mobility Bus Art Work July 22, 2009\MetroMobility-logo.jpg"/>
          <p:cNvPicPr>
            <a:picLocks noChangeAspect="1" noChangeArrowheads="1"/>
          </p:cNvPicPr>
          <p:nvPr userDrawn="1"/>
        </p:nvPicPr>
        <p:blipFill>
          <a:blip r:embed="rId3" cstate="print"/>
          <a:srcRect/>
          <a:stretch>
            <a:fillRect/>
          </a:stretch>
        </p:blipFill>
        <p:spPr bwMode="auto">
          <a:xfrm>
            <a:off x="11904936" y="11558412"/>
            <a:ext cx="4352651" cy="1444801"/>
          </a:xfrm>
          <a:prstGeom prst="rect">
            <a:avLst/>
          </a:prstGeom>
          <a:noFill/>
        </p:spPr>
      </p:pic>
      <p:sp>
        <p:nvSpPr>
          <p:cNvPr id="2" name="Title 1"/>
          <p:cNvSpPr>
            <a:spLocks noGrp="1"/>
          </p:cNvSpPr>
          <p:nvPr>
            <p:ph type="title"/>
          </p:nvPr>
        </p:nvSpPr>
        <p:spPr>
          <a:xfrm>
            <a:off x="812880" y="1155841"/>
            <a:ext cx="14631829" cy="153209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12880" y="12052053"/>
            <a:ext cx="3793437" cy="692301"/>
          </a:xfrm>
          <a:prstGeom prst="rect">
            <a:avLst/>
          </a:prstGeom>
        </p:spPr>
        <p:txBody>
          <a:bodyPr/>
          <a:lstStyle/>
          <a:p>
            <a:endParaRPr lang="en-US" dirty="0"/>
          </a:p>
        </p:txBody>
      </p:sp>
      <p:sp>
        <p:nvSpPr>
          <p:cNvPr id="4" name="Footer Placeholder 3"/>
          <p:cNvSpPr>
            <a:spLocks noGrp="1"/>
          </p:cNvSpPr>
          <p:nvPr>
            <p:ph type="ftr" sz="quarter" idx="11"/>
          </p:nvPr>
        </p:nvSpPr>
        <p:spPr>
          <a:xfrm>
            <a:off x="5554676" y="12052053"/>
            <a:ext cx="5148236" cy="692301"/>
          </a:xfrm>
          <a:prstGeom prst="rect">
            <a:avLst/>
          </a:prstGeom>
        </p:spPr>
        <p:txBody>
          <a:bodyPr/>
          <a:lstStyle/>
          <a:p>
            <a:endParaRPr lang="en-US" dirty="0"/>
          </a:p>
        </p:txBody>
      </p:sp>
      <p:sp>
        <p:nvSpPr>
          <p:cNvPr id="8" name="Slide Number Placeholder 3"/>
          <p:cNvSpPr>
            <a:spLocks noGrp="1"/>
          </p:cNvSpPr>
          <p:nvPr>
            <p:ph type="sldNum" sz="quarter" idx="12"/>
          </p:nvPr>
        </p:nvSpPr>
        <p:spPr>
          <a:xfrm>
            <a:off x="13719961" y="153170"/>
            <a:ext cx="2292231" cy="935970"/>
          </a:xfrm>
          <a:prstGeom prst="rect">
            <a:avLst/>
          </a:prstGeom>
        </p:spPr>
        <p:txBody>
          <a:bodyPr/>
          <a:lstStyle>
            <a:lvl1pPr algn="ctr">
              <a:defRPr b="1"/>
            </a:lvl1pPr>
          </a:lstStyle>
          <a:p>
            <a:fld id="{526D2C0D-3875-46DF-9D6F-5A1469220E6D}" type="slidenum">
              <a:rPr lang="en-US" smtClean="0"/>
              <a:pPr/>
              <a:t>‹#›</a:t>
            </a:fld>
            <a:endParaRPr lang="en-US" dirty="0"/>
          </a:p>
        </p:txBody>
      </p:sp>
    </p:spTree>
    <p:extLst>
      <p:ext uri="{BB962C8B-B14F-4D97-AF65-F5344CB8AC3E}">
        <p14:creationId xmlns:p14="http://schemas.microsoft.com/office/powerpoint/2010/main" val="2929386398"/>
      </p:ext>
    </p:extLst>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pic>
        <p:nvPicPr>
          <p:cNvPr id="8" name="Picture 1"/>
          <p:cNvPicPr>
            <a:picLocks noChangeAspect="1" noChangeArrowheads="1"/>
          </p:cNvPicPr>
          <p:nvPr userDrawn="1"/>
        </p:nvPicPr>
        <p:blipFill>
          <a:blip r:embed="rId2" cstate="print"/>
          <a:srcRect/>
          <a:stretch>
            <a:fillRect/>
          </a:stretch>
        </p:blipFill>
        <p:spPr bwMode="auto">
          <a:xfrm>
            <a:off x="0" y="0"/>
            <a:ext cx="16291458" cy="13039333"/>
          </a:xfrm>
          <a:prstGeom prst="rect">
            <a:avLst/>
          </a:prstGeom>
          <a:noFill/>
          <a:ln w="9525">
            <a:noFill/>
            <a:miter lim="800000"/>
            <a:headEnd/>
            <a:tailEnd/>
          </a:ln>
        </p:spPr>
      </p:pic>
      <p:pic>
        <p:nvPicPr>
          <p:cNvPr id="9" name="Picture 2" descr="I:\Logo Graphics &amp; Bus Photos\Metro Mobility Bus Art Work July 22, 2009\MetroMobility-logo.jpg"/>
          <p:cNvPicPr>
            <a:picLocks noChangeAspect="1" noChangeArrowheads="1"/>
          </p:cNvPicPr>
          <p:nvPr userDrawn="1"/>
        </p:nvPicPr>
        <p:blipFill>
          <a:blip r:embed="rId3" cstate="print"/>
          <a:srcRect/>
          <a:stretch>
            <a:fillRect/>
          </a:stretch>
        </p:blipFill>
        <p:spPr bwMode="auto">
          <a:xfrm>
            <a:off x="11904936" y="11558412"/>
            <a:ext cx="4352651" cy="1444801"/>
          </a:xfrm>
          <a:prstGeom prst="rect">
            <a:avLst/>
          </a:prstGeom>
          <a:noFill/>
        </p:spPr>
      </p:pic>
      <p:sp>
        <p:nvSpPr>
          <p:cNvPr id="2" name="Title 1"/>
          <p:cNvSpPr>
            <a:spLocks noGrp="1"/>
          </p:cNvSpPr>
          <p:nvPr>
            <p:ph type="title"/>
          </p:nvPr>
        </p:nvSpPr>
        <p:spPr>
          <a:xfrm>
            <a:off x="3186601" y="9102249"/>
            <a:ext cx="9754553" cy="107457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86601" y="1161861"/>
            <a:ext cx="9754553" cy="7801928"/>
          </a:xfrm>
        </p:spPr>
        <p:txBody>
          <a:bodyPr/>
          <a:lstStyle>
            <a:lvl1pPr marL="0" indent="0">
              <a:buNone/>
              <a:defRPr sz="5690"/>
            </a:lvl1pPr>
            <a:lvl2pPr marL="812902" indent="0">
              <a:buNone/>
              <a:defRPr sz="4978"/>
            </a:lvl2pPr>
            <a:lvl3pPr marL="1625803" indent="0">
              <a:buNone/>
              <a:defRPr sz="4267"/>
            </a:lvl3pPr>
            <a:lvl4pPr marL="2438705" indent="0">
              <a:buNone/>
              <a:defRPr sz="3556"/>
            </a:lvl4pPr>
            <a:lvl5pPr marL="3251606" indent="0">
              <a:buNone/>
              <a:defRPr sz="3556"/>
            </a:lvl5pPr>
            <a:lvl6pPr marL="4064508" indent="0">
              <a:buNone/>
              <a:defRPr sz="3556"/>
            </a:lvl6pPr>
            <a:lvl7pPr marL="4877410" indent="0">
              <a:buNone/>
              <a:defRPr sz="3556"/>
            </a:lvl7pPr>
            <a:lvl8pPr marL="5690311" indent="0">
              <a:buNone/>
              <a:defRPr sz="3556"/>
            </a:lvl8pPr>
            <a:lvl9pPr marL="6503213" indent="0">
              <a:buNone/>
              <a:defRPr sz="3556"/>
            </a:lvl9pPr>
          </a:lstStyle>
          <a:p>
            <a:endParaRPr lang="en-US" dirty="0"/>
          </a:p>
        </p:txBody>
      </p:sp>
      <p:sp>
        <p:nvSpPr>
          <p:cNvPr id="4" name="Text Placeholder 3"/>
          <p:cNvSpPr>
            <a:spLocks noGrp="1"/>
          </p:cNvSpPr>
          <p:nvPr>
            <p:ph type="body" sz="half" idx="2"/>
          </p:nvPr>
        </p:nvSpPr>
        <p:spPr>
          <a:xfrm>
            <a:off x="3186601" y="10176821"/>
            <a:ext cx="9754553" cy="1526071"/>
          </a:xfrm>
        </p:spPr>
        <p:txBody>
          <a:bodyPr/>
          <a:lstStyle>
            <a:lvl1pPr marL="0" indent="0">
              <a:buNone/>
              <a:defRPr sz="2489"/>
            </a:lvl1pPr>
            <a:lvl2pPr marL="812902" indent="0">
              <a:buNone/>
              <a:defRPr sz="2134"/>
            </a:lvl2pPr>
            <a:lvl3pPr marL="1625803" indent="0">
              <a:buNone/>
              <a:defRPr sz="1778"/>
            </a:lvl3pPr>
            <a:lvl4pPr marL="2438705" indent="0">
              <a:buNone/>
              <a:defRPr sz="1600"/>
            </a:lvl4pPr>
            <a:lvl5pPr marL="3251606" indent="0">
              <a:buNone/>
              <a:defRPr sz="1600"/>
            </a:lvl5pPr>
            <a:lvl6pPr marL="4064508" indent="0">
              <a:buNone/>
              <a:defRPr sz="1600"/>
            </a:lvl6pPr>
            <a:lvl7pPr marL="4877410" indent="0">
              <a:buNone/>
              <a:defRPr sz="1600"/>
            </a:lvl7pPr>
            <a:lvl8pPr marL="5690311" indent="0">
              <a:buNone/>
              <a:defRPr sz="1600"/>
            </a:lvl8pPr>
            <a:lvl9pPr marL="650321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6D2C0D-3875-46DF-9D6F-5A1469220E6D}" type="slidenum">
              <a:rPr lang="en-US" smtClean="0"/>
              <a:pPr/>
              <a:t>‹#›</a:t>
            </a:fld>
            <a:endParaRPr lang="en-US" dirty="0"/>
          </a:p>
        </p:txBody>
      </p:sp>
    </p:spTree>
    <p:extLst>
      <p:ext uri="{BB962C8B-B14F-4D97-AF65-F5344CB8AC3E}">
        <p14:creationId xmlns:p14="http://schemas.microsoft.com/office/powerpoint/2010/main" val="703073662"/>
      </p:ext>
    </p:extLst>
  </p:cSld>
  <p:clrMapOvr>
    <a:masterClrMapping/>
  </p:clrMapOvr>
  <p:transition spd="med">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4499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69050" y="2925624"/>
            <a:ext cx="14622379" cy="4837688"/>
          </a:xfrm>
          <a:prstGeom prst="rect">
            <a:avLst/>
          </a:prstGeom>
        </p:spPr>
        <p:txBody>
          <a:bodyPr lIns="91424" tIns="45712" rIns="91424" bIns="45712"/>
          <a:lstStyle>
            <a:lvl1pPr marL="555618" indent="-555618">
              <a:buClr>
                <a:schemeClr val="accent1"/>
              </a:buClr>
              <a:buFont typeface="Arial"/>
              <a:buChar char="•"/>
              <a:defRPr/>
            </a:lvl1pPr>
            <a:lvl3pPr>
              <a:buClr>
                <a:schemeClr val="accent5"/>
              </a:buClr>
              <a:defRPr/>
            </a:lvl3pPr>
          </a:lstStyle>
          <a:p>
            <a:pPr lvl="0"/>
            <a:r>
              <a:rPr lang="en-US"/>
              <a:t>Edit Master text styles</a:t>
            </a:r>
          </a:p>
        </p:txBody>
      </p:sp>
      <p:sp>
        <p:nvSpPr>
          <p:cNvPr id="4" name="Title 1"/>
          <p:cNvSpPr>
            <a:spLocks noGrp="1"/>
          </p:cNvSpPr>
          <p:nvPr>
            <p:ph type="title"/>
          </p:nvPr>
        </p:nvSpPr>
        <p:spPr>
          <a:xfrm>
            <a:off x="859599" y="1195698"/>
            <a:ext cx="14631829" cy="1473068"/>
          </a:xfrm>
          <a:prstGeom prst="rect">
            <a:avLst/>
          </a:prstGeom>
        </p:spPr>
        <p:txBody>
          <a:bodyPr vert="horz" lIns="91424" tIns="45712" rIns="91424" bIns="45712"/>
          <a:lstStyle>
            <a:lvl1pPr>
              <a:defRPr>
                <a:solidFill>
                  <a:srgbClr val="0054A4"/>
                </a:solidFill>
              </a:defRPr>
            </a:lvl1pPr>
          </a:lstStyle>
          <a:p>
            <a:r>
              <a:rPr lang="en-US"/>
              <a:t>Click to edit Master title style</a:t>
            </a:r>
            <a:endParaRPr lang="en-US" dirty="0"/>
          </a:p>
        </p:txBody>
      </p:sp>
      <p:sp>
        <p:nvSpPr>
          <p:cNvPr id="5" name="Rectangle 4"/>
          <p:cNvSpPr/>
          <p:nvPr userDrawn="1"/>
        </p:nvSpPr>
        <p:spPr>
          <a:xfrm>
            <a:off x="793060" y="12073198"/>
            <a:ext cx="548548" cy="447943"/>
          </a:xfrm>
          <a:prstGeom prst="rect">
            <a:avLst/>
          </a:prstGeom>
        </p:spPr>
        <p:txBody>
          <a:bodyPr wrap="none">
            <a:spAutoFit/>
          </a:bodyPr>
          <a:lstStyle/>
          <a:p>
            <a:fld id="{ACF2DE00-3FC4-D44A-BC47-241E6CE345C6}" type="slidenum">
              <a:rPr lang="en-US" sz="2311" b="0" i="0" smtClean="0">
                <a:solidFill>
                  <a:srgbClr val="005DAA"/>
                </a:solidFill>
                <a:latin typeface="+mn-lt"/>
                <a:cs typeface="Arial"/>
              </a:rPr>
              <a:pPr/>
              <a:t>‹#›</a:t>
            </a:fld>
            <a:endParaRPr lang="en-US" sz="2311" dirty="0">
              <a:solidFill>
                <a:srgbClr val="005DAA"/>
              </a:solidFill>
            </a:endParaRPr>
          </a:p>
        </p:txBody>
      </p:sp>
    </p:spTree>
    <p:extLst>
      <p:ext uri="{BB962C8B-B14F-4D97-AF65-F5344CB8AC3E}">
        <p14:creationId xmlns:p14="http://schemas.microsoft.com/office/powerpoint/2010/main" val="11387511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buClr>
                <a:prstClr val="black"/>
              </a:buClr>
            </a:pPr>
            <a:endParaRPr lang="en-US" dirty="0">
              <a:solidFill>
                <a:prstClr val="black"/>
              </a:solidFill>
            </a:endParaRPr>
          </a:p>
        </p:txBody>
      </p:sp>
      <p:sp>
        <p:nvSpPr>
          <p:cNvPr id="4" name="Slide Number Placeholder 3"/>
          <p:cNvSpPr>
            <a:spLocks noGrp="1"/>
          </p:cNvSpPr>
          <p:nvPr>
            <p:ph type="sldNum" sz="quarter" idx="11"/>
          </p:nvPr>
        </p:nvSpPr>
        <p:spPr/>
        <p:txBody>
          <a:bodyPr/>
          <a:lstStyle/>
          <a:p>
            <a:pPr>
              <a:buClr>
                <a:prstClr val="black"/>
              </a:buClr>
            </a:pPr>
            <a:fld id="{7FFC4C9B-B19F-40F3-A41F-C6D7DFF5A73E}" type="slidenum">
              <a:rPr lang="en-US" smtClean="0">
                <a:solidFill>
                  <a:prstClr val="black"/>
                </a:solidFill>
              </a:rPr>
              <a:pPr>
                <a:buClr>
                  <a:prstClr val="black"/>
                </a:buClr>
              </a:pPr>
              <a:t>‹#›</a:t>
            </a:fld>
            <a:endParaRPr lang="en-US" dirty="0">
              <a:solidFill>
                <a:prstClr val="black"/>
              </a:solidFill>
            </a:endParaRPr>
          </a:p>
        </p:txBody>
      </p:sp>
      <p:sp>
        <p:nvSpPr>
          <p:cNvPr id="5" name="Rectangle 4"/>
          <p:cNvSpPr/>
          <p:nvPr userDrawn="1"/>
        </p:nvSpPr>
        <p:spPr>
          <a:xfrm>
            <a:off x="10529625" y="9757449"/>
            <a:ext cx="5727964" cy="3245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prstClr val="black"/>
              </a:buClr>
            </a:pPr>
            <a:endParaRPr lang="en-US" sz="5867" dirty="0">
              <a:solidFill>
                <a:prstClr val="white"/>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295933" y="10711691"/>
            <a:ext cx="2587268" cy="2029442"/>
          </a:xfrm>
          <a:prstGeom prst="rect">
            <a:avLst/>
          </a:prstGeom>
          <a:noFill/>
          <a:ln w="9525">
            <a:noFill/>
            <a:miter lim="800000"/>
            <a:headEnd/>
            <a:tailEnd/>
          </a:ln>
          <a:effectLst/>
        </p:spPr>
      </p:pic>
    </p:spTree>
    <p:extLst>
      <p:ext uri="{BB962C8B-B14F-4D97-AF65-F5344CB8AC3E}">
        <p14:creationId xmlns:p14="http://schemas.microsoft.com/office/powerpoint/2010/main" val="47849156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80" y="3034086"/>
            <a:ext cx="13629909" cy="7025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812880" y="1186058"/>
            <a:ext cx="14631829" cy="1501875"/>
          </a:xfrm>
        </p:spPr>
        <p:txBody>
          <a:bodyPr/>
          <a:lstStyle>
            <a:lvl1pPr>
              <a:defRPr/>
            </a:lvl1pPr>
          </a:lstStyle>
          <a:p>
            <a:r>
              <a:rPr lang="en-US"/>
              <a:t>Click to edit Master title style</a:t>
            </a: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6402966"/>
            <a:ext cx="13818950" cy="2582583"/>
          </a:xfrm>
        </p:spPr>
        <p:txBody>
          <a:bodyPr anchor="t"/>
          <a:lstStyle>
            <a:lvl1pPr algn="l">
              <a:defRPr sz="7300" b="1" cap="all"/>
            </a:lvl1pPr>
          </a:lstStyle>
          <a:p>
            <a:r>
              <a:rPr lang="en-US"/>
              <a:t>Click to edit Master title style</a:t>
            </a:r>
            <a:endParaRPr lang="en-US" dirty="0"/>
          </a:p>
        </p:txBody>
      </p:sp>
      <p:sp>
        <p:nvSpPr>
          <p:cNvPr id="3" name="Text Placeholder 2"/>
          <p:cNvSpPr>
            <a:spLocks noGrp="1"/>
          </p:cNvSpPr>
          <p:nvPr>
            <p:ph type="body" idx="1"/>
          </p:nvPr>
        </p:nvSpPr>
        <p:spPr>
          <a:xfrm>
            <a:off x="1284237" y="3558517"/>
            <a:ext cx="13818950" cy="2844452"/>
          </a:xfrm>
        </p:spPr>
        <p:txBody>
          <a:bodyPr anchor="b"/>
          <a:lstStyle>
            <a:lvl1pPr marL="0" indent="0">
              <a:buNone/>
              <a:defRPr sz="3700"/>
            </a:lvl1pPr>
            <a:lvl2pPr marL="835990" indent="0">
              <a:buNone/>
              <a:defRPr sz="3300"/>
            </a:lvl2pPr>
            <a:lvl3pPr marL="1671980" indent="0">
              <a:buNone/>
              <a:defRPr sz="2900"/>
            </a:lvl3pPr>
            <a:lvl4pPr marL="2507971" indent="0">
              <a:buNone/>
              <a:defRPr sz="2600"/>
            </a:lvl4pPr>
            <a:lvl5pPr marL="3343961" indent="0">
              <a:buNone/>
              <a:defRPr sz="2600"/>
            </a:lvl5pPr>
            <a:lvl6pPr marL="4179951" indent="0">
              <a:buNone/>
              <a:defRPr sz="2600"/>
            </a:lvl6pPr>
            <a:lvl7pPr marL="5015941" indent="0">
              <a:buNone/>
              <a:defRPr sz="2600"/>
            </a:lvl7pPr>
            <a:lvl8pPr marL="5851931" indent="0">
              <a:buNone/>
              <a:defRPr sz="2600"/>
            </a:lvl8pPr>
            <a:lvl9pPr marL="6687922" indent="0">
              <a:buNone/>
              <a:defRPr sz="2600"/>
            </a:lvl9pPr>
          </a:lstStyle>
          <a:p>
            <a:pPr lvl="0"/>
            <a:r>
              <a:rPr lang="en-US"/>
              <a:t>Edit Master text styles</a:t>
            </a: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79" y="3034086"/>
            <a:ext cx="7180435" cy="8581520"/>
          </a:xfrm>
        </p:spPr>
        <p:txBody>
          <a:bodyPr/>
          <a:lstStyle>
            <a:lvl1pPr>
              <a:defRPr sz="5100"/>
            </a:lvl1pPr>
            <a:lvl2pPr>
              <a:defRPr sz="44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4274" y="3034086"/>
            <a:ext cx="7180435" cy="8581520"/>
          </a:xfrm>
        </p:spPr>
        <p:txBody>
          <a:bodyPr/>
          <a:lstStyle>
            <a:lvl1pPr>
              <a:defRPr sz="5100"/>
            </a:lvl1pPr>
            <a:lvl2pPr>
              <a:defRPr sz="4400"/>
            </a:lvl2pPr>
            <a:lvl3pPr>
              <a:defRPr sz="3700"/>
            </a:lvl3pPr>
            <a:lvl4pPr>
              <a:defRPr sz="3300"/>
            </a:lvl4pPr>
            <a:lvl5pPr>
              <a:defRPr sz="3300"/>
            </a:lvl5pPr>
            <a:lvl6pPr>
              <a:defRPr sz="3300"/>
            </a:lvl6pPr>
            <a:lvl7pPr>
              <a:defRPr sz="3300"/>
            </a:lvl7pPr>
            <a:lvl8pPr>
              <a:defRPr sz="3300"/>
            </a:lvl8pPr>
            <a:lvl9pPr>
              <a:defRPr sz="3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80" y="1186058"/>
            <a:ext cx="14631829" cy="15018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81" y="2910674"/>
            <a:ext cx="7183258" cy="1213030"/>
          </a:xfrm>
        </p:spPr>
        <p:txBody>
          <a:bodyPr anchor="b"/>
          <a:lstStyle>
            <a:lvl1pPr marL="0" indent="0">
              <a:buNone/>
              <a:defRPr sz="4400" b="1"/>
            </a:lvl1pPr>
            <a:lvl2pPr marL="835990" indent="0">
              <a:buNone/>
              <a:defRPr sz="3700" b="1"/>
            </a:lvl2pPr>
            <a:lvl3pPr marL="1671980" indent="0">
              <a:buNone/>
              <a:defRPr sz="3300" b="1"/>
            </a:lvl3pPr>
            <a:lvl4pPr marL="2507971" indent="0">
              <a:buNone/>
              <a:defRPr sz="2900" b="1"/>
            </a:lvl4pPr>
            <a:lvl5pPr marL="3343961" indent="0">
              <a:buNone/>
              <a:defRPr sz="2900" b="1"/>
            </a:lvl5pPr>
            <a:lvl6pPr marL="4179951" indent="0">
              <a:buNone/>
              <a:defRPr sz="2900" b="1"/>
            </a:lvl6pPr>
            <a:lvl7pPr marL="5015941" indent="0">
              <a:buNone/>
              <a:defRPr sz="2900" b="1"/>
            </a:lvl7pPr>
            <a:lvl8pPr marL="5851931" indent="0">
              <a:buNone/>
              <a:defRPr sz="2900" b="1"/>
            </a:lvl8pPr>
            <a:lvl9pPr marL="6687922" indent="0">
              <a:buNone/>
              <a:defRPr sz="2900" b="1"/>
            </a:lvl9pPr>
          </a:lstStyle>
          <a:p>
            <a:pPr lvl="0"/>
            <a:r>
              <a:rPr lang="en-US"/>
              <a:t>Edit Master text styles</a:t>
            </a:r>
          </a:p>
        </p:txBody>
      </p:sp>
      <p:sp>
        <p:nvSpPr>
          <p:cNvPr id="4" name="Content Placeholder 3"/>
          <p:cNvSpPr>
            <a:spLocks noGrp="1"/>
          </p:cNvSpPr>
          <p:nvPr>
            <p:ph sz="half" idx="2"/>
          </p:nvPr>
        </p:nvSpPr>
        <p:spPr>
          <a:xfrm>
            <a:off x="812881" y="4123704"/>
            <a:ext cx="7183258" cy="7491898"/>
          </a:xfrm>
        </p:spPr>
        <p:txBody>
          <a:bodyPr/>
          <a:lstStyle>
            <a:lvl1pPr>
              <a:defRPr sz="4400"/>
            </a:lvl1pPr>
            <a:lvl2pPr>
              <a:defRPr sz="37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8631" y="2910674"/>
            <a:ext cx="7186080" cy="1213030"/>
          </a:xfrm>
        </p:spPr>
        <p:txBody>
          <a:bodyPr anchor="b"/>
          <a:lstStyle>
            <a:lvl1pPr marL="0" indent="0">
              <a:buNone/>
              <a:defRPr sz="4400" b="1"/>
            </a:lvl1pPr>
            <a:lvl2pPr marL="835990" indent="0">
              <a:buNone/>
              <a:defRPr sz="3700" b="1"/>
            </a:lvl2pPr>
            <a:lvl3pPr marL="1671980" indent="0">
              <a:buNone/>
              <a:defRPr sz="3300" b="1"/>
            </a:lvl3pPr>
            <a:lvl4pPr marL="2507971" indent="0">
              <a:buNone/>
              <a:defRPr sz="2900" b="1"/>
            </a:lvl4pPr>
            <a:lvl5pPr marL="3343961" indent="0">
              <a:buNone/>
              <a:defRPr sz="2900" b="1"/>
            </a:lvl5pPr>
            <a:lvl6pPr marL="4179951" indent="0">
              <a:buNone/>
              <a:defRPr sz="2900" b="1"/>
            </a:lvl6pPr>
            <a:lvl7pPr marL="5015941" indent="0">
              <a:buNone/>
              <a:defRPr sz="2900" b="1"/>
            </a:lvl7pPr>
            <a:lvl8pPr marL="5851931" indent="0">
              <a:buNone/>
              <a:defRPr sz="2900" b="1"/>
            </a:lvl8pPr>
            <a:lvl9pPr marL="6687922" indent="0">
              <a:buNone/>
              <a:defRPr sz="2900" b="1"/>
            </a:lvl9pPr>
          </a:lstStyle>
          <a:p>
            <a:pPr lvl="0"/>
            <a:r>
              <a:rPr lang="en-US"/>
              <a:t>Edit Master text styles</a:t>
            </a:r>
          </a:p>
        </p:txBody>
      </p:sp>
      <p:sp>
        <p:nvSpPr>
          <p:cNvPr id="6" name="Content Placeholder 5"/>
          <p:cNvSpPr>
            <a:spLocks noGrp="1"/>
          </p:cNvSpPr>
          <p:nvPr>
            <p:ph sz="quarter" idx="4"/>
          </p:nvPr>
        </p:nvSpPr>
        <p:spPr>
          <a:xfrm>
            <a:off x="8258631" y="4123704"/>
            <a:ext cx="7186080" cy="7491898"/>
          </a:xfrm>
        </p:spPr>
        <p:txBody>
          <a:bodyPr/>
          <a:lstStyle>
            <a:lvl1pPr>
              <a:defRPr sz="4400"/>
            </a:lvl1pPr>
            <a:lvl2pPr>
              <a:defRPr sz="37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812880" y="1186058"/>
            <a:ext cx="14631829" cy="1501875"/>
          </a:xfrm>
        </p:spPr>
        <p:txBody>
          <a:bodyPr/>
          <a:lstStyle>
            <a:lvl1pPr>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9102251"/>
            <a:ext cx="9754553" cy="1074572"/>
          </a:xfrm>
        </p:spPr>
        <p:txBody>
          <a:bodyPr anchor="b"/>
          <a:lstStyle>
            <a:lvl1pPr algn="l">
              <a:defRPr sz="3700" b="1"/>
            </a:lvl1pPr>
          </a:lstStyle>
          <a:p>
            <a:r>
              <a:rPr lang="en-US"/>
              <a:t>Click to edit Master title style</a:t>
            </a:r>
          </a:p>
        </p:txBody>
      </p:sp>
      <p:sp>
        <p:nvSpPr>
          <p:cNvPr id="3" name="Picture Placeholder 2"/>
          <p:cNvSpPr>
            <a:spLocks noGrp="1"/>
          </p:cNvSpPr>
          <p:nvPr>
            <p:ph type="pic" idx="1"/>
          </p:nvPr>
        </p:nvSpPr>
        <p:spPr>
          <a:xfrm>
            <a:off x="3186601" y="1425665"/>
            <a:ext cx="9754553" cy="7538123"/>
          </a:xfrm>
        </p:spPr>
        <p:txBody>
          <a:bodyPr/>
          <a:lstStyle>
            <a:lvl1pPr marL="0" indent="0">
              <a:buNone/>
              <a:defRPr sz="5900"/>
            </a:lvl1pPr>
            <a:lvl2pPr marL="835990" indent="0">
              <a:buNone/>
              <a:defRPr sz="5100"/>
            </a:lvl2pPr>
            <a:lvl3pPr marL="1671980" indent="0">
              <a:buNone/>
              <a:defRPr sz="4400"/>
            </a:lvl3pPr>
            <a:lvl4pPr marL="2507971" indent="0">
              <a:buNone/>
              <a:defRPr sz="3700"/>
            </a:lvl4pPr>
            <a:lvl5pPr marL="3343961" indent="0">
              <a:buNone/>
              <a:defRPr sz="3700"/>
            </a:lvl5pPr>
            <a:lvl6pPr marL="4179951" indent="0">
              <a:buNone/>
              <a:defRPr sz="3700"/>
            </a:lvl6pPr>
            <a:lvl7pPr marL="5015941" indent="0">
              <a:buNone/>
              <a:defRPr sz="3700"/>
            </a:lvl7pPr>
            <a:lvl8pPr marL="5851931" indent="0">
              <a:buNone/>
              <a:defRPr sz="3700"/>
            </a:lvl8pPr>
            <a:lvl9pPr marL="6687922" indent="0">
              <a:buNone/>
              <a:defRPr sz="3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186601" y="10176823"/>
            <a:ext cx="9754553" cy="1526071"/>
          </a:xfrm>
        </p:spPr>
        <p:txBody>
          <a:bodyPr/>
          <a:lstStyle>
            <a:lvl1pPr marL="0" indent="0">
              <a:buNone/>
              <a:defRPr sz="2600"/>
            </a:lvl1pPr>
            <a:lvl2pPr marL="835990" indent="0">
              <a:buNone/>
              <a:defRPr sz="2200"/>
            </a:lvl2pPr>
            <a:lvl3pPr marL="1671980" indent="0">
              <a:buNone/>
              <a:defRPr sz="1800"/>
            </a:lvl3pPr>
            <a:lvl4pPr marL="2507971" indent="0">
              <a:buNone/>
              <a:defRPr sz="1600"/>
            </a:lvl4pPr>
            <a:lvl5pPr marL="3343961" indent="0">
              <a:buNone/>
              <a:defRPr sz="1600"/>
            </a:lvl5pPr>
            <a:lvl6pPr marL="4179951" indent="0">
              <a:buNone/>
              <a:defRPr sz="1600"/>
            </a:lvl6pPr>
            <a:lvl7pPr marL="5015941" indent="0">
              <a:buNone/>
              <a:defRPr sz="1600"/>
            </a:lvl7pPr>
            <a:lvl8pPr marL="5851931" indent="0">
              <a:buNone/>
              <a:defRPr sz="1600"/>
            </a:lvl8pPr>
            <a:lvl9pPr marL="6687922" indent="0">
              <a:buNone/>
              <a:defRPr sz="16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812880" y="1186058"/>
            <a:ext cx="14631829" cy="1501875"/>
          </a:xfrm>
        </p:spPr>
        <p:txBody>
          <a:bodyPr/>
          <a:lstStyle>
            <a:lvl1pPr>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Topstripe-full-PPT-150dpi"/>
          <p:cNvPicPr>
            <a:picLocks noChangeAspect="1" noChangeArrowheads="1"/>
          </p:cNvPicPr>
          <p:nvPr/>
        </p:nvPicPr>
        <p:blipFill>
          <a:blip r:embed="rId14" cstate="print"/>
          <a:srcRect/>
          <a:stretch>
            <a:fillRect/>
          </a:stretch>
        </p:blipFill>
        <p:spPr bwMode="auto">
          <a:xfrm>
            <a:off x="0" y="0"/>
            <a:ext cx="16257588" cy="130032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790300" y="1146812"/>
            <a:ext cx="14631829" cy="2167202"/>
          </a:xfrm>
          <a:prstGeom prst="rect">
            <a:avLst/>
          </a:prstGeom>
          <a:noFill/>
          <a:ln w="9525">
            <a:noFill/>
            <a:miter lim="800000"/>
            <a:headEnd/>
            <a:tailEnd/>
          </a:ln>
        </p:spPr>
        <p:txBody>
          <a:bodyPr vert="horz" wrap="square" lIns="167198" tIns="83599" rIns="167198" bIns="83599"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12880" y="3034086"/>
            <a:ext cx="14631829" cy="8581520"/>
          </a:xfrm>
          <a:prstGeom prst="rect">
            <a:avLst/>
          </a:prstGeom>
          <a:noFill/>
          <a:ln w="9525">
            <a:noFill/>
            <a:miter lim="800000"/>
            <a:headEnd/>
            <a:tailEnd/>
          </a:ln>
        </p:spPr>
        <p:txBody>
          <a:bodyPr vert="horz" wrap="square" lIns="167198" tIns="83599" rIns="167198" bIns="83599"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11651272" y="12390026"/>
            <a:ext cx="3793437" cy="903001"/>
          </a:xfrm>
          <a:prstGeom prst="rect">
            <a:avLst/>
          </a:prstGeom>
          <a:noFill/>
          <a:ln w="9525">
            <a:noFill/>
            <a:miter lim="800000"/>
            <a:headEnd/>
            <a:tailEnd/>
          </a:ln>
          <a:effectLst/>
        </p:spPr>
        <p:txBody>
          <a:bodyPr vert="horz" wrap="square" lIns="167198" tIns="83599" rIns="167198" bIns="83599" numCol="1" anchor="t" anchorCtr="0" compatLnSpc="1">
            <a:prstTxWarp prst="textNoShape">
              <a:avLst/>
            </a:prstTxWarp>
          </a:bodyPr>
          <a:lstStyle>
            <a:lvl1pPr algn="r">
              <a:defRPr sz="2600"/>
            </a:lvl1pPr>
          </a:lstStyle>
          <a:p>
            <a:fld id="{7BA0A6AB-AE58-4F6F-8038-CF83270563F5}" type="slidenum">
              <a:rPr lang="en-US" smtClean="0"/>
              <a:pPr/>
              <a:t>‹#›</a:t>
            </a:fld>
            <a:endParaRPr lang="en-US"/>
          </a:p>
        </p:txBody>
      </p:sp>
      <p:pic>
        <p:nvPicPr>
          <p:cNvPr id="6" name="Picture 7" descr="Topstripe-full-PPT-150dpi"/>
          <p:cNvPicPr>
            <a:picLocks noChangeAspect="1" noChangeArrowheads="1"/>
          </p:cNvPicPr>
          <p:nvPr/>
        </p:nvPicPr>
        <p:blipFill>
          <a:blip r:embed="rId14" cstate="print"/>
          <a:srcRect/>
          <a:stretch>
            <a:fillRect/>
          </a:stretch>
        </p:blipFill>
        <p:spPr bwMode="auto">
          <a:xfrm>
            <a:off x="0" y="0"/>
            <a:ext cx="16257588" cy="13003213"/>
          </a:xfrm>
          <a:prstGeom prst="rect">
            <a:avLst/>
          </a:prstGeom>
          <a:noFill/>
          <a:ln w="9525">
            <a:noFill/>
            <a:miter lim="800000"/>
            <a:headEnd/>
            <a:tailEnd/>
          </a:ln>
        </p:spPr>
      </p:pic>
      <p:pic>
        <p:nvPicPr>
          <p:cNvPr id="7" name="Picture 6" descr="829.jpg"/>
          <p:cNvPicPr>
            <a:picLocks noChangeAspect="1"/>
          </p:cNvPicPr>
          <p:nvPr/>
        </p:nvPicPr>
        <p:blipFill>
          <a:blip r:embed="rId15" cstate="print"/>
          <a:stretch>
            <a:fillRect/>
          </a:stretch>
        </p:blipFill>
        <p:spPr>
          <a:xfrm>
            <a:off x="11786751" y="11413931"/>
            <a:ext cx="3949652" cy="1155841"/>
          </a:xfrm>
          <a:prstGeom prst="rect">
            <a:avLst/>
          </a:prstGeom>
        </p:spPr>
      </p:pic>
      <p:pic>
        <p:nvPicPr>
          <p:cNvPr id="9" name="Picture 8" descr="mlogo.png"/>
          <p:cNvPicPr>
            <a:picLocks noChangeAspect="1"/>
          </p:cNvPicPr>
          <p:nvPr/>
        </p:nvPicPr>
        <p:blipFill>
          <a:blip r:embed="rId16" cstate="print"/>
          <a:stretch>
            <a:fillRect/>
          </a:stretch>
        </p:blipFill>
        <p:spPr>
          <a:xfrm>
            <a:off x="14149492" y="258221"/>
            <a:ext cx="677400" cy="722401"/>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70" r:id="rId10"/>
    <p:sldLayoutId id="2147483674" r:id="rId11"/>
    <p:sldLayoutId id="2147483678" r:id="rId12"/>
  </p:sldLayoutIdLst>
  <p:transition spd="med">
    <p:wipe dir="d"/>
  </p:transition>
  <p:txStyles>
    <p:titleStyle>
      <a:lvl1pPr algn="l" rtl="0" eaLnBrk="1" fontAlgn="base" hangingPunct="1">
        <a:spcBef>
          <a:spcPct val="0"/>
        </a:spcBef>
        <a:spcAft>
          <a:spcPct val="0"/>
        </a:spcAft>
        <a:defRPr sz="5100" b="1">
          <a:solidFill>
            <a:srgbClr val="105594"/>
          </a:solidFill>
          <a:latin typeface="+mj-lt"/>
          <a:ea typeface="+mj-ea"/>
          <a:cs typeface="+mj-cs"/>
        </a:defRPr>
      </a:lvl1pPr>
      <a:lvl2pPr algn="l" rtl="0" eaLnBrk="1" fontAlgn="base" hangingPunct="1">
        <a:spcBef>
          <a:spcPct val="0"/>
        </a:spcBef>
        <a:spcAft>
          <a:spcPct val="0"/>
        </a:spcAft>
        <a:defRPr sz="5100" b="1">
          <a:solidFill>
            <a:srgbClr val="105594"/>
          </a:solidFill>
          <a:latin typeface="Arial" charset="0"/>
        </a:defRPr>
      </a:lvl2pPr>
      <a:lvl3pPr algn="l" rtl="0" eaLnBrk="1" fontAlgn="base" hangingPunct="1">
        <a:spcBef>
          <a:spcPct val="0"/>
        </a:spcBef>
        <a:spcAft>
          <a:spcPct val="0"/>
        </a:spcAft>
        <a:defRPr sz="5100" b="1">
          <a:solidFill>
            <a:srgbClr val="105594"/>
          </a:solidFill>
          <a:latin typeface="Arial" charset="0"/>
        </a:defRPr>
      </a:lvl3pPr>
      <a:lvl4pPr algn="l" rtl="0" eaLnBrk="1" fontAlgn="base" hangingPunct="1">
        <a:spcBef>
          <a:spcPct val="0"/>
        </a:spcBef>
        <a:spcAft>
          <a:spcPct val="0"/>
        </a:spcAft>
        <a:defRPr sz="5100" b="1">
          <a:solidFill>
            <a:srgbClr val="105594"/>
          </a:solidFill>
          <a:latin typeface="Arial" charset="0"/>
        </a:defRPr>
      </a:lvl4pPr>
      <a:lvl5pPr algn="l" rtl="0" eaLnBrk="1" fontAlgn="base" hangingPunct="1">
        <a:spcBef>
          <a:spcPct val="0"/>
        </a:spcBef>
        <a:spcAft>
          <a:spcPct val="0"/>
        </a:spcAft>
        <a:defRPr sz="5100" b="1">
          <a:solidFill>
            <a:srgbClr val="105594"/>
          </a:solidFill>
          <a:latin typeface="Arial" charset="0"/>
        </a:defRPr>
      </a:lvl5pPr>
      <a:lvl6pPr marL="835990" algn="l" rtl="0" eaLnBrk="1" fontAlgn="base" hangingPunct="1">
        <a:spcBef>
          <a:spcPct val="0"/>
        </a:spcBef>
        <a:spcAft>
          <a:spcPct val="0"/>
        </a:spcAft>
        <a:defRPr sz="5100" b="1">
          <a:solidFill>
            <a:srgbClr val="105594"/>
          </a:solidFill>
          <a:latin typeface="Arial" charset="0"/>
        </a:defRPr>
      </a:lvl6pPr>
      <a:lvl7pPr marL="1671980" algn="l" rtl="0" eaLnBrk="1" fontAlgn="base" hangingPunct="1">
        <a:spcBef>
          <a:spcPct val="0"/>
        </a:spcBef>
        <a:spcAft>
          <a:spcPct val="0"/>
        </a:spcAft>
        <a:defRPr sz="5100" b="1">
          <a:solidFill>
            <a:srgbClr val="105594"/>
          </a:solidFill>
          <a:latin typeface="Arial" charset="0"/>
        </a:defRPr>
      </a:lvl7pPr>
      <a:lvl8pPr marL="2507971" algn="l" rtl="0" eaLnBrk="1" fontAlgn="base" hangingPunct="1">
        <a:spcBef>
          <a:spcPct val="0"/>
        </a:spcBef>
        <a:spcAft>
          <a:spcPct val="0"/>
        </a:spcAft>
        <a:defRPr sz="5100" b="1">
          <a:solidFill>
            <a:srgbClr val="105594"/>
          </a:solidFill>
          <a:latin typeface="Arial" charset="0"/>
        </a:defRPr>
      </a:lvl8pPr>
      <a:lvl9pPr marL="3343961" algn="l" rtl="0" eaLnBrk="1" fontAlgn="base" hangingPunct="1">
        <a:spcBef>
          <a:spcPct val="0"/>
        </a:spcBef>
        <a:spcAft>
          <a:spcPct val="0"/>
        </a:spcAft>
        <a:defRPr sz="5100" b="1">
          <a:solidFill>
            <a:srgbClr val="105594"/>
          </a:solidFill>
          <a:latin typeface="Arial" charset="0"/>
        </a:defRPr>
      </a:lvl9pPr>
    </p:titleStyle>
    <p:bodyStyle>
      <a:lvl1pPr marL="626993" indent="-626993" algn="l" rtl="0" eaLnBrk="1" fontAlgn="base" hangingPunct="1">
        <a:spcBef>
          <a:spcPct val="20000"/>
        </a:spcBef>
        <a:spcAft>
          <a:spcPct val="0"/>
        </a:spcAft>
        <a:buClr>
          <a:srgbClr val="FC0128"/>
        </a:buClr>
        <a:buSzPct val="125000"/>
        <a:buChar char="•"/>
        <a:defRPr sz="4400">
          <a:solidFill>
            <a:srgbClr val="105594"/>
          </a:solidFill>
          <a:latin typeface="+mn-lt"/>
          <a:ea typeface="+mn-ea"/>
          <a:cs typeface="+mn-cs"/>
        </a:defRPr>
      </a:lvl1pPr>
      <a:lvl2pPr marL="1358484" indent="-522494" algn="l" rtl="0" eaLnBrk="1" fontAlgn="base" hangingPunct="1">
        <a:spcBef>
          <a:spcPct val="20000"/>
        </a:spcBef>
        <a:spcAft>
          <a:spcPct val="0"/>
        </a:spcAft>
        <a:buChar char="–"/>
        <a:defRPr sz="3700">
          <a:solidFill>
            <a:srgbClr val="105594"/>
          </a:solidFill>
          <a:latin typeface="+mn-lt"/>
        </a:defRPr>
      </a:lvl2pPr>
      <a:lvl3pPr marL="2089976" indent="-417995" algn="l" rtl="0" eaLnBrk="1" fontAlgn="base" hangingPunct="1">
        <a:spcBef>
          <a:spcPct val="20000"/>
        </a:spcBef>
        <a:spcAft>
          <a:spcPct val="0"/>
        </a:spcAft>
        <a:buChar char="•"/>
        <a:defRPr sz="4400">
          <a:solidFill>
            <a:schemeClr val="tx1"/>
          </a:solidFill>
          <a:latin typeface="+mn-lt"/>
        </a:defRPr>
      </a:lvl3pPr>
      <a:lvl4pPr marL="2925966" indent="-417995" algn="l" rtl="0" eaLnBrk="1" fontAlgn="base" hangingPunct="1">
        <a:spcBef>
          <a:spcPct val="20000"/>
        </a:spcBef>
        <a:spcAft>
          <a:spcPct val="0"/>
        </a:spcAft>
        <a:buChar char="–"/>
        <a:defRPr sz="3700">
          <a:solidFill>
            <a:schemeClr val="tx1"/>
          </a:solidFill>
          <a:latin typeface="+mn-lt"/>
        </a:defRPr>
      </a:lvl4pPr>
      <a:lvl5pPr marL="3761956" indent="-417995" algn="l" rtl="0" eaLnBrk="1" fontAlgn="base" hangingPunct="1">
        <a:spcBef>
          <a:spcPct val="20000"/>
        </a:spcBef>
        <a:spcAft>
          <a:spcPct val="0"/>
        </a:spcAft>
        <a:buChar char="»"/>
        <a:defRPr sz="3700">
          <a:solidFill>
            <a:schemeClr val="tx1"/>
          </a:solidFill>
          <a:latin typeface="+mn-lt"/>
        </a:defRPr>
      </a:lvl5pPr>
      <a:lvl6pPr marL="4597946" indent="-417995" algn="l" rtl="0" eaLnBrk="1" fontAlgn="base" hangingPunct="1">
        <a:spcBef>
          <a:spcPct val="20000"/>
        </a:spcBef>
        <a:spcAft>
          <a:spcPct val="0"/>
        </a:spcAft>
        <a:buChar char="»"/>
        <a:defRPr sz="3700">
          <a:solidFill>
            <a:schemeClr val="tx1"/>
          </a:solidFill>
          <a:latin typeface="+mn-lt"/>
        </a:defRPr>
      </a:lvl6pPr>
      <a:lvl7pPr marL="5433936" indent="-417995" algn="l" rtl="0" eaLnBrk="1" fontAlgn="base" hangingPunct="1">
        <a:spcBef>
          <a:spcPct val="20000"/>
        </a:spcBef>
        <a:spcAft>
          <a:spcPct val="0"/>
        </a:spcAft>
        <a:buChar char="»"/>
        <a:defRPr sz="3700">
          <a:solidFill>
            <a:schemeClr val="tx1"/>
          </a:solidFill>
          <a:latin typeface="+mn-lt"/>
        </a:defRPr>
      </a:lvl7pPr>
      <a:lvl8pPr marL="6269927" indent="-417995" algn="l" rtl="0" eaLnBrk="1" fontAlgn="base" hangingPunct="1">
        <a:spcBef>
          <a:spcPct val="20000"/>
        </a:spcBef>
        <a:spcAft>
          <a:spcPct val="0"/>
        </a:spcAft>
        <a:buChar char="»"/>
        <a:defRPr sz="3700">
          <a:solidFill>
            <a:schemeClr val="tx1"/>
          </a:solidFill>
          <a:latin typeface="+mn-lt"/>
        </a:defRPr>
      </a:lvl8pPr>
      <a:lvl9pPr marL="7105917" indent="-417995" algn="l" rtl="0" eaLnBrk="1" fontAlgn="base" hangingPunct="1">
        <a:spcBef>
          <a:spcPct val="20000"/>
        </a:spcBef>
        <a:spcAft>
          <a:spcPct val="0"/>
        </a:spcAft>
        <a:buChar char="»"/>
        <a:defRPr sz="3700">
          <a:solidFill>
            <a:schemeClr val="tx1"/>
          </a:solidFill>
          <a:latin typeface="+mn-lt"/>
        </a:defRPr>
      </a:lvl9pPr>
    </p:bodyStyle>
    <p:other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97383" y="11977853"/>
            <a:ext cx="328220" cy="1066953"/>
          </a:xfrm>
          <a:prstGeom prst="rect">
            <a:avLst/>
          </a:prstGeom>
          <a:noFill/>
        </p:spPr>
        <p:txBody>
          <a:bodyPr wrap="none" lIns="162491" tIns="81245" rIns="162491" bIns="81245" rtlCol="0">
            <a:spAutoFit/>
          </a:bodyPr>
          <a:lstStyle/>
          <a:p>
            <a:endParaRPr lang="en-US" sz="5867" dirty="0"/>
          </a:p>
        </p:txBody>
      </p:sp>
      <p:sp>
        <p:nvSpPr>
          <p:cNvPr id="4" name="TextBox 3"/>
          <p:cNvSpPr txBox="1"/>
          <p:nvPr/>
        </p:nvSpPr>
        <p:spPr>
          <a:xfrm>
            <a:off x="6104070" y="12100282"/>
            <a:ext cx="328220" cy="1066953"/>
          </a:xfrm>
          <a:prstGeom prst="rect">
            <a:avLst/>
          </a:prstGeom>
          <a:noFill/>
        </p:spPr>
        <p:txBody>
          <a:bodyPr wrap="none" lIns="162491" tIns="81245" rIns="162491" bIns="81245" rtlCol="0">
            <a:spAutoFit/>
          </a:bodyPr>
          <a:lstStyle/>
          <a:p>
            <a:endParaRPr lang="en-US" sz="5867" dirty="0"/>
          </a:p>
        </p:txBody>
      </p:sp>
      <p:sp>
        <p:nvSpPr>
          <p:cNvPr id="5" name="TextBox 4"/>
          <p:cNvSpPr txBox="1"/>
          <p:nvPr/>
        </p:nvSpPr>
        <p:spPr>
          <a:xfrm>
            <a:off x="5702235" y="11835015"/>
            <a:ext cx="328220" cy="1066953"/>
          </a:xfrm>
          <a:prstGeom prst="rect">
            <a:avLst/>
          </a:prstGeom>
          <a:noFill/>
        </p:spPr>
        <p:txBody>
          <a:bodyPr wrap="none" lIns="162491" tIns="81245" rIns="162491" bIns="81245" rtlCol="0">
            <a:spAutoFit/>
          </a:bodyPr>
          <a:lstStyle/>
          <a:p>
            <a:endParaRPr lang="en-US" sz="5867" dirty="0"/>
          </a:p>
        </p:txBody>
      </p:sp>
    </p:spTree>
    <p:extLst>
      <p:ext uri="{BB962C8B-B14F-4D97-AF65-F5344CB8AC3E}">
        <p14:creationId xmlns:p14="http://schemas.microsoft.com/office/powerpoint/2010/main" val="29165875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7" r:id="rId6"/>
  </p:sldLayoutIdLst>
  <p:transition spd="med">
    <p:pull dir="r"/>
  </p:transition>
  <p:hf hdr="0" ftr="0" dt="0"/>
  <p:txStyles>
    <p:titleStyle>
      <a:lvl1pPr algn="l" rtl="0" eaLnBrk="1" fontAlgn="base" hangingPunct="1">
        <a:spcBef>
          <a:spcPct val="0"/>
        </a:spcBef>
        <a:spcAft>
          <a:spcPct val="0"/>
        </a:spcAft>
        <a:defRPr sz="7112" b="1">
          <a:solidFill>
            <a:schemeClr val="bg1"/>
          </a:solidFill>
          <a:latin typeface="+mj-lt"/>
          <a:ea typeface="+mj-ea"/>
          <a:cs typeface="+mj-cs"/>
        </a:defRPr>
      </a:lvl1pPr>
      <a:lvl2pPr algn="l" rtl="0" eaLnBrk="1" fontAlgn="base" hangingPunct="1">
        <a:spcBef>
          <a:spcPct val="0"/>
        </a:spcBef>
        <a:spcAft>
          <a:spcPct val="0"/>
        </a:spcAft>
        <a:defRPr sz="4978" b="1">
          <a:solidFill>
            <a:srgbClr val="105594"/>
          </a:solidFill>
          <a:latin typeface="Arial" charset="0"/>
        </a:defRPr>
      </a:lvl2pPr>
      <a:lvl3pPr algn="l" rtl="0" eaLnBrk="1" fontAlgn="base" hangingPunct="1">
        <a:spcBef>
          <a:spcPct val="0"/>
        </a:spcBef>
        <a:spcAft>
          <a:spcPct val="0"/>
        </a:spcAft>
        <a:defRPr sz="4978" b="1">
          <a:solidFill>
            <a:srgbClr val="105594"/>
          </a:solidFill>
          <a:latin typeface="Arial" charset="0"/>
        </a:defRPr>
      </a:lvl3pPr>
      <a:lvl4pPr algn="l" rtl="0" eaLnBrk="1" fontAlgn="base" hangingPunct="1">
        <a:spcBef>
          <a:spcPct val="0"/>
        </a:spcBef>
        <a:spcAft>
          <a:spcPct val="0"/>
        </a:spcAft>
        <a:defRPr sz="4978" b="1">
          <a:solidFill>
            <a:srgbClr val="105594"/>
          </a:solidFill>
          <a:latin typeface="Arial" charset="0"/>
        </a:defRPr>
      </a:lvl4pPr>
      <a:lvl5pPr algn="l" rtl="0" eaLnBrk="1" fontAlgn="base" hangingPunct="1">
        <a:spcBef>
          <a:spcPct val="0"/>
        </a:spcBef>
        <a:spcAft>
          <a:spcPct val="0"/>
        </a:spcAft>
        <a:defRPr sz="4978" b="1">
          <a:solidFill>
            <a:srgbClr val="105594"/>
          </a:solidFill>
          <a:latin typeface="Arial" charset="0"/>
        </a:defRPr>
      </a:lvl5pPr>
      <a:lvl6pPr marL="812470" algn="l" rtl="0" eaLnBrk="1" fontAlgn="base" hangingPunct="1">
        <a:spcBef>
          <a:spcPct val="0"/>
        </a:spcBef>
        <a:spcAft>
          <a:spcPct val="0"/>
        </a:spcAft>
        <a:defRPr sz="4978" b="1">
          <a:solidFill>
            <a:srgbClr val="105594"/>
          </a:solidFill>
          <a:latin typeface="Arial" charset="0"/>
        </a:defRPr>
      </a:lvl6pPr>
      <a:lvl7pPr marL="1624944" algn="l" rtl="0" eaLnBrk="1" fontAlgn="base" hangingPunct="1">
        <a:spcBef>
          <a:spcPct val="0"/>
        </a:spcBef>
        <a:spcAft>
          <a:spcPct val="0"/>
        </a:spcAft>
        <a:defRPr sz="4978" b="1">
          <a:solidFill>
            <a:srgbClr val="105594"/>
          </a:solidFill>
          <a:latin typeface="Arial" charset="0"/>
        </a:defRPr>
      </a:lvl7pPr>
      <a:lvl8pPr marL="2437416" algn="l" rtl="0" eaLnBrk="1" fontAlgn="base" hangingPunct="1">
        <a:spcBef>
          <a:spcPct val="0"/>
        </a:spcBef>
        <a:spcAft>
          <a:spcPct val="0"/>
        </a:spcAft>
        <a:defRPr sz="4978" b="1">
          <a:solidFill>
            <a:srgbClr val="105594"/>
          </a:solidFill>
          <a:latin typeface="Arial" charset="0"/>
        </a:defRPr>
      </a:lvl8pPr>
      <a:lvl9pPr marL="3249889" algn="l" rtl="0" eaLnBrk="1" fontAlgn="base" hangingPunct="1">
        <a:spcBef>
          <a:spcPct val="0"/>
        </a:spcBef>
        <a:spcAft>
          <a:spcPct val="0"/>
        </a:spcAft>
        <a:defRPr sz="4978" b="1">
          <a:solidFill>
            <a:srgbClr val="105594"/>
          </a:solidFill>
          <a:latin typeface="Arial" charset="0"/>
        </a:defRPr>
      </a:lvl9pPr>
    </p:titleStyle>
    <p:bodyStyle>
      <a:lvl1pPr marL="609354" indent="-609354" algn="l" rtl="0" eaLnBrk="1" fontAlgn="base" hangingPunct="1">
        <a:spcBef>
          <a:spcPct val="20000"/>
        </a:spcBef>
        <a:spcAft>
          <a:spcPct val="0"/>
        </a:spcAft>
        <a:buClr>
          <a:srgbClr val="FC0128"/>
        </a:buClr>
        <a:buSzPct val="125000"/>
        <a:buChar char="•"/>
        <a:defRPr sz="4267">
          <a:solidFill>
            <a:srgbClr val="105594"/>
          </a:solidFill>
          <a:latin typeface="+mn-lt"/>
          <a:ea typeface="+mn-ea"/>
          <a:cs typeface="+mn-cs"/>
        </a:defRPr>
      </a:lvl1pPr>
      <a:lvl2pPr marL="1320266" indent="-507795" algn="l" rtl="0" eaLnBrk="1" fontAlgn="base" hangingPunct="1">
        <a:spcBef>
          <a:spcPct val="20000"/>
        </a:spcBef>
        <a:spcAft>
          <a:spcPct val="0"/>
        </a:spcAft>
        <a:buChar char="–"/>
        <a:defRPr sz="3556">
          <a:solidFill>
            <a:srgbClr val="105594"/>
          </a:solidFill>
          <a:latin typeface="+mn-lt"/>
        </a:defRPr>
      </a:lvl2pPr>
      <a:lvl3pPr marL="2031180" indent="-406237" algn="l" rtl="0" eaLnBrk="1" fontAlgn="base" hangingPunct="1">
        <a:spcBef>
          <a:spcPct val="20000"/>
        </a:spcBef>
        <a:spcAft>
          <a:spcPct val="0"/>
        </a:spcAft>
        <a:buChar char="•"/>
        <a:defRPr sz="4267">
          <a:solidFill>
            <a:schemeClr val="tx1"/>
          </a:solidFill>
          <a:latin typeface="+mn-lt"/>
        </a:defRPr>
      </a:lvl3pPr>
      <a:lvl4pPr marL="2843651" indent="-406237" algn="l" rtl="0" eaLnBrk="1" fontAlgn="base" hangingPunct="1">
        <a:spcBef>
          <a:spcPct val="20000"/>
        </a:spcBef>
        <a:spcAft>
          <a:spcPct val="0"/>
        </a:spcAft>
        <a:buNone/>
        <a:defRPr sz="3556">
          <a:solidFill>
            <a:schemeClr val="tx1"/>
          </a:solidFill>
          <a:latin typeface="+mn-lt"/>
        </a:defRPr>
      </a:lvl4pPr>
      <a:lvl5pPr marL="3656126" indent="-406237" algn="l" rtl="0" eaLnBrk="1" fontAlgn="base" hangingPunct="1">
        <a:spcBef>
          <a:spcPct val="20000"/>
        </a:spcBef>
        <a:spcAft>
          <a:spcPct val="0"/>
        </a:spcAft>
        <a:buChar char="»"/>
        <a:defRPr sz="3556">
          <a:solidFill>
            <a:schemeClr val="tx1"/>
          </a:solidFill>
          <a:latin typeface="+mn-lt"/>
        </a:defRPr>
      </a:lvl5pPr>
      <a:lvl6pPr marL="4468596" indent="-406237" algn="l" rtl="0" eaLnBrk="1" fontAlgn="base" hangingPunct="1">
        <a:spcBef>
          <a:spcPct val="20000"/>
        </a:spcBef>
        <a:spcAft>
          <a:spcPct val="0"/>
        </a:spcAft>
        <a:buChar char="»"/>
        <a:defRPr sz="3556">
          <a:solidFill>
            <a:schemeClr val="tx1"/>
          </a:solidFill>
          <a:latin typeface="+mn-lt"/>
        </a:defRPr>
      </a:lvl6pPr>
      <a:lvl7pPr marL="5281067" indent="-406237" algn="l" rtl="0" eaLnBrk="1" fontAlgn="base" hangingPunct="1">
        <a:spcBef>
          <a:spcPct val="20000"/>
        </a:spcBef>
        <a:spcAft>
          <a:spcPct val="0"/>
        </a:spcAft>
        <a:buChar char="»"/>
        <a:defRPr sz="3556">
          <a:solidFill>
            <a:schemeClr val="tx1"/>
          </a:solidFill>
          <a:latin typeface="+mn-lt"/>
        </a:defRPr>
      </a:lvl7pPr>
      <a:lvl8pPr marL="6093540" indent="-406237" algn="l" rtl="0" eaLnBrk="1" fontAlgn="base" hangingPunct="1">
        <a:spcBef>
          <a:spcPct val="20000"/>
        </a:spcBef>
        <a:spcAft>
          <a:spcPct val="0"/>
        </a:spcAft>
        <a:buChar char="»"/>
        <a:defRPr sz="3556">
          <a:solidFill>
            <a:schemeClr val="tx1"/>
          </a:solidFill>
          <a:latin typeface="+mn-lt"/>
        </a:defRPr>
      </a:lvl8pPr>
      <a:lvl9pPr marL="6906012" indent="-406237" algn="l" rtl="0" eaLnBrk="1" fontAlgn="base" hangingPunct="1">
        <a:spcBef>
          <a:spcPct val="20000"/>
        </a:spcBef>
        <a:spcAft>
          <a:spcPct val="0"/>
        </a:spcAft>
        <a:buChar char="»"/>
        <a:defRPr sz="3556">
          <a:solidFill>
            <a:schemeClr val="tx1"/>
          </a:solidFill>
          <a:latin typeface="+mn-lt"/>
        </a:defRPr>
      </a:lvl9pPr>
    </p:bodyStyle>
    <p:otherStyle>
      <a:defPPr>
        <a:defRPr lang="en-US"/>
      </a:defPPr>
      <a:lvl1pPr marL="0" algn="l" defTabSz="1624944" rtl="0" eaLnBrk="1" latinLnBrk="0" hangingPunct="1">
        <a:defRPr sz="3200" kern="1200">
          <a:solidFill>
            <a:schemeClr val="tx1"/>
          </a:solidFill>
          <a:latin typeface="+mn-lt"/>
          <a:ea typeface="+mn-ea"/>
          <a:cs typeface="+mn-cs"/>
        </a:defRPr>
      </a:lvl1pPr>
      <a:lvl2pPr marL="812470" algn="l" defTabSz="1624944" rtl="0" eaLnBrk="1" latinLnBrk="0" hangingPunct="1">
        <a:defRPr sz="3200" kern="1200">
          <a:solidFill>
            <a:schemeClr val="tx1"/>
          </a:solidFill>
          <a:latin typeface="+mn-lt"/>
          <a:ea typeface="+mn-ea"/>
          <a:cs typeface="+mn-cs"/>
        </a:defRPr>
      </a:lvl2pPr>
      <a:lvl3pPr marL="1624944" algn="l" defTabSz="1624944" rtl="0" eaLnBrk="1" latinLnBrk="0" hangingPunct="1">
        <a:defRPr sz="3200" kern="1200">
          <a:solidFill>
            <a:schemeClr val="tx1"/>
          </a:solidFill>
          <a:latin typeface="+mn-lt"/>
          <a:ea typeface="+mn-ea"/>
          <a:cs typeface="+mn-cs"/>
        </a:defRPr>
      </a:lvl3pPr>
      <a:lvl4pPr marL="2437416" algn="l" defTabSz="1624944" rtl="0" eaLnBrk="1" latinLnBrk="0" hangingPunct="1">
        <a:defRPr sz="3200" kern="1200">
          <a:solidFill>
            <a:schemeClr val="tx1"/>
          </a:solidFill>
          <a:latin typeface="+mn-lt"/>
          <a:ea typeface="+mn-ea"/>
          <a:cs typeface="+mn-cs"/>
        </a:defRPr>
      </a:lvl4pPr>
      <a:lvl5pPr marL="3249889" algn="l" defTabSz="1624944" rtl="0" eaLnBrk="1" latinLnBrk="0" hangingPunct="1">
        <a:defRPr sz="3200" kern="1200">
          <a:solidFill>
            <a:schemeClr val="tx1"/>
          </a:solidFill>
          <a:latin typeface="+mn-lt"/>
          <a:ea typeface="+mn-ea"/>
          <a:cs typeface="+mn-cs"/>
        </a:defRPr>
      </a:lvl5pPr>
      <a:lvl6pPr marL="4062358" algn="l" defTabSz="1624944" rtl="0" eaLnBrk="1" latinLnBrk="0" hangingPunct="1">
        <a:defRPr sz="3200" kern="1200">
          <a:solidFill>
            <a:schemeClr val="tx1"/>
          </a:solidFill>
          <a:latin typeface="+mn-lt"/>
          <a:ea typeface="+mn-ea"/>
          <a:cs typeface="+mn-cs"/>
        </a:defRPr>
      </a:lvl6pPr>
      <a:lvl7pPr marL="4874833" algn="l" defTabSz="1624944" rtl="0" eaLnBrk="1" latinLnBrk="0" hangingPunct="1">
        <a:defRPr sz="3200" kern="1200">
          <a:solidFill>
            <a:schemeClr val="tx1"/>
          </a:solidFill>
          <a:latin typeface="+mn-lt"/>
          <a:ea typeface="+mn-ea"/>
          <a:cs typeface="+mn-cs"/>
        </a:defRPr>
      </a:lvl7pPr>
      <a:lvl8pPr marL="5687303" algn="l" defTabSz="1624944" rtl="0" eaLnBrk="1" latinLnBrk="0" hangingPunct="1">
        <a:defRPr sz="3200" kern="1200">
          <a:solidFill>
            <a:schemeClr val="tx1"/>
          </a:solidFill>
          <a:latin typeface="+mn-lt"/>
          <a:ea typeface="+mn-ea"/>
          <a:cs typeface="+mn-cs"/>
        </a:defRPr>
      </a:lvl8pPr>
      <a:lvl9pPr marL="6499776" algn="l" defTabSz="1624944"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Topstripe-full-PPT-150dpi"/>
          <p:cNvPicPr>
            <a:picLocks noChangeAspect="1" noChangeArrowheads="1"/>
          </p:cNvPicPr>
          <p:nvPr/>
        </p:nvPicPr>
        <p:blipFill>
          <a:blip r:embed="rId3" cstate="print"/>
          <a:srcRect/>
          <a:stretch>
            <a:fillRect/>
          </a:stretch>
        </p:blipFill>
        <p:spPr bwMode="auto">
          <a:xfrm>
            <a:off x="0" y="0"/>
            <a:ext cx="16257588" cy="13003213"/>
          </a:xfrm>
          <a:prstGeom prst="rect">
            <a:avLst/>
          </a:prstGeom>
          <a:noFill/>
        </p:spPr>
      </p:pic>
      <p:sp>
        <p:nvSpPr>
          <p:cNvPr id="1026" name="Rectangle 2"/>
          <p:cNvSpPr>
            <a:spLocks noGrp="1" noChangeArrowheads="1"/>
          </p:cNvSpPr>
          <p:nvPr>
            <p:ph type="title"/>
          </p:nvPr>
        </p:nvSpPr>
        <p:spPr bwMode="auto">
          <a:xfrm>
            <a:off x="790300" y="1146812"/>
            <a:ext cx="14631829" cy="2167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812880" y="3034084"/>
            <a:ext cx="14631829" cy="858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812880" y="11841352"/>
            <a:ext cx="3793437" cy="90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89"/>
            </a:lvl1pPr>
          </a:lstStyle>
          <a:p>
            <a:pPr>
              <a:buClr>
                <a:prstClr val="black"/>
              </a:buClr>
            </a:pPr>
            <a:endParaRPr lang="en-US" dirty="0">
              <a:solidFill>
                <a:prstClr val="black"/>
              </a:solidFill>
            </a:endParaRPr>
          </a:p>
        </p:txBody>
      </p:sp>
      <p:sp>
        <p:nvSpPr>
          <p:cNvPr id="1030" name="Rectangle 6"/>
          <p:cNvSpPr>
            <a:spLocks noGrp="1" noChangeArrowheads="1"/>
          </p:cNvSpPr>
          <p:nvPr>
            <p:ph type="sldNum" sz="quarter" idx="4"/>
          </p:nvPr>
        </p:nvSpPr>
        <p:spPr bwMode="auto">
          <a:xfrm flipH="1">
            <a:off x="7238496" y="11841352"/>
            <a:ext cx="832236" cy="90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134"/>
            </a:lvl1pPr>
          </a:lstStyle>
          <a:p>
            <a:pPr>
              <a:buClr>
                <a:prstClr val="black"/>
              </a:buClr>
            </a:pPr>
            <a:fld id="{7FFC4C9B-B19F-40F3-A41F-C6D7DFF5A73E}" type="slidenum">
              <a:rPr lang="en-US" smtClean="0">
                <a:solidFill>
                  <a:prstClr val="black"/>
                </a:solidFill>
              </a:rPr>
              <a:pPr>
                <a:buClr>
                  <a:prstClr val="black"/>
                </a:buClr>
              </a:pPr>
              <a:t>‹#›</a:t>
            </a:fld>
            <a:endParaRPr lang="en-US" dirty="0">
              <a:solidFill>
                <a:prstClr val="black"/>
              </a:solidFill>
            </a:endParaRPr>
          </a:p>
        </p:txBody>
      </p:sp>
    </p:spTree>
    <p:extLst>
      <p:ext uri="{BB962C8B-B14F-4D97-AF65-F5344CB8AC3E}">
        <p14:creationId xmlns:p14="http://schemas.microsoft.com/office/powerpoint/2010/main" val="1443493363"/>
      </p:ext>
    </p:extLst>
  </p:cSld>
  <p:clrMap bg1="lt1" tx1="dk1" bg2="lt2" tx2="dk2" accent1="accent1" accent2="accent2" accent3="accent3" accent4="accent4" accent5="accent5" accent6="accent6" hlink="hlink" folHlink="folHlink"/>
  <p:sldLayoutIdLst>
    <p:sldLayoutId id="2147483696" r:id="rId1"/>
  </p:sldLayoutIdLst>
  <p:transition spd="slow">
    <p:wipe/>
  </p:transition>
  <p:txStyles>
    <p:titleStyle>
      <a:lvl1pPr algn="l" rtl="0" eaLnBrk="1" fontAlgn="base" hangingPunct="1">
        <a:spcBef>
          <a:spcPct val="0"/>
        </a:spcBef>
        <a:spcAft>
          <a:spcPct val="0"/>
        </a:spcAft>
        <a:defRPr sz="4978" b="1" baseline="0">
          <a:solidFill>
            <a:srgbClr val="C00000"/>
          </a:solidFill>
          <a:latin typeface="+mj-lt"/>
          <a:ea typeface="+mj-ea"/>
          <a:cs typeface="+mj-cs"/>
        </a:defRPr>
      </a:lvl1pPr>
      <a:lvl2pPr algn="l" rtl="0" eaLnBrk="1" fontAlgn="base" hangingPunct="1">
        <a:spcBef>
          <a:spcPct val="0"/>
        </a:spcBef>
        <a:spcAft>
          <a:spcPct val="0"/>
        </a:spcAft>
        <a:defRPr sz="4978" b="1">
          <a:solidFill>
            <a:srgbClr val="105594"/>
          </a:solidFill>
          <a:latin typeface="Arial" charset="0"/>
        </a:defRPr>
      </a:lvl2pPr>
      <a:lvl3pPr algn="l" rtl="0" eaLnBrk="1" fontAlgn="base" hangingPunct="1">
        <a:spcBef>
          <a:spcPct val="0"/>
        </a:spcBef>
        <a:spcAft>
          <a:spcPct val="0"/>
        </a:spcAft>
        <a:defRPr sz="4978" b="1">
          <a:solidFill>
            <a:srgbClr val="105594"/>
          </a:solidFill>
          <a:latin typeface="Arial" charset="0"/>
        </a:defRPr>
      </a:lvl3pPr>
      <a:lvl4pPr algn="l" rtl="0" eaLnBrk="1" fontAlgn="base" hangingPunct="1">
        <a:spcBef>
          <a:spcPct val="0"/>
        </a:spcBef>
        <a:spcAft>
          <a:spcPct val="0"/>
        </a:spcAft>
        <a:defRPr sz="4978" b="1">
          <a:solidFill>
            <a:srgbClr val="105594"/>
          </a:solidFill>
          <a:latin typeface="Arial" charset="0"/>
        </a:defRPr>
      </a:lvl4pPr>
      <a:lvl5pPr algn="l" rtl="0" eaLnBrk="1" fontAlgn="base" hangingPunct="1">
        <a:spcBef>
          <a:spcPct val="0"/>
        </a:spcBef>
        <a:spcAft>
          <a:spcPct val="0"/>
        </a:spcAft>
        <a:defRPr sz="4978" b="1">
          <a:solidFill>
            <a:srgbClr val="105594"/>
          </a:solidFill>
          <a:latin typeface="Arial" charset="0"/>
        </a:defRPr>
      </a:lvl5pPr>
      <a:lvl6pPr marL="812902" algn="l" rtl="0" eaLnBrk="1" fontAlgn="base" hangingPunct="1">
        <a:spcBef>
          <a:spcPct val="0"/>
        </a:spcBef>
        <a:spcAft>
          <a:spcPct val="0"/>
        </a:spcAft>
        <a:defRPr sz="4978" b="1">
          <a:solidFill>
            <a:srgbClr val="105594"/>
          </a:solidFill>
          <a:latin typeface="Arial" charset="0"/>
        </a:defRPr>
      </a:lvl6pPr>
      <a:lvl7pPr marL="1625803" algn="l" rtl="0" eaLnBrk="1" fontAlgn="base" hangingPunct="1">
        <a:spcBef>
          <a:spcPct val="0"/>
        </a:spcBef>
        <a:spcAft>
          <a:spcPct val="0"/>
        </a:spcAft>
        <a:defRPr sz="4978" b="1">
          <a:solidFill>
            <a:srgbClr val="105594"/>
          </a:solidFill>
          <a:latin typeface="Arial" charset="0"/>
        </a:defRPr>
      </a:lvl7pPr>
      <a:lvl8pPr marL="2438705" algn="l" rtl="0" eaLnBrk="1" fontAlgn="base" hangingPunct="1">
        <a:spcBef>
          <a:spcPct val="0"/>
        </a:spcBef>
        <a:spcAft>
          <a:spcPct val="0"/>
        </a:spcAft>
        <a:defRPr sz="4978" b="1">
          <a:solidFill>
            <a:srgbClr val="105594"/>
          </a:solidFill>
          <a:latin typeface="Arial" charset="0"/>
        </a:defRPr>
      </a:lvl8pPr>
      <a:lvl9pPr marL="3251606" algn="l" rtl="0" eaLnBrk="1" fontAlgn="base" hangingPunct="1">
        <a:spcBef>
          <a:spcPct val="0"/>
        </a:spcBef>
        <a:spcAft>
          <a:spcPct val="0"/>
        </a:spcAft>
        <a:defRPr sz="4978" b="1">
          <a:solidFill>
            <a:srgbClr val="105594"/>
          </a:solidFill>
          <a:latin typeface="Arial" charset="0"/>
        </a:defRPr>
      </a:lvl9pPr>
    </p:titleStyle>
    <p:bodyStyle>
      <a:lvl1pPr marL="609676" indent="-609676" algn="l" rtl="0" eaLnBrk="1" fontAlgn="base" hangingPunct="1">
        <a:spcBef>
          <a:spcPct val="20000"/>
        </a:spcBef>
        <a:spcAft>
          <a:spcPct val="0"/>
        </a:spcAft>
        <a:buClr>
          <a:srgbClr val="FC0128"/>
        </a:buClr>
        <a:buSzPct val="125000"/>
        <a:buChar char="•"/>
        <a:defRPr sz="4267">
          <a:solidFill>
            <a:srgbClr val="105594"/>
          </a:solidFill>
          <a:latin typeface="+mn-lt"/>
          <a:ea typeface="+mn-ea"/>
          <a:cs typeface="+mn-cs"/>
        </a:defRPr>
      </a:lvl1pPr>
      <a:lvl2pPr marL="1320965" indent="-508064" algn="l" rtl="0" eaLnBrk="1" fontAlgn="base" hangingPunct="1">
        <a:spcBef>
          <a:spcPct val="20000"/>
        </a:spcBef>
        <a:spcAft>
          <a:spcPct val="0"/>
        </a:spcAft>
        <a:buChar char="–"/>
        <a:defRPr sz="3556">
          <a:solidFill>
            <a:srgbClr val="105594"/>
          </a:solidFill>
          <a:latin typeface="+mn-lt"/>
        </a:defRPr>
      </a:lvl2pPr>
      <a:lvl3pPr marL="2032254" indent="-406451" algn="l" rtl="0" eaLnBrk="1" fontAlgn="base" hangingPunct="1">
        <a:spcBef>
          <a:spcPct val="20000"/>
        </a:spcBef>
        <a:spcAft>
          <a:spcPct val="0"/>
        </a:spcAft>
        <a:buChar char="•"/>
        <a:defRPr sz="4267">
          <a:solidFill>
            <a:schemeClr val="tx1"/>
          </a:solidFill>
          <a:latin typeface="+mn-lt"/>
        </a:defRPr>
      </a:lvl3pPr>
      <a:lvl4pPr marL="2845156" indent="-406451" algn="l" rtl="0" eaLnBrk="1" fontAlgn="base" hangingPunct="1">
        <a:spcBef>
          <a:spcPct val="20000"/>
        </a:spcBef>
        <a:spcAft>
          <a:spcPct val="0"/>
        </a:spcAft>
        <a:buChar char="–"/>
        <a:defRPr sz="3556">
          <a:solidFill>
            <a:schemeClr val="tx1"/>
          </a:solidFill>
          <a:latin typeface="+mn-lt"/>
        </a:defRPr>
      </a:lvl4pPr>
      <a:lvl5pPr marL="3658057" indent="-406451" algn="l" rtl="0" eaLnBrk="1" fontAlgn="base" hangingPunct="1">
        <a:spcBef>
          <a:spcPct val="20000"/>
        </a:spcBef>
        <a:spcAft>
          <a:spcPct val="0"/>
        </a:spcAft>
        <a:buChar char="»"/>
        <a:defRPr sz="3556">
          <a:solidFill>
            <a:schemeClr val="tx1"/>
          </a:solidFill>
          <a:latin typeface="+mn-lt"/>
        </a:defRPr>
      </a:lvl5pPr>
      <a:lvl6pPr marL="4470959" indent="-406451" algn="l" rtl="0" eaLnBrk="1" fontAlgn="base" hangingPunct="1">
        <a:spcBef>
          <a:spcPct val="20000"/>
        </a:spcBef>
        <a:spcAft>
          <a:spcPct val="0"/>
        </a:spcAft>
        <a:buChar char="»"/>
        <a:defRPr sz="3556">
          <a:solidFill>
            <a:schemeClr val="tx1"/>
          </a:solidFill>
          <a:latin typeface="+mn-lt"/>
        </a:defRPr>
      </a:lvl6pPr>
      <a:lvl7pPr marL="5283860" indent="-406451" algn="l" rtl="0" eaLnBrk="1" fontAlgn="base" hangingPunct="1">
        <a:spcBef>
          <a:spcPct val="20000"/>
        </a:spcBef>
        <a:spcAft>
          <a:spcPct val="0"/>
        </a:spcAft>
        <a:buChar char="»"/>
        <a:defRPr sz="3556">
          <a:solidFill>
            <a:schemeClr val="tx1"/>
          </a:solidFill>
          <a:latin typeface="+mn-lt"/>
        </a:defRPr>
      </a:lvl7pPr>
      <a:lvl8pPr marL="6096762" indent="-406451" algn="l" rtl="0" eaLnBrk="1" fontAlgn="base" hangingPunct="1">
        <a:spcBef>
          <a:spcPct val="20000"/>
        </a:spcBef>
        <a:spcAft>
          <a:spcPct val="0"/>
        </a:spcAft>
        <a:buChar char="»"/>
        <a:defRPr sz="3556">
          <a:solidFill>
            <a:schemeClr val="tx1"/>
          </a:solidFill>
          <a:latin typeface="+mn-lt"/>
        </a:defRPr>
      </a:lvl8pPr>
      <a:lvl9pPr marL="6909664" indent="-406451" algn="l" rtl="0" eaLnBrk="1" fontAlgn="base" hangingPunct="1">
        <a:spcBef>
          <a:spcPct val="20000"/>
        </a:spcBef>
        <a:spcAft>
          <a:spcPct val="0"/>
        </a:spcAft>
        <a:buChar char="»"/>
        <a:defRPr sz="3556">
          <a:solidFill>
            <a:schemeClr val="tx1"/>
          </a:solidFill>
          <a:latin typeface="+mn-lt"/>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B02D-3C5E-4B14-A4EC-D80E6846BCEA}"/>
              </a:ext>
            </a:extLst>
          </p:cNvPr>
          <p:cNvSpPr>
            <a:spLocks noGrp="1"/>
          </p:cNvSpPr>
          <p:nvPr>
            <p:ph type="ctrTitle"/>
          </p:nvPr>
        </p:nvSpPr>
        <p:spPr/>
        <p:txBody>
          <a:bodyPr/>
          <a:lstStyle/>
          <a:p>
            <a:r>
              <a:rPr lang="en-US" dirty="0"/>
              <a:t>Background presentation on Metro Mobility</a:t>
            </a:r>
          </a:p>
        </p:txBody>
      </p:sp>
      <p:sp>
        <p:nvSpPr>
          <p:cNvPr id="3" name="Subtitle 2">
            <a:extLst>
              <a:ext uri="{FF2B5EF4-FFF2-40B4-BE49-F238E27FC236}">
                <a16:creationId xmlns:a16="http://schemas.microsoft.com/office/drawing/2014/main" id="{2D0E9030-2BFA-4069-A0FB-B7FC4F3CD461}"/>
              </a:ext>
            </a:extLst>
          </p:cNvPr>
          <p:cNvSpPr>
            <a:spLocks noGrp="1"/>
          </p:cNvSpPr>
          <p:nvPr>
            <p:ph type="subTitle" idx="1"/>
          </p:nvPr>
        </p:nvSpPr>
        <p:spPr/>
        <p:txBody>
          <a:bodyPr/>
          <a:lstStyle/>
          <a:p>
            <a:r>
              <a:rPr lang="en-US" dirty="0"/>
              <a:t>Continuation of August Meeting Presentation</a:t>
            </a:r>
          </a:p>
        </p:txBody>
      </p:sp>
    </p:spTree>
    <p:extLst>
      <p:ext uri="{BB962C8B-B14F-4D97-AF65-F5344CB8AC3E}">
        <p14:creationId xmlns:p14="http://schemas.microsoft.com/office/powerpoint/2010/main" val="2651414168"/>
      </p:ext>
    </p:extLst>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55705" y="11706293"/>
            <a:ext cx="3793437" cy="649175"/>
          </a:xfrm>
        </p:spPr>
        <p:txBody>
          <a:bodyPr/>
          <a:lstStyle/>
          <a:p>
            <a:pPr algn="l" defTabSz="812470">
              <a:defRPr/>
            </a:pPr>
            <a:fld id="{526D2C0D-3875-46DF-9D6F-5A1469220E6D}" type="slidenum">
              <a:rPr lang="en-US" sz="2311" b="0">
                <a:solidFill>
                  <a:srgbClr val="005DAA"/>
                </a:solidFill>
                <a:latin typeface="Arial"/>
              </a:rPr>
              <a:pPr algn="l" defTabSz="812470">
                <a:defRPr/>
              </a:pPr>
              <a:t>10</a:t>
            </a:fld>
            <a:endParaRPr lang="en-US" sz="2311" b="0" dirty="0">
              <a:solidFill>
                <a:srgbClr val="005DAA"/>
              </a:solidFill>
              <a:latin typeface="Arial"/>
            </a:endParaRPr>
          </a:p>
        </p:txBody>
      </p:sp>
      <p:sp>
        <p:nvSpPr>
          <p:cNvPr id="11" name="Title 4" descr="Metro Mobility Ridership, Operating Costs" title="chart"/>
          <p:cNvSpPr>
            <a:spLocks noGrp="1"/>
          </p:cNvSpPr>
          <p:nvPr>
            <p:ph type="title"/>
          </p:nvPr>
        </p:nvSpPr>
        <p:spPr>
          <a:xfrm>
            <a:off x="0" y="405011"/>
            <a:ext cx="12315123" cy="1083839"/>
          </a:xfrm>
        </p:spPr>
        <p:txBody>
          <a:bodyPr>
            <a:noAutofit/>
          </a:bodyPr>
          <a:lstStyle/>
          <a:p>
            <a:pPr algn="l"/>
            <a:r>
              <a:rPr lang="en-US" sz="5067" b="0" dirty="0"/>
              <a:t>Metro Mobility Ridership, Operating Costs</a:t>
            </a:r>
          </a:p>
        </p:txBody>
      </p:sp>
      <p:sp>
        <p:nvSpPr>
          <p:cNvPr id="10" name="Slide Number Placeholder 1">
            <a:extLst>
              <a:ext uri="{FF2B5EF4-FFF2-40B4-BE49-F238E27FC236}">
                <a16:creationId xmlns:a16="http://schemas.microsoft.com/office/drawing/2014/main" id="{E7B6388E-5051-410A-9C55-1348E8689410}"/>
              </a:ext>
            </a:extLst>
          </p:cNvPr>
          <p:cNvSpPr txBox="1">
            <a:spLocks/>
          </p:cNvSpPr>
          <p:nvPr/>
        </p:nvSpPr>
        <p:spPr>
          <a:xfrm>
            <a:off x="13719960" y="548639"/>
            <a:ext cx="2292231" cy="877664"/>
          </a:xfrm>
          <a:prstGeom prst="rect">
            <a:avLst/>
          </a:prstGeom>
        </p:spPr>
        <p:txBody>
          <a:bodyPr/>
          <a:lstStyle>
            <a:defPPr>
              <a:defRPr lang="en-US"/>
            </a:defPPr>
            <a:lvl1pPr marL="0" algn="ctr" defTabSz="456957" rtl="0" eaLnBrk="1" latinLnBrk="0" hangingPunct="1">
              <a:defRPr sz="1800" b="1"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7" algn="l" defTabSz="456957" rtl="0" eaLnBrk="1" latinLnBrk="0" hangingPunct="1">
              <a:defRPr sz="1800" kern="1200">
                <a:solidFill>
                  <a:schemeClr val="tx1"/>
                </a:solidFill>
                <a:latin typeface="+mn-lt"/>
                <a:ea typeface="+mn-ea"/>
                <a:cs typeface="+mn-cs"/>
              </a:defRPr>
            </a:lvl3pPr>
            <a:lvl4pPr marL="1370875" algn="l" defTabSz="456957" rtl="0" eaLnBrk="1" latinLnBrk="0" hangingPunct="1">
              <a:defRPr sz="1800" kern="1200">
                <a:solidFill>
                  <a:schemeClr val="tx1"/>
                </a:solidFill>
                <a:latin typeface="+mn-lt"/>
                <a:ea typeface="+mn-ea"/>
                <a:cs typeface="+mn-cs"/>
              </a:defRPr>
            </a:lvl4pPr>
            <a:lvl5pPr marL="1827834" algn="l" defTabSz="456957" rtl="0" eaLnBrk="1" latinLnBrk="0" hangingPunct="1">
              <a:defRPr sz="1800" kern="1200">
                <a:solidFill>
                  <a:schemeClr val="tx1"/>
                </a:solidFill>
                <a:latin typeface="+mn-lt"/>
                <a:ea typeface="+mn-ea"/>
                <a:cs typeface="+mn-cs"/>
              </a:defRPr>
            </a:lvl5pPr>
            <a:lvl6pPr marL="2284791" algn="l" defTabSz="456957" rtl="0" eaLnBrk="1" latinLnBrk="0" hangingPunct="1">
              <a:defRPr sz="1800" kern="1200">
                <a:solidFill>
                  <a:schemeClr val="tx1"/>
                </a:solidFill>
                <a:latin typeface="+mn-lt"/>
                <a:ea typeface="+mn-ea"/>
                <a:cs typeface="+mn-cs"/>
              </a:defRPr>
            </a:lvl6pPr>
            <a:lvl7pPr marL="2741751" algn="l" defTabSz="456957" rtl="0" eaLnBrk="1" latinLnBrk="0" hangingPunct="1">
              <a:defRPr sz="1800" kern="1200">
                <a:solidFill>
                  <a:schemeClr val="tx1"/>
                </a:solidFill>
                <a:latin typeface="+mn-lt"/>
                <a:ea typeface="+mn-ea"/>
                <a:cs typeface="+mn-cs"/>
              </a:defRPr>
            </a:lvl7pPr>
            <a:lvl8pPr marL="3198708" algn="l" defTabSz="456957" rtl="0" eaLnBrk="1" latinLnBrk="0" hangingPunct="1">
              <a:defRPr sz="1800" kern="1200">
                <a:solidFill>
                  <a:schemeClr val="tx1"/>
                </a:solidFill>
                <a:latin typeface="+mn-lt"/>
                <a:ea typeface="+mn-ea"/>
                <a:cs typeface="+mn-cs"/>
              </a:defRPr>
            </a:lvl8pPr>
            <a:lvl9pPr marL="3655667" algn="l" defTabSz="456957" rtl="0" eaLnBrk="1" latinLnBrk="0" hangingPunct="1">
              <a:defRPr sz="1800" kern="1200">
                <a:solidFill>
                  <a:schemeClr val="tx1"/>
                </a:solidFill>
                <a:latin typeface="+mn-lt"/>
                <a:ea typeface="+mn-ea"/>
                <a:cs typeface="+mn-cs"/>
              </a:defRPr>
            </a:lvl9pPr>
          </a:lstStyle>
          <a:p>
            <a:pPr defTabSz="812470"/>
            <a:fld id="{526D2C0D-3875-46DF-9D6F-5A1469220E6D}" type="slidenum">
              <a:rPr lang="en-US" sz="3200">
                <a:solidFill>
                  <a:srgbClr val="005DAA"/>
                </a:solidFill>
                <a:latin typeface="Arial"/>
              </a:rPr>
              <a:pPr defTabSz="812470"/>
              <a:t>10</a:t>
            </a:fld>
            <a:endParaRPr lang="en-US" sz="3200" dirty="0">
              <a:solidFill>
                <a:srgbClr val="005DAA"/>
              </a:solidFill>
              <a:latin typeface="Arial"/>
            </a:endParaRPr>
          </a:p>
        </p:txBody>
      </p:sp>
      <p:pic>
        <p:nvPicPr>
          <p:cNvPr id="16" name="Picture 15" descr="Metro Mobility Ridership, Operating Costs" title="chart">
            <a:extLst>
              <a:ext uri="{FF2B5EF4-FFF2-40B4-BE49-F238E27FC236}">
                <a16:creationId xmlns:a16="http://schemas.microsoft.com/office/drawing/2014/main" id="{24E1C520-B5F6-4EC9-AD02-F03EFA7953AE}"/>
              </a:ext>
            </a:extLst>
          </p:cNvPr>
          <p:cNvPicPr>
            <a:picLocks noChangeAspect="1"/>
          </p:cNvPicPr>
          <p:nvPr/>
        </p:nvPicPr>
        <p:blipFill>
          <a:blip r:embed="rId3"/>
          <a:stretch>
            <a:fillRect/>
          </a:stretch>
        </p:blipFill>
        <p:spPr>
          <a:xfrm>
            <a:off x="0" y="1711426"/>
            <a:ext cx="16257588" cy="9725520"/>
          </a:xfrm>
          <a:prstGeom prst="rect">
            <a:avLst/>
          </a:prstGeom>
        </p:spPr>
      </p:pic>
    </p:spTree>
    <p:extLst>
      <p:ext uri="{BB962C8B-B14F-4D97-AF65-F5344CB8AC3E}">
        <p14:creationId xmlns:p14="http://schemas.microsoft.com/office/powerpoint/2010/main" val="32669417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General Fund Appropriations</a:t>
            </a:r>
          </a:p>
        </p:txBody>
      </p:sp>
      <p:graphicFrame>
        <p:nvGraphicFramePr>
          <p:cNvPr id="7" name="Content Placeholder 6" descr="A bar graph of money Metro Mobility gets from the General Fund" title="Minnesota General Fund">
            <a:extLst>
              <a:ext uri="{FF2B5EF4-FFF2-40B4-BE49-F238E27FC236}">
                <a16:creationId xmlns:a16="http://schemas.microsoft.com/office/drawing/2014/main" id="{8D204057-2C34-4879-ACB5-11673BE09093}"/>
              </a:ext>
            </a:extLst>
          </p:cNvPr>
          <p:cNvGraphicFramePr>
            <a:graphicFrameLocks noGrp="1"/>
          </p:cNvGraphicFramePr>
          <p:nvPr>
            <p:ph idx="4294967295"/>
            <p:extLst>
              <p:ext uri="{D42A27DB-BD31-4B8C-83A1-F6EECF244321}">
                <p14:modId xmlns:p14="http://schemas.microsoft.com/office/powerpoint/2010/main" val="2669810484"/>
              </p:ext>
            </p:extLst>
          </p:nvPr>
        </p:nvGraphicFramePr>
        <p:xfrm>
          <a:off x="434341" y="1554480"/>
          <a:ext cx="15823248" cy="100422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DC0C5B7-2C74-4AE9-BC94-EAFA33DD830D}"/>
              </a:ext>
            </a:extLst>
          </p:cNvPr>
          <p:cNvSpPr txBox="1"/>
          <p:nvPr/>
        </p:nvSpPr>
        <p:spPr>
          <a:xfrm>
            <a:off x="0" y="11695245"/>
            <a:ext cx="14362562" cy="523220"/>
          </a:xfrm>
          <a:prstGeom prst="rect">
            <a:avLst/>
          </a:prstGeom>
          <a:noFill/>
        </p:spPr>
        <p:txBody>
          <a:bodyPr wrap="square" rtlCol="0">
            <a:spAutoFit/>
          </a:bodyPr>
          <a:lstStyle/>
          <a:p>
            <a:r>
              <a:rPr lang="en-US" sz="2800" i="1" dirty="0"/>
              <a:t>Source: Budget Overview at March 2017 House Transportation Committee</a:t>
            </a:r>
          </a:p>
        </p:txBody>
      </p:sp>
      <p:sp>
        <p:nvSpPr>
          <p:cNvPr id="5" name="Slide Number Placeholder 1">
            <a:extLst>
              <a:ext uri="{FF2B5EF4-FFF2-40B4-BE49-F238E27FC236}">
                <a16:creationId xmlns:a16="http://schemas.microsoft.com/office/drawing/2014/main" id="{CFDD466A-06B1-4EAB-A2CA-BCEF8B80807E}"/>
              </a:ext>
            </a:extLst>
          </p:cNvPr>
          <p:cNvSpPr txBox="1">
            <a:spLocks/>
          </p:cNvSpPr>
          <p:nvPr/>
        </p:nvSpPr>
        <p:spPr>
          <a:xfrm>
            <a:off x="13719960" y="548639"/>
            <a:ext cx="2292231" cy="877664"/>
          </a:xfrm>
          <a:prstGeom prst="rect">
            <a:avLst/>
          </a:prstGeom>
        </p:spPr>
        <p:txBody>
          <a:bodyPr/>
          <a:lstStyle>
            <a:defPPr>
              <a:defRPr lang="en-US"/>
            </a:defPPr>
            <a:lvl1pPr marL="0" algn="ctr" defTabSz="456957" rtl="0" eaLnBrk="1" latinLnBrk="0" hangingPunct="1">
              <a:defRPr sz="1800" b="1"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7" algn="l" defTabSz="456957" rtl="0" eaLnBrk="1" latinLnBrk="0" hangingPunct="1">
              <a:defRPr sz="1800" kern="1200">
                <a:solidFill>
                  <a:schemeClr val="tx1"/>
                </a:solidFill>
                <a:latin typeface="+mn-lt"/>
                <a:ea typeface="+mn-ea"/>
                <a:cs typeface="+mn-cs"/>
              </a:defRPr>
            </a:lvl3pPr>
            <a:lvl4pPr marL="1370875" algn="l" defTabSz="456957" rtl="0" eaLnBrk="1" latinLnBrk="0" hangingPunct="1">
              <a:defRPr sz="1800" kern="1200">
                <a:solidFill>
                  <a:schemeClr val="tx1"/>
                </a:solidFill>
                <a:latin typeface="+mn-lt"/>
                <a:ea typeface="+mn-ea"/>
                <a:cs typeface="+mn-cs"/>
              </a:defRPr>
            </a:lvl4pPr>
            <a:lvl5pPr marL="1827834" algn="l" defTabSz="456957" rtl="0" eaLnBrk="1" latinLnBrk="0" hangingPunct="1">
              <a:defRPr sz="1800" kern="1200">
                <a:solidFill>
                  <a:schemeClr val="tx1"/>
                </a:solidFill>
                <a:latin typeface="+mn-lt"/>
                <a:ea typeface="+mn-ea"/>
                <a:cs typeface="+mn-cs"/>
              </a:defRPr>
            </a:lvl5pPr>
            <a:lvl6pPr marL="2284791" algn="l" defTabSz="456957" rtl="0" eaLnBrk="1" latinLnBrk="0" hangingPunct="1">
              <a:defRPr sz="1800" kern="1200">
                <a:solidFill>
                  <a:schemeClr val="tx1"/>
                </a:solidFill>
                <a:latin typeface="+mn-lt"/>
                <a:ea typeface="+mn-ea"/>
                <a:cs typeface="+mn-cs"/>
              </a:defRPr>
            </a:lvl6pPr>
            <a:lvl7pPr marL="2741751" algn="l" defTabSz="456957" rtl="0" eaLnBrk="1" latinLnBrk="0" hangingPunct="1">
              <a:defRPr sz="1800" kern="1200">
                <a:solidFill>
                  <a:schemeClr val="tx1"/>
                </a:solidFill>
                <a:latin typeface="+mn-lt"/>
                <a:ea typeface="+mn-ea"/>
                <a:cs typeface="+mn-cs"/>
              </a:defRPr>
            </a:lvl7pPr>
            <a:lvl8pPr marL="3198708" algn="l" defTabSz="456957" rtl="0" eaLnBrk="1" latinLnBrk="0" hangingPunct="1">
              <a:defRPr sz="1800" kern="1200">
                <a:solidFill>
                  <a:schemeClr val="tx1"/>
                </a:solidFill>
                <a:latin typeface="+mn-lt"/>
                <a:ea typeface="+mn-ea"/>
                <a:cs typeface="+mn-cs"/>
              </a:defRPr>
            </a:lvl8pPr>
            <a:lvl9pPr marL="3655667" algn="l" defTabSz="456957" rtl="0" eaLnBrk="1" latinLnBrk="0" hangingPunct="1">
              <a:defRPr sz="1800" kern="1200">
                <a:solidFill>
                  <a:schemeClr val="tx1"/>
                </a:solidFill>
                <a:latin typeface="+mn-lt"/>
                <a:ea typeface="+mn-ea"/>
                <a:cs typeface="+mn-cs"/>
              </a:defRPr>
            </a:lvl9pPr>
          </a:lstStyle>
          <a:p>
            <a:pPr defTabSz="812470"/>
            <a:fld id="{526D2C0D-3875-46DF-9D6F-5A1469220E6D}" type="slidenum">
              <a:rPr lang="en-US" sz="3200">
                <a:solidFill>
                  <a:srgbClr val="005DAA"/>
                </a:solidFill>
                <a:latin typeface="Arial"/>
              </a:rPr>
              <a:pPr defTabSz="812470"/>
              <a:t>11</a:t>
            </a:fld>
            <a:endParaRPr lang="en-US" sz="3200" dirty="0">
              <a:solidFill>
                <a:srgbClr val="005DAA"/>
              </a:solidFill>
              <a:latin typeface="Arial"/>
            </a:endParaRPr>
          </a:p>
        </p:txBody>
      </p:sp>
    </p:spTree>
    <p:extLst>
      <p:ext uri="{BB962C8B-B14F-4D97-AF65-F5344CB8AC3E}">
        <p14:creationId xmlns:p14="http://schemas.microsoft.com/office/powerpoint/2010/main" val="1540159177"/>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1"/>
          </p:nvPr>
        </p:nvSpPr>
        <p:spPr/>
        <p:txBody>
          <a:bodyPr/>
          <a:lstStyle/>
          <a:p>
            <a:pPr defTabSz="1625803" fontAlgn="base">
              <a:lnSpc>
                <a:spcPct val="90000"/>
              </a:lnSpc>
              <a:spcBef>
                <a:spcPct val="20000"/>
              </a:spcBef>
              <a:spcAft>
                <a:spcPct val="0"/>
              </a:spcAft>
              <a:buClr>
                <a:prstClr val="black"/>
              </a:buClr>
              <a:buSzPct val="40000"/>
              <a:defRPr/>
            </a:pPr>
            <a:fld id="{EA6F16F7-EB22-448A-8243-4841C0937D49}" type="slidenum">
              <a:rPr lang="en-US">
                <a:solidFill>
                  <a:prstClr val="black"/>
                </a:solidFill>
                <a:latin typeface="Arial" charset="0"/>
              </a:rPr>
              <a:pPr defTabSz="1625803" fontAlgn="base">
                <a:lnSpc>
                  <a:spcPct val="90000"/>
                </a:lnSpc>
                <a:spcBef>
                  <a:spcPct val="20000"/>
                </a:spcBef>
                <a:spcAft>
                  <a:spcPct val="0"/>
                </a:spcAft>
                <a:buClr>
                  <a:prstClr val="black"/>
                </a:buClr>
                <a:buSzPct val="40000"/>
                <a:defRPr/>
              </a:pPr>
              <a:t>12</a:t>
            </a:fld>
            <a:endParaRPr lang="en-US" dirty="0">
              <a:solidFill>
                <a:prstClr val="black"/>
              </a:solidFill>
              <a:latin typeface="Arial" charset="0"/>
            </a:endParaRPr>
          </a:p>
        </p:txBody>
      </p:sp>
      <p:sp>
        <p:nvSpPr>
          <p:cNvPr id="430085" name="Rectangle 4"/>
          <p:cNvSpPr>
            <a:spLocks noGrp="1" noRot="1" noChangeArrowheads="1"/>
          </p:cNvSpPr>
          <p:nvPr>
            <p:ph type="title" idx="4294967295"/>
          </p:nvPr>
        </p:nvSpPr>
        <p:spPr>
          <a:xfrm>
            <a:off x="0" y="1545301"/>
            <a:ext cx="15704378" cy="1881679"/>
          </a:xfrm>
        </p:spPr>
        <p:txBody>
          <a:bodyPr/>
          <a:lstStyle/>
          <a:p>
            <a:pPr algn="ctr">
              <a:lnSpc>
                <a:spcPct val="90000"/>
              </a:lnSpc>
            </a:pPr>
            <a:r>
              <a:rPr lang="en-US" b="0" dirty="0">
                <a:latin typeface="Tahoma" pitchFamily="34" charset="0"/>
              </a:rPr>
              <a:t>Metro Mobility</a:t>
            </a:r>
            <a:br>
              <a:rPr lang="en-US" b="0" dirty="0">
                <a:latin typeface="Tahoma" pitchFamily="34" charset="0"/>
              </a:rPr>
            </a:br>
            <a:r>
              <a:rPr lang="en-US" b="0" dirty="0">
                <a:latin typeface="Tahoma" pitchFamily="34" charset="0"/>
              </a:rPr>
              <a:t>2017 Revenue &amp; Expenses (Amended July 26th 2017)</a:t>
            </a:r>
          </a:p>
        </p:txBody>
      </p:sp>
      <p:sp>
        <p:nvSpPr>
          <p:cNvPr id="28" name="TextBox 27"/>
          <p:cNvSpPr txBox="1"/>
          <p:nvPr/>
        </p:nvSpPr>
        <p:spPr>
          <a:xfrm>
            <a:off x="2310291" y="10842312"/>
            <a:ext cx="12016709" cy="363241"/>
          </a:xfrm>
          <a:prstGeom prst="rect">
            <a:avLst/>
          </a:prstGeom>
          <a:noFill/>
        </p:spPr>
        <p:txBody>
          <a:bodyPr wrap="square" rtlCol="0">
            <a:spAutoFit/>
          </a:bodyPr>
          <a:lstStyle/>
          <a:p>
            <a:pPr algn="ctr" defTabSz="1625803" fontAlgn="base">
              <a:lnSpc>
                <a:spcPct val="90000"/>
              </a:lnSpc>
              <a:spcBef>
                <a:spcPct val="20000"/>
              </a:spcBef>
              <a:spcAft>
                <a:spcPct val="0"/>
              </a:spcAft>
              <a:buClr>
                <a:prstClr val="black"/>
              </a:buClr>
              <a:buSzPct val="40000"/>
              <a:defRPr/>
            </a:pPr>
            <a:r>
              <a:rPr lang="en-US" sz="1956" b="1" dirty="0">
                <a:solidFill>
                  <a:prstClr val="black"/>
                </a:solidFill>
                <a:latin typeface="Arial" charset="0"/>
              </a:rPr>
              <a:t>$ in millions</a:t>
            </a:r>
          </a:p>
        </p:txBody>
      </p:sp>
      <p:sp>
        <p:nvSpPr>
          <p:cNvPr id="16" name="Text Box 13"/>
          <p:cNvSpPr txBox="1">
            <a:spLocks noChangeArrowheads="1"/>
          </p:cNvSpPr>
          <p:nvPr/>
        </p:nvSpPr>
        <p:spPr bwMode="auto">
          <a:xfrm>
            <a:off x="10151128" y="3245406"/>
            <a:ext cx="2675728" cy="1077218"/>
          </a:xfrm>
          <a:prstGeom prst="rect">
            <a:avLst/>
          </a:prstGeom>
          <a:noFill/>
          <a:ln w="12700">
            <a:noFill/>
            <a:miter lim="800000"/>
            <a:headEnd/>
            <a:tailEnd/>
          </a:ln>
          <a:effectLst/>
        </p:spPr>
        <p:txBody>
          <a:bodyPr>
            <a:spAutoFit/>
          </a:bodyPr>
          <a:lstStyle/>
          <a:p>
            <a:pPr algn="ctr" defTabSz="1625803" fontAlgn="base">
              <a:spcBef>
                <a:spcPct val="50000"/>
              </a:spcBef>
              <a:spcAft>
                <a:spcPct val="0"/>
              </a:spcAft>
              <a:defRPr/>
            </a:pPr>
            <a:r>
              <a:rPr lang="en-US" sz="3200" dirty="0">
                <a:solidFill>
                  <a:prstClr val="black"/>
                </a:solidFill>
                <a:latin typeface="Tahoma" pitchFamily="34" charset="0"/>
              </a:rPr>
              <a:t>Expenses</a:t>
            </a:r>
          </a:p>
          <a:p>
            <a:pPr algn="ctr" defTabSz="1625803" fontAlgn="base">
              <a:spcBef>
                <a:spcPct val="0"/>
              </a:spcBef>
              <a:spcAft>
                <a:spcPct val="0"/>
              </a:spcAft>
              <a:defRPr/>
            </a:pPr>
            <a:r>
              <a:rPr lang="en-US" sz="3200" dirty="0">
                <a:solidFill>
                  <a:prstClr val="black"/>
                </a:solidFill>
                <a:latin typeface="Tahoma" pitchFamily="34" charset="0"/>
              </a:rPr>
              <a:t>$70.8M</a:t>
            </a:r>
          </a:p>
        </p:txBody>
      </p:sp>
      <p:graphicFrame>
        <p:nvGraphicFramePr>
          <p:cNvPr id="17" name="Object 4" descr="2017 expenses = $70.8M" title="Pie chart"/>
          <p:cNvGraphicFramePr>
            <a:graphicFrameLocks noChangeAspect="1"/>
          </p:cNvGraphicFramePr>
          <p:nvPr>
            <p:extLst/>
          </p:nvPr>
        </p:nvGraphicFramePr>
        <p:xfrm>
          <a:off x="8318644" y="4557417"/>
          <a:ext cx="7230082" cy="6689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4" descr="2017 metro mobility revenues $70.8M" title="pie chart"/>
          <p:cNvGraphicFramePr>
            <a:graphicFrameLocks noChangeAspect="1"/>
          </p:cNvGraphicFramePr>
          <p:nvPr>
            <p:extLst/>
          </p:nvPr>
        </p:nvGraphicFramePr>
        <p:xfrm>
          <a:off x="919086" y="4557417"/>
          <a:ext cx="7272851" cy="67290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13"/>
          <p:cNvSpPr txBox="1">
            <a:spLocks noChangeArrowheads="1"/>
          </p:cNvSpPr>
          <p:nvPr/>
        </p:nvSpPr>
        <p:spPr bwMode="auto">
          <a:xfrm>
            <a:off x="3203536" y="3228905"/>
            <a:ext cx="2675728" cy="1077218"/>
          </a:xfrm>
          <a:prstGeom prst="rect">
            <a:avLst/>
          </a:prstGeom>
          <a:noFill/>
          <a:ln w="12700">
            <a:noFill/>
            <a:miter lim="800000"/>
            <a:headEnd/>
            <a:tailEnd/>
          </a:ln>
          <a:effectLst/>
        </p:spPr>
        <p:txBody>
          <a:bodyPr>
            <a:spAutoFit/>
          </a:bodyPr>
          <a:lstStyle/>
          <a:p>
            <a:pPr algn="ctr" defTabSz="1625803" fontAlgn="base">
              <a:spcBef>
                <a:spcPct val="50000"/>
              </a:spcBef>
              <a:spcAft>
                <a:spcPct val="0"/>
              </a:spcAft>
              <a:defRPr/>
            </a:pPr>
            <a:r>
              <a:rPr lang="en-US" sz="3200" dirty="0">
                <a:solidFill>
                  <a:prstClr val="black"/>
                </a:solidFill>
                <a:latin typeface="Tahoma" pitchFamily="34" charset="0"/>
              </a:rPr>
              <a:t>Revenues</a:t>
            </a:r>
          </a:p>
          <a:p>
            <a:pPr algn="ctr" defTabSz="1625803" fontAlgn="base">
              <a:spcBef>
                <a:spcPct val="0"/>
              </a:spcBef>
              <a:spcAft>
                <a:spcPct val="0"/>
              </a:spcAft>
              <a:defRPr/>
            </a:pPr>
            <a:r>
              <a:rPr lang="en-US" sz="3200" dirty="0">
                <a:solidFill>
                  <a:prstClr val="black"/>
                </a:solidFill>
                <a:latin typeface="Tahoma" pitchFamily="34" charset="0"/>
              </a:rPr>
              <a:t>$70.8M</a:t>
            </a:r>
          </a:p>
        </p:txBody>
      </p:sp>
      <p:sp>
        <p:nvSpPr>
          <p:cNvPr id="15" name="Slide Number Placeholder 1">
            <a:extLst>
              <a:ext uri="{FF2B5EF4-FFF2-40B4-BE49-F238E27FC236}">
                <a16:creationId xmlns:a16="http://schemas.microsoft.com/office/drawing/2014/main" id="{4950DCF7-2D9A-48F3-AADE-3B9FAA4F20F0}"/>
              </a:ext>
            </a:extLst>
          </p:cNvPr>
          <p:cNvSpPr txBox="1">
            <a:spLocks/>
          </p:cNvSpPr>
          <p:nvPr/>
        </p:nvSpPr>
        <p:spPr>
          <a:xfrm>
            <a:off x="13580260" y="227326"/>
            <a:ext cx="2292231" cy="877664"/>
          </a:xfrm>
          <a:prstGeom prst="rect">
            <a:avLst/>
          </a:prstGeom>
          <a:solidFill>
            <a:srgbClr val="FFD203"/>
          </a:solidFill>
        </p:spPr>
        <p:txBody>
          <a:bodyPr/>
          <a:lstStyle>
            <a:defPPr>
              <a:defRPr lang="en-US"/>
            </a:defPPr>
            <a:lvl1pPr marL="0" algn="ctr" defTabSz="456957" rtl="0" eaLnBrk="1" latinLnBrk="0" hangingPunct="1">
              <a:defRPr sz="1800" b="1"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7" algn="l" defTabSz="456957" rtl="0" eaLnBrk="1" latinLnBrk="0" hangingPunct="1">
              <a:defRPr sz="1800" kern="1200">
                <a:solidFill>
                  <a:schemeClr val="tx1"/>
                </a:solidFill>
                <a:latin typeface="+mn-lt"/>
                <a:ea typeface="+mn-ea"/>
                <a:cs typeface="+mn-cs"/>
              </a:defRPr>
            </a:lvl3pPr>
            <a:lvl4pPr marL="1370875" algn="l" defTabSz="456957" rtl="0" eaLnBrk="1" latinLnBrk="0" hangingPunct="1">
              <a:defRPr sz="1800" kern="1200">
                <a:solidFill>
                  <a:schemeClr val="tx1"/>
                </a:solidFill>
                <a:latin typeface="+mn-lt"/>
                <a:ea typeface="+mn-ea"/>
                <a:cs typeface="+mn-cs"/>
              </a:defRPr>
            </a:lvl4pPr>
            <a:lvl5pPr marL="1827834" algn="l" defTabSz="456957" rtl="0" eaLnBrk="1" latinLnBrk="0" hangingPunct="1">
              <a:defRPr sz="1800" kern="1200">
                <a:solidFill>
                  <a:schemeClr val="tx1"/>
                </a:solidFill>
                <a:latin typeface="+mn-lt"/>
                <a:ea typeface="+mn-ea"/>
                <a:cs typeface="+mn-cs"/>
              </a:defRPr>
            </a:lvl5pPr>
            <a:lvl6pPr marL="2284791" algn="l" defTabSz="456957" rtl="0" eaLnBrk="1" latinLnBrk="0" hangingPunct="1">
              <a:defRPr sz="1800" kern="1200">
                <a:solidFill>
                  <a:schemeClr val="tx1"/>
                </a:solidFill>
                <a:latin typeface="+mn-lt"/>
                <a:ea typeface="+mn-ea"/>
                <a:cs typeface="+mn-cs"/>
              </a:defRPr>
            </a:lvl6pPr>
            <a:lvl7pPr marL="2741751" algn="l" defTabSz="456957" rtl="0" eaLnBrk="1" latinLnBrk="0" hangingPunct="1">
              <a:defRPr sz="1800" kern="1200">
                <a:solidFill>
                  <a:schemeClr val="tx1"/>
                </a:solidFill>
                <a:latin typeface="+mn-lt"/>
                <a:ea typeface="+mn-ea"/>
                <a:cs typeface="+mn-cs"/>
              </a:defRPr>
            </a:lvl7pPr>
            <a:lvl8pPr marL="3198708" algn="l" defTabSz="456957" rtl="0" eaLnBrk="1" latinLnBrk="0" hangingPunct="1">
              <a:defRPr sz="1800" kern="1200">
                <a:solidFill>
                  <a:schemeClr val="tx1"/>
                </a:solidFill>
                <a:latin typeface="+mn-lt"/>
                <a:ea typeface="+mn-ea"/>
                <a:cs typeface="+mn-cs"/>
              </a:defRPr>
            </a:lvl8pPr>
            <a:lvl9pPr marL="3655667" algn="l" defTabSz="456957" rtl="0" eaLnBrk="1" latinLnBrk="0" hangingPunct="1">
              <a:defRPr sz="1800" kern="1200">
                <a:solidFill>
                  <a:schemeClr val="tx1"/>
                </a:solidFill>
                <a:latin typeface="+mn-lt"/>
                <a:ea typeface="+mn-ea"/>
                <a:cs typeface="+mn-cs"/>
              </a:defRPr>
            </a:lvl9pPr>
          </a:lstStyle>
          <a:p>
            <a:pPr defTabSz="812470"/>
            <a:fld id="{526D2C0D-3875-46DF-9D6F-5A1469220E6D}" type="slidenum">
              <a:rPr lang="en-US" sz="3200">
                <a:solidFill>
                  <a:prstClr val="black"/>
                </a:solidFill>
                <a:latin typeface="Arial"/>
              </a:rPr>
              <a:pPr defTabSz="812470"/>
              <a:t>12</a:t>
            </a:fld>
            <a:endParaRPr lang="en-US" sz="3200" dirty="0">
              <a:solidFill>
                <a:prstClr val="black"/>
              </a:solidFill>
              <a:latin typeface="Arial"/>
            </a:endParaRPr>
          </a:p>
        </p:txBody>
      </p:sp>
    </p:spTree>
    <p:extLst>
      <p:ext uri="{BB962C8B-B14F-4D97-AF65-F5344CB8AC3E}">
        <p14:creationId xmlns:p14="http://schemas.microsoft.com/office/powerpoint/2010/main" val="9272233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100" y="548639"/>
            <a:ext cx="14225389" cy="1083839"/>
          </a:xfrm>
        </p:spPr>
        <p:txBody>
          <a:bodyPr>
            <a:noAutofit/>
          </a:bodyPr>
          <a:lstStyle/>
          <a:p>
            <a:pPr algn="l"/>
            <a:r>
              <a:rPr lang="en-US" sz="5067" b="0" dirty="0"/>
              <a:t>Fare Box Recovery </a:t>
            </a:r>
          </a:p>
        </p:txBody>
      </p:sp>
      <p:sp>
        <p:nvSpPr>
          <p:cNvPr id="2" name="Slide Number Placeholder 1">
            <a:extLst>
              <a:ext uri="{FF2B5EF4-FFF2-40B4-BE49-F238E27FC236}">
                <a16:creationId xmlns:a16="http://schemas.microsoft.com/office/drawing/2014/main" id="{B5C186FC-A80D-4D62-B052-41838988294C}"/>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13</a:t>
            </a:fld>
            <a:endParaRPr lang="en-US" sz="3200" dirty="0">
              <a:solidFill>
                <a:srgbClr val="005DAA"/>
              </a:solidFill>
              <a:latin typeface="Arial"/>
            </a:endParaRPr>
          </a:p>
        </p:txBody>
      </p:sp>
      <p:pic>
        <p:nvPicPr>
          <p:cNvPr id="4" name="Picture 3" descr="Fare box recovery" title="Fare box recovery">
            <a:extLst>
              <a:ext uri="{FF2B5EF4-FFF2-40B4-BE49-F238E27FC236}">
                <a16:creationId xmlns:a16="http://schemas.microsoft.com/office/drawing/2014/main" id="{6664C1B8-0100-4425-AC49-6487B1BC657A}"/>
              </a:ext>
            </a:extLst>
          </p:cNvPr>
          <p:cNvPicPr>
            <a:picLocks noChangeAspect="1"/>
          </p:cNvPicPr>
          <p:nvPr/>
        </p:nvPicPr>
        <p:blipFill>
          <a:blip r:embed="rId3"/>
          <a:stretch>
            <a:fillRect/>
          </a:stretch>
        </p:blipFill>
        <p:spPr>
          <a:xfrm>
            <a:off x="0" y="1824840"/>
            <a:ext cx="16257588" cy="9353532"/>
          </a:xfrm>
          <a:prstGeom prst="rect">
            <a:avLst/>
          </a:prstGeom>
        </p:spPr>
      </p:pic>
    </p:spTree>
    <p:extLst>
      <p:ext uri="{BB962C8B-B14F-4D97-AF65-F5344CB8AC3E}">
        <p14:creationId xmlns:p14="http://schemas.microsoft.com/office/powerpoint/2010/main" val="1684205635"/>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753F-E3F7-4456-AAFE-DAA12F8C3C1F}"/>
              </a:ext>
            </a:extLst>
          </p:cNvPr>
          <p:cNvSpPr>
            <a:spLocks noGrp="1"/>
          </p:cNvSpPr>
          <p:nvPr>
            <p:ph type="title"/>
          </p:nvPr>
        </p:nvSpPr>
        <p:spPr>
          <a:xfrm>
            <a:off x="812880" y="1824323"/>
            <a:ext cx="14631829" cy="1705523"/>
          </a:xfrm>
        </p:spPr>
        <p:txBody>
          <a:bodyPr/>
          <a:lstStyle/>
          <a:p>
            <a:r>
              <a:rPr lang="en-US" sz="3912" b="0" kern="1200" dirty="0">
                <a:solidFill>
                  <a:srgbClr val="0053A1"/>
                </a:solidFill>
                <a:latin typeface="+mn-lt"/>
                <a:ea typeface="+mn-ea"/>
                <a:cs typeface="+mn-cs"/>
              </a:rPr>
              <a:t>A peer group of 11 transit systems was selected based on the following factors:</a:t>
            </a:r>
            <a:br>
              <a:rPr lang="en-US" sz="4267" kern="1200" dirty="0">
                <a:solidFill>
                  <a:srgbClr val="0053A1"/>
                </a:solidFill>
                <a:latin typeface="+mn-lt"/>
                <a:ea typeface="+mn-ea"/>
                <a:cs typeface="+mn-cs"/>
              </a:rPr>
            </a:br>
            <a:endParaRPr lang="en-US" sz="3556" b="0" kern="1200" dirty="0">
              <a:solidFill>
                <a:srgbClr val="0053A1"/>
              </a:solidFill>
              <a:latin typeface="+mn-lt"/>
              <a:ea typeface="+mn-ea"/>
              <a:cs typeface="+mn-cs"/>
            </a:endParaRPr>
          </a:p>
        </p:txBody>
      </p:sp>
      <p:sp>
        <p:nvSpPr>
          <p:cNvPr id="4" name="Title 4">
            <a:extLst>
              <a:ext uri="{FF2B5EF4-FFF2-40B4-BE49-F238E27FC236}">
                <a16:creationId xmlns:a16="http://schemas.microsoft.com/office/drawing/2014/main" id="{B20FC2E5-B665-4887-B8FB-EFCE9B398907}"/>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solidFill>
                  <a:srgbClr val="FFFFFF"/>
                </a:solidFill>
                <a:latin typeface="Arial"/>
              </a:rPr>
              <a:t>Peer Program Comparison</a:t>
            </a:r>
          </a:p>
        </p:txBody>
      </p:sp>
      <p:sp>
        <p:nvSpPr>
          <p:cNvPr id="5" name="TextBox 4">
            <a:extLst>
              <a:ext uri="{FF2B5EF4-FFF2-40B4-BE49-F238E27FC236}">
                <a16:creationId xmlns:a16="http://schemas.microsoft.com/office/drawing/2014/main" id="{FC9A8B45-777F-4C3C-9A6F-60DFF5A1546C}"/>
              </a:ext>
            </a:extLst>
          </p:cNvPr>
          <p:cNvSpPr txBox="1"/>
          <p:nvPr/>
        </p:nvSpPr>
        <p:spPr>
          <a:xfrm>
            <a:off x="1931908" y="3882104"/>
            <a:ext cx="11483536" cy="6478697"/>
          </a:xfrm>
          <a:prstGeom prst="rect">
            <a:avLst/>
          </a:prstGeom>
          <a:noFill/>
        </p:spPr>
        <p:txBody>
          <a:bodyPr wrap="square" rtlCol="0">
            <a:spAutoFit/>
          </a:bodyPr>
          <a:lstStyle/>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Urban area population</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Total revenue miles operated</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Total operating budget</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Population density</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Population growth rate</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Percent low-income population</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Annual per traveler delay</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Percent of service as demand responses mode</a:t>
            </a:r>
          </a:p>
          <a:p>
            <a:pPr marL="508064" indent="-508064" defTabSz="812470">
              <a:lnSpc>
                <a:spcPts val="4089"/>
              </a:lnSpc>
              <a:spcAft>
                <a:spcPts val="1067"/>
              </a:spcAft>
              <a:buFont typeface="Arial" panose="020B0604020202020204" pitchFamily="34" charset="0"/>
              <a:buChar char="•"/>
            </a:pPr>
            <a:r>
              <a:rPr lang="en-US" sz="3200" dirty="0">
                <a:solidFill>
                  <a:srgbClr val="0053A1"/>
                </a:solidFill>
                <a:latin typeface="Arial"/>
              </a:rPr>
              <a:t>Percent of service purchased</a:t>
            </a:r>
            <a:br>
              <a:rPr lang="en-US" sz="3200" dirty="0">
                <a:solidFill>
                  <a:srgbClr val="0053A1"/>
                </a:solidFill>
                <a:latin typeface="Arial"/>
              </a:rPr>
            </a:br>
            <a:endParaRPr lang="en-US" sz="3200" dirty="0">
              <a:solidFill>
                <a:srgbClr val="005DAA"/>
              </a:solidFill>
              <a:latin typeface="Arial"/>
            </a:endParaRPr>
          </a:p>
        </p:txBody>
      </p:sp>
      <p:sp>
        <p:nvSpPr>
          <p:cNvPr id="6" name="Slide Number Placeholder 5">
            <a:extLst>
              <a:ext uri="{FF2B5EF4-FFF2-40B4-BE49-F238E27FC236}">
                <a16:creationId xmlns:a16="http://schemas.microsoft.com/office/drawing/2014/main" id="{71EE684A-A092-4129-B192-A33605FCFD5B}"/>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14</a:t>
            </a:fld>
            <a:endParaRPr lang="en-US" sz="3200" dirty="0">
              <a:solidFill>
                <a:srgbClr val="005DAA"/>
              </a:solidFill>
              <a:latin typeface="Arial"/>
            </a:endParaRPr>
          </a:p>
        </p:txBody>
      </p:sp>
    </p:spTree>
    <p:extLst>
      <p:ext uri="{BB962C8B-B14F-4D97-AF65-F5344CB8AC3E}">
        <p14:creationId xmlns:p14="http://schemas.microsoft.com/office/powerpoint/2010/main" val="539202306"/>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subsidy per passenger trip" title="chart"/>
          <p:cNvGraphicFramePr>
            <a:graphicFrameLocks noGrp="1"/>
          </p:cNvGraphicFramePr>
          <p:nvPr>
            <p:ph idx="1"/>
            <p:extLst/>
          </p:nvPr>
        </p:nvGraphicFramePr>
        <p:xfrm>
          <a:off x="1219319" y="3512583"/>
          <a:ext cx="14225389" cy="778444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4">
            <a:extLst>
              <a:ext uri="{FF2B5EF4-FFF2-40B4-BE49-F238E27FC236}">
                <a16:creationId xmlns:a16="http://schemas.microsoft.com/office/drawing/2014/main" id="{7397C2E8-5807-4B16-AA3F-26E0A87FC5B3}"/>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t>Peer Program Comparison</a:t>
            </a:r>
          </a:p>
        </p:txBody>
      </p:sp>
      <p:sp>
        <p:nvSpPr>
          <p:cNvPr id="11" name="Title 2">
            <a:extLst>
              <a:ext uri="{FF2B5EF4-FFF2-40B4-BE49-F238E27FC236}">
                <a16:creationId xmlns:a16="http://schemas.microsoft.com/office/drawing/2014/main" id="{7243C7E5-8C8D-432D-BDB3-D8A215076CFD}"/>
              </a:ext>
            </a:extLst>
          </p:cNvPr>
          <p:cNvSpPr>
            <a:spLocks noGrp="1"/>
          </p:cNvSpPr>
          <p:nvPr>
            <p:ph type="title"/>
          </p:nvPr>
        </p:nvSpPr>
        <p:spPr>
          <a:xfrm>
            <a:off x="1058034" y="1746907"/>
            <a:ext cx="14364094" cy="1058034"/>
          </a:xfrm>
        </p:spPr>
        <p:txBody>
          <a:bodyPr/>
          <a:lstStyle/>
          <a:p>
            <a:r>
              <a:rPr lang="en-US" sz="4267" i="1" dirty="0">
                <a:solidFill>
                  <a:schemeClr val="tx1"/>
                </a:solidFill>
              </a:rPr>
              <a:t>Subsidy Per Passenger Trip</a:t>
            </a:r>
            <a:endParaRPr lang="en-US" sz="4267" dirty="0"/>
          </a:p>
        </p:txBody>
      </p:sp>
      <p:sp>
        <p:nvSpPr>
          <p:cNvPr id="3" name="Slide Number Placeholder 2">
            <a:extLst>
              <a:ext uri="{FF2B5EF4-FFF2-40B4-BE49-F238E27FC236}">
                <a16:creationId xmlns:a16="http://schemas.microsoft.com/office/drawing/2014/main" id="{C3DCD773-15FC-4854-BB3C-BD3E6BC2D200}"/>
              </a:ext>
            </a:extLst>
          </p:cNvPr>
          <p:cNvSpPr>
            <a:spLocks noGrp="1"/>
          </p:cNvSpPr>
          <p:nvPr>
            <p:ph type="sldNum" sz="quarter" idx="12"/>
          </p:nvPr>
        </p:nvSpPr>
        <p:spPr/>
        <p:txBody>
          <a:bodyPr/>
          <a:lstStyle/>
          <a:p>
            <a:fld id="{526D2C0D-3875-46DF-9D6F-5A1469220E6D}" type="slidenum">
              <a:rPr lang="en-US" smtClean="0"/>
              <a:pPr/>
              <a:t>15</a:t>
            </a:fld>
            <a:endParaRPr lang="en-US" dirty="0"/>
          </a:p>
        </p:txBody>
      </p:sp>
    </p:spTree>
    <p:extLst>
      <p:ext uri="{BB962C8B-B14F-4D97-AF65-F5344CB8AC3E}">
        <p14:creationId xmlns:p14="http://schemas.microsoft.com/office/powerpoint/2010/main" val="646510945"/>
      </p:ext>
    </p:extLst>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perating Expense Per Revenue Hour">
            <a:extLst>
              <a:ext uri="{FF2B5EF4-FFF2-40B4-BE49-F238E27FC236}">
                <a16:creationId xmlns:a16="http://schemas.microsoft.com/office/drawing/2014/main" id="{60D82CB1-E7DD-4197-86A8-376DF692AD1D}"/>
              </a:ext>
            </a:extLst>
          </p:cNvPr>
          <p:cNvSpPr>
            <a:spLocks noGrp="1"/>
          </p:cNvSpPr>
          <p:nvPr>
            <p:ph type="title"/>
          </p:nvPr>
        </p:nvSpPr>
        <p:spPr>
          <a:xfrm>
            <a:off x="1058034" y="1746907"/>
            <a:ext cx="14364094" cy="1058034"/>
          </a:xfrm>
        </p:spPr>
        <p:txBody>
          <a:bodyPr/>
          <a:lstStyle/>
          <a:p>
            <a:r>
              <a:rPr lang="en-US" sz="4267" i="1" dirty="0">
                <a:solidFill>
                  <a:schemeClr val="tx1"/>
                </a:solidFill>
              </a:rPr>
              <a:t>Operating Expense Per Revenue Hour</a:t>
            </a:r>
            <a:endParaRPr lang="en-US" sz="4267" dirty="0"/>
          </a:p>
        </p:txBody>
      </p:sp>
      <p:sp>
        <p:nvSpPr>
          <p:cNvPr id="5" name="Title 4">
            <a:extLst>
              <a:ext uri="{FF2B5EF4-FFF2-40B4-BE49-F238E27FC236}">
                <a16:creationId xmlns:a16="http://schemas.microsoft.com/office/drawing/2014/main" id="{AE4A6F81-10D5-4F09-AD14-4EA02A1AE468}"/>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solidFill>
                  <a:srgbClr val="FFFFFF"/>
                </a:solidFill>
                <a:latin typeface="Arial"/>
              </a:rPr>
              <a:t>Peer Program Comparison</a:t>
            </a:r>
          </a:p>
        </p:txBody>
      </p:sp>
      <p:graphicFrame>
        <p:nvGraphicFramePr>
          <p:cNvPr id="6" name="Content Placeholder 6" title="chart">
            <a:extLst>
              <a:ext uri="{FF2B5EF4-FFF2-40B4-BE49-F238E27FC236}">
                <a16:creationId xmlns:a16="http://schemas.microsoft.com/office/drawing/2014/main" id="{C30C58B0-13E7-4DAC-A5DE-1D0BFAD62426}"/>
              </a:ext>
            </a:extLst>
          </p:cNvPr>
          <p:cNvGraphicFramePr>
            <a:graphicFrameLocks noGrp="1"/>
          </p:cNvGraphicFramePr>
          <p:nvPr>
            <p:ph idx="1"/>
            <p:extLst/>
          </p:nvPr>
        </p:nvGraphicFramePr>
        <p:xfrm>
          <a:off x="1058034" y="3250089"/>
          <a:ext cx="14386674" cy="786428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9A54C69-E754-494C-BB82-4CC54DF6F456}"/>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16</a:t>
            </a:fld>
            <a:endParaRPr lang="en-US" sz="3200" dirty="0">
              <a:solidFill>
                <a:srgbClr val="005DAA"/>
              </a:solidFill>
              <a:latin typeface="Arial"/>
            </a:endParaRPr>
          </a:p>
        </p:txBody>
      </p:sp>
    </p:spTree>
    <p:extLst>
      <p:ext uri="{BB962C8B-B14F-4D97-AF65-F5344CB8AC3E}">
        <p14:creationId xmlns:p14="http://schemas.microsoft.com/office/powerpoint/2010/main" val="3095238761"/>
      </p:ext>
    </p:extLst>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3E6B4-12C6-4A62-9114-31C7E141F969}"/>
              </a:ext>
            </a:extLst>
          </p:cNvPr>
          <p:cNvSpPr>
            <a:spLocks noGrp="1"/>
          </p:cNvSpPr>
          <p:nvPr>
            <p:ph type="sldNum" sz="quarter" idx="12"/>
          </p:nvPr>
        </p:nvSpPr>
        <p:spPr/>
        <p:txBody>
          <a:bodyPr/>
          <a:lstStyle/>
          <a:p>
            <a:fld id="{526D2C0D-3875-46DF-9D6F-5A1469220E6D}" type="slidenum">
              <a:rPr lang="en-US" smtClean="0"/>
              <a:pPr/>
              <a:t>17</a:t>
            </a:fld>
            <a:endParaRPr lang="en-US" dirty="0"/>
          </a:p>
        </p:txBody>
      </p:sp>
      <p:graphicFrame>
        <p:nvGraphicFramePr>
          <p:cNvPr id="5" name="Content Placeholder 6" title="chart">
            <a:extLst>
              <a:ext uri="{FF2B5EF4-FFF2-40B4-BE49-F238E27FC236}">
                <a16:creationId xmlns:a16="http://schemas.microsoft.com/office/drawing/2014/main" id="{B28BED91-EE28-488C-963C-D8A6D441E75A}"/>
              </a:ext>
            </a:extLst>
          </p:cNvPr>
          <p:cNvGraphicFramePr>
            <a:graphicFrameLocks noGrp="1"/>
          </p:cNvGraphicFramePr>
          <p:nvPr>
            <p:ph idx="1"/>
            <p:extLst/>
          </p:nvPr>
        </p:nvGraphicFramePr>
        <p:xfrm>
          <a:off x="1043398" y="3268288"/>
          <a:ext cx="14156156" cy="78346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4">
            <a:extLst>
              <a:ext uri="{FF2B5EF4-FFF2-40B4-BE49-F238E27FC236}">
                <a16:creationId xmlns:a16="http://schemas.microsoft.com/office/drawing/2014/main" id="{1FFD4DA8-D01A-4B68-898A-EDE1B3E987A7}"/>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t>Peer Program Comparison</a:t>
            </a:r>
          </a:p>
        </p:txBody>
      </p:sp>
      <p:sp>
        <p:nvSpPr>
          <p:cNvPr id="7" name="Title 2" descr="Operating Expense Per Revenue Hour">
            <a:extLst>
              <a:ext uri="{FF2B5EF4-FFF2-40B4-BE49-F238E27FC236}">
                <a16:creationId xmlns:a16="http://schemas.microsoft.com/office/drawing/2014/main" id="{8C2FCFEA-B76E-4C24-949A-F902D8E13382}"/>
              </a:ext>
            </a:extLst>
          </p:cNvPr>
          <p:cNvSpPr>
            <a:spLocks noGrp="1"/>
          </p:cNvSpPr>
          <p:nvPr>
            <p:ph type="title"/>
          </p:nvPr>
        </p:nvSpPr>
        <p:spPr>
          <a:xfrm>
            <a:off x="1058034" y="1746907"/>
            <a:ext cx="14364094" cy="1058034"/>
          </a:xfrm>
        </p:spPr>
        <p:txBody>
          <a:bodyPr/>
          <a:lstStyle/>
          <a:p>
            <a:r>
              <a:rPr lang="en-US" sz="4267" i="1" dirty="0">
                <a:solidFill>
                  <a:schemeClr val="tx1"/>
                </a:solidFill>
              </a:rPr>
              <a:t>Average Fare Per Passenger – Primary Service</a:t>
            </a:r>
            <a:endParaRPr lang="en-US" sz="4267" dirty="0"/>
          </a:p>
        </p:txBody>
      </p:sp>
      <p:sp>
        <p:nvSpPr>
          <p:cNvPr id="8" name="TextBox 7">
            <a:extLst>
              <a:ext uri="{FF2B5EF4-FFF2-40B4-BE49-F238E27FC236}">
                <a16:creationId xmlns:a16="http://schemas.microsoft.com/office/drawing/2014/main" id="{B4B729B6-0DC8-433F-8F92-C595E273929E}"/>
              </a:ext>
            </a:extLst>
          </p:cNvPr>
          <p:cNvSpPr txBox="1"/>
          <p:nvPr/>
        </p:nvSpPr>
        <p:spPr>
          <a:xfrm>
            <a:off x="1358845" y="11301255"/>
            <a:ext cx="11016334" cy="475387"/>
          </a:xfrm>
          <a:prstGeom prst="rect">
            <a:avLst/>
          </a:prstGeom>
          <a:noFill/>
        </p:spPr>
        <p:txBody>
          <a:bodyPr wrap="square" rtlCol="0">
            <a:spAutoFit/>
          </a:bodyPr>
          <a:lstStyle/>
          <a:p>
            <a:r>
              <a:rPr lang="en-US" sz="2489" dirty="0"/>
              <a:t>*$5.25 when trip is greater than ¾ mile from MBTA bus or subway service</a:t>
            </a:r>
          </a:p>
        </p:txBody>
      </p:sp>
    </p:spTree>
    <p:extLst>
      <p:ext uri="{BB962C8B-B14F-4D97-AF65-F5344CB8AC3E}">
        <p14:creationId xmlns:p14="http://schemas.microsoft.com/office/powerpoint/2010/main" val="719284192"/>
      </p:ext>
    </p:extLst>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482A5-B426-4134-B906-B86F48E9CF71}"/>
              </a:ext>
            </a:extLst>
          </p:cNvPr>
          <p:cNvSpPr>
            <a:spLocks noGrp="1"/>
          </p:cNvSpPr>
          <p:nvPr>
            <p:ph type="title"/>
          </p:nvPr>
        </p:nvSpPr>
        <p:spPr>
          <a:xfrm>
            <a:off x="812880" y="1819816"/>
            <a:ext cx="14631829" cy="963278"/>
          </a:xfrm>
        </p:spPr>
        <p:txBody>
          <a:bodyPr/>
          <a:lstStyle/>
          <a:p>
            <a:r>
              <a:rPr lang="en-US" sz="4267" i="1" dirty="0">
                <a:solidFill>
                  <a:schemeClr val="tx1"/>
                </a:solidFill>
              </a:rPr>
              <a:t>Passenger Trips per Revenue Hour</a:t>
            </a:r>
          </a:p>
        </p:txBody>
      </p:sp>
      <p:sp>
        <p:nvSpPr>
          <p:cNvPr id="5" name="Title 4">
            <a:extLst>
              <a:ext uri="{FF2B5EF4-FFF2-40B4-BE49-F238E27FC236}">
                <a16:creationId xmlns:a16="http://schemas.microsoft.com/office/drawing/2014/main" id="{AA06ECA7-05F3-4ACE-A9DE-8F13B3C58BC6}"/>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solidFill>
                  <a:srgbClr val="FFFFFF"/>
                </a:solidFill>
                <a:latin typeface="Arial"/>
              </a:rPr>
              <a:t>Peer Program Comparison</a:t>
            </a:r>
          </a:p>
        </p:txBody>
      </p:sp>
      <p:graphicFrame>
        <p:nvGraphicFramePr>
          <p:cNvPr id="6" name="Content Placeholder 6" descr="passenger trips per revenue hour" title="chart">
            <a:extLst>
              <a:ext uri="{FF2B5EF4-FFF2-40B4-BE49-F238E27FC236}">
                <a16:creationId xmlns:a16="http://schemas.microsoft.com/office/drawing/2014/main" id="{2C927D09-5B2C-439A-98E7-1B2D975B623F}"/>
              </a:ext>
            </a:extLst>
          </p:cNvPr>
          <p:cNvGraphicFramePr>
            <a:graphicFrameLocks noGrp="1"/>
          </p:cNvGraphicFramePr>
          <p:nvPr>
            <p:ph idx="1"/>
            <p:extLst/>
          </p:nvPr>
        </p:nvGraphicFramePr>
        <p:xfrm>
          <a:off x="812880" y="3250089"/>
          <a:ext cx="14631829" cy="804694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B934633-5C3D-4FD8-8523-C23E29F3C2A4}"/>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18</a:t>
            </a:fld>
            <a:endParaRPr lang="en-US" sz="3200" dirty="0">
              <a:solidFill>
                <a:srgbClr val="005DAA"/>
              </a:solidFill>
              <a:latin typeface="Arial"/>
            </a:endParaRPr>
          </a:p>
        </p:txBody>
      </p:sp>
    </p:spTree>
    <p:extLst>
      <p:ext uri="{BB962C8B-B14F-4D97-AF65-F5344CB8AC3E}">
        <p14:creationId xmlns:p14="http://schemas.microsoft.com/office/powerpoint/2010/main" val="736434878"/>
      </p:ext>
    </p:extLst>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CF4CE-B841-4E7B-8EBF-577B1516DA15}"/>
              </a:ext>
            </a:extLst>
          </p:cNvPr>
          <p:cNvSpPr>
            <a:spLocks noGrp="1"/>
          </p:cNvSpPr>
          <p:nvPr>
            <p:ph type="sldNum" sz="quarter" idx="12"/>
          </p:nvPr>
        </p:nvSpPr>
        <p:spPr/>
        <p:txBody>
          <a:bodyPr/>
          <a:lstStyle/>
          <a:p>
            <a:pPr defTabSz="812470"/>
            <a:r>
              <a:rPr lang="en-US" sz="3200" dirty="0">
                <a:solidFill>
                  <a:srgbClr val="005DAA"/>
                </a:solidFill>
                <a:latin typeface="Arial"/>
              </a:rPr>
              <a:t>33</a:t>
            </a:r>
          </a:p>
          <a:p>
            <a:pPr defTabSz="812470"/>
            <a:endParaRPr lang="en-US" sz="3200" dirty="0">
              <a:solidFill>
                <a:srgbClr val="005DAA"/>
              </a:solidFill>
              <a:latin typeface="Arial"/>
            </a:endParaRPr>
          </a:p>
        </p:txBody>
      </p:sp>
      <p:sp>
        <p:nvSpPr>
          <p:cNvPr id="3" name="Title 2">
            <a:extLst>
              <a:ext uri="{FF2B5EF4-FFF2-40B4-BE49-F238E27FC236}">
                <a16:creationId xmlns:a16="http://schemas.microsoft.com/office/drawing/2014/main" id="{41DD30CB-8C67-4329-AA4E-000F67F816B6}"/>
              </a:ext>
            </a:extLst>
          </p:cNvPr>
          <p:cNvSpPr>
            <a:spLocks noGrp="1"/>
          </p:cNvSpPr>
          <p:nvPr>
            <p:ph type="title"/>
          </p:nvPr>
        </p:nvSpPr>
        <p:spPr>
          <a:xfrm>
            <a:off x="790300" y="1583198"/>
            <a:ext cx="14631829" cy="1479391"/>
          </a:xfrm>
        </p:spPr>
        <p:txBody>
          <a:bodyPr/>
          <a:lstStyle/>
          <a:p>
            <a:r>
              <a:rPr lang="en-US" sz="4267" i="1" dirty="0">
                <a:solidFill>
                  <a:schemeClr val="tx1"/>
                </a:solidFill>
              </a:rPr>
              <a:t>Passengers Per Capita</a:t>
            </a:r>
          </a:p>
        </p:txBody>
      </p:sp>
      <p:sp>
        <p:nvSpPr>
          <p:cNvPr id="5" name="Title 4">
            <a:extLst>
              <a:ext uri="{FF2B5EF4-FFF2-40B4-BE49-F238E27FC236}">
                <a16:creationId xmlns:a16="http://schemas.microsoft.com/office/drawing/2014/main" id="{2C5AD6B0-1C70-4C80-8709-4E91CEDF8026}"/>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solidFill>
                  <a:srgbClr val="FFFFFF"/>
                </a:solidFill>
                <a:latin typeface="Arial"/>
              </a:rPr>
              <a:t>Peer Program Comparison</a:t>
            </a:r>
          </a:p>
        </p:txBody>
      </p:sp>
      <p:graphicFrame>
        <p:nvGraphicFramePr>
          <p:cNvPr id="6" name="Content Placeholder 6" descr="passengers per capita" title="chart">
            <a:extLst>
              <a:ext uri="{FF2B5EF4-FFF2-40B4-BE49-F238E27FC236}">
                <a16:creationId xmlns:a16="http://schemas.microsoft.com/office/drawing/2014/main" id="{10BE8F0B-B34D-4DC6-A22F-A91989455820}"/>
              </a:ext>
            </a:extLst>
          </p:cNvPr>
          <p:cNvGraphicFramePr>
            <a:graphicFrameLocks noGrp="1"/>
          </p:cNvGraphicFramePr>
          <p:nvPr>
            <p:ph idx="1"/>
            <p:extLst/>
          </p:nvPr>
        </p:nvGraphicFramePr>
        <p:xfrm>
          <a:off x="877394" y="3250090"/>
          <a:ext cx="14567314" cy="8096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6414679"/>
      </p:ext>
    </p:extLst>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D604-9FB8-4E21-9CAD-EBBF8A78A397}"/>
              </a:ext>
            </a:extLst>
          </p:cNvPr>
          <p:cNvSpPr>
            <a:spLocks noGrp="1"/>
          </p:cNvSpPr>
          <p:nvPr>
            <p:ph type="title"/>
          </p:nvPr>
        </p:nvSpPr>
        <p:spPr>
          <a:xfrm>
            <a:off x="234247" y="393922"/>
            <a:ext cx="14631829" cy="1436652"/>
          </a:xfrm>
        </p:spPr>
        <p:txBody>
          <a:bodyPr/>
          <a:lstStyle/>
          <a:p>
            <a:r>
              <a:rPr lang="en-US" sz="5690" b="0" dirty="0"/>
              <a:t>Metro Mobility Fleet</a:t>
            </a:r>
            <a:br>
              <a:rPr lang="en-US" sz="5690" b="0" dirty="0"/>
            </a:br>
            <a:endParaRPr lang="en-US" sz="5690" dirty="0"/>
          </a:p>
        </p:txBody>
      </p:sp>
      <p:sp>
        <p:nvSpPr>
          <p:cNvPr id="3" name="Slide Number Placeholder 2">
            <a:extLst>
              <a:ext uri="{FF2B5EF4-FFF2-40B4-BE49-F238E27FC236}">
                <a16:creationId xmlns:a16="http://schemas.microsoft.com/office/drawing/2014/main" id="{6A45FBBC-89A6-47E3-BB58-297B5E4BCF5C}"/>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2</a:t>
            </a:fld>
            <a:endParaRPr lang="en-US" sz="3200" dirty="0">
              <a:solidFill>
                <a:srgbClr val="005DAA"/>
              </a:solidFill>
              <a:latin typeface="Arial"/>
            </a:endParaRPr>
          </a:p>
        </p:txBody>
      </p:sp>
      <p:pic>
        <p:nvPicPr>
          <p:cNvPr id="7" name="Content Placeholder 6" descr="Metro Mobility image" title="image">
            <a:extLst>
              <a:ext uri="{FF2B5EF4-FFF2-40B4-BE49-F238E27FC236}">
                <a16:creationId xmlns:a16="http://schemas.microsoft.com/office/drawing/2014/main" id="{F1B89654-E449-4309-938C-7F7802C04259}"/>
              </a:ext>
            </a:extLst>
          </p:cNvPr>
          <p:cNvPicPr>
            <a:picLocks noGrp="1" noChangeAspect="1"/>
          </p:cNvPicPr>
          <p:nvPr>
            <p:ph idx="4294967295"/>
          </p:nvPr>
        </p:nvPicPr>
        <p:blipFill>
          <a:blip r:embed="rId3"/>
          <a:stretch>
            <a:fillRect/>
          </a:stretch>
        </p:blipFill>
        <p:spPr>
          <a:xfrm>
            <a:off x="9468663" y="1917869"/>
            <a:ext cx="6150222" cy="4609140"/>
          </a:xfrm>
          <a:prstGeom prst="rect">
            <a:avLst/>
          </a:prstGeom>
        </p:spPr>
      </p:pic>
      <p:sp>
        <p:nvSpPr>
          <p:cNvPr id="8" name="TextBox 7">
            <a:extLst>
              <a:ext uri="{FF2B5EF4-FFF2-40B4-BE49-F238E27FC236}">
                <a16:creationId xmlns:a16="http://schemas.microsoft.com/office/drawing/2014/main" id="{6C2B0AF3-8BD7-41ED-83C4-041E01A8ABB4}"/>
              </a:ext>
            </a:extLst>
          </p:cNvPr>
          <p:cNvSpPr txBox="1"/>
          <p:nvPr/>
        </p:nvSpPr>
        <p:spPr>
          <a:xfrm>
            <a:off x="790300" y="1625579"/>
            <a:ext cx="8061054" cy="9800760"/>
          </a:xfrm>
          <a:prstGeom prst="rect">
            <a:avLst/>
          </a:prstGeom>
          <a:noFill/>
        </p:spPr>
        <p:txBody>
          <a:bodyPr wrap="square" rtlCol="0">
            <a:spAutoFit/>
          </a:bodyPr>
          <a:lstStyle/>
          <a:p>
            <a:pPr marL="508064" indent="-508064" defTabSz="812470">
              <a:spcBef>
                <a:spcPts val="2134"/>
              </a:spcBef>
              <a:buFont typeface="Arial" panose="020B0604020202020204" pitchFamily="34" charset="0"/>
              <a:buChar char="•"/>
            </a:pPr>
            <a:r>
              <a:rPr lang="en-US" sz="3556" dirty="0">
                <a:solidFill>
                  <a:srgbClr val="005DAA"/>
                </a:solidFill>
                <a:latin typeface="Arial"/>
              </a:rPr>
              <a:t>Buses funded through state and federal sources</a:t>
            </a:r>
          </a:p>
          <a:p>
            <a:pPr marL="508064" indent="-508064" defTabSz="812470">
              <a:spcBef>
                <a:spcPts val="2134"/>
              </a:spcBef>
              <a:buFont typeface="Arial" panose="020B0604020202020204" pitchFamily="34" charset="0"/>
              <a:buChar char="•"/>
            </a:pPr>
            <a:r>
              <a:rPr lang="en-US" sz="3556" dirty="0">
                <a:solidFill>
                  <a:srgbClr val="005DAA"/>
                </a:solidFill>
                <a:latin typeface="Arial"/>
              </a:rPr>
              <a:t>Current fleet of 570 revenue vehicles</a:t>
            </a:r>
          </a:p>
          <a:p>
            <a:pPr marL="1320533" lvl="1" indent="-508064" defTabSz="812470">
              <a:spcBef>
                <a:spcPts val="1067"/>
              </a:spcBef>
              <a:buFont typeface="Arial" panose="020B0604020202020204" pitchFamily="34" charset="0"/>
              <a:buChar char="•"/>
            </a:pPr>
            <a:r>
              <a:rPr lang="en-US" sz="3556" dirty="0">
                <a:solidFill>
                  <a:srgbClr val="005DAA"/>
                </a:solidFill>
                <a:latin typeface="Arial"/>
              </a:rPr>
              <a:t>518 accessible buses</a:t>
            </a:r>
          </a:p>
          <a:p>
            <a:pPr marL="1320533" lvl="1" indent="-508064" defTabSz="812470">
              <a:spcBef>
                <a:spcPts val="1067"/>
              </a:spcBef>
              <a:buFont typeface="Arial" panose="020B0604020202020204" pitchFamily="34" charset="0"/>
              <a:buChar char="•"/>
            </a:pPr>
            <a:r>
              <a:rPr lang="en-US" sz="3556" dirty="0">
                <a:solidFill>
                  <a:srgbClr val="005DAA"/>
                </a:solidFill>
                <a:latin typeface="Arial"/>
              </a:rPr>
              <a:t>27 Equinox sedans</a:t>
            </a:r>
          </a:p>
          <a:p>
            <a:pPr marL="1320533" lvl="1" indent="-508064" defTabSz="812470">
              <a:spcBef>
                <a:spcPts val="1067"/>
              </a:spcBef>
              <a:buFont typeface="Arial" panose="020B0604020202020204" pitchFamily="34" charset="0"/>
              <a:buChar char="•"/>
            </a:pPr>
            <a:r>
              <a:rPr lang="en-US" sz="3556" dirty="0">
                <a:solidFill>
                  <a:srgbClr val="005DAA"/>
                </a:solidFill>
                <a:latin typeface="Arial"/>
              </a:rPr>
              <a:t>25 non-accessible vans </a:t>
            </a:r>
          </a:p>
          <a:p>
            <a:pPr marL="508064" indent="-508064" defTabSz="812470">
              <a:spcBef>
                <a:spcPts val="2134"/>
              </a:spcBef>
              <a:buFont typeface="Arial" panose="020B0604020202020204" pitchFamily="34" charset="0"/>
              <a:buChar char="•"/>
            </a:pPr>
            <a:r>
              <a:rPr lang="en-US" sz="3556" dirty="0">
                <a:solidFill>
                  <a:srgbClr val="005DAA"/>
                </a:solidFill>
                <a:latin typeface="Arial"/>
              </a:rPr>
              <a:t>MTS purchases, conducts maintenance oversight as required by federal regulations and disposes at end of useful life</a:t>
            </a:r>
          </a:p>
          <a:p>
            <a:pPr marL="508064" indent="-508064" defTabSz="812470">
              <a:spcBef>
                <a:spcPts val="2134"/>
              </a:spcBef>
              <a:buFont typeface="Arial" panose="020B0604020202020204" pitchFamily="34" charset="0"/>
              <a:buChar char="•"/>
            </a:pPr>
            <a:r>
              <a:rPr lang="en-US" sz="3556" dirty="0">
                <a:solidFill>
                  <a:srgbClr val="005DAA"/>
                </a:solidFill>
                <a:latin typeface="Arial"/>
              </a:rPr>
              <a:t>The average cost of a bus is $83,000 with technology</a:t>
            </a:r>
          </a:p>
          <a:p>
            <a:pPr marL="508064" indent="-508064" defTabSz="812470">
              <a:spcBef>
                <a:spcPts val="2134"/>
              </a:spcBef>
              <a:buFont typeface="Arial" panose="020B0604020202020204" pitchFamily="34" charset="0"/>
              <a:buChar char="•"/>
            </a:pPr>
            <a:r>
              <a:rPr lang="en-US" sz="3556" dirty="0">
                <a:solidFill>
                  <a:srgbClr val="005DAA"/>
                </a:solidFill>
                <a:latin typeface="Arial"/>
              </a:rPr>
              <a:t>The average bus is retired after five years in service and &gt;250,000 miles</a:t>
            </a:r>
          </a:p>
        </p:txBody>
      </p:sp>
      <p:pic>
        <p:nvPicPr>
          <p:cNvPr id="10" name="Picture 9" descr="metro mobility car" title="image">
            <a:extLst>
              <a:ext uri="{FF2B5EF4-FFF2-40B4-BE49-F238E27FC236}">
                <a16:creationId xmlns:a16="http://schemas.microsoft.com/office/drawing/2014/main" id="{730F07A5-55E9-43CA-B594-F0C6D613D46C}"/>
              </a:ext>
            </a:extLst>
          </p:cNvPr>
          <p:cNvPicPr>
            <a:picLocks noChangeAspect="1"/>
          </p:cNvPicPr>
          <p:nvPr/>
        </p:nvPicPr>
        <p:blipFill rotWithShape="1">
          <a:blip r:embed="rId4"/>
          <a:srcRect t="15900" b="27654"/>
          <a:stretch/>
        </p:blipFill>
        <p:spPr>
          <a:xfrm>
            <a:off x="9416041" y="6701601"/>
            <a:ext cx="6127320" cy="4611558"/>
          </a:xfrm>
          <a:prstGeom prst="rect">
            <a:avLst/>
          </a:prstGeom>
        </p:spPr>
      </p:pic>
    </p:spTree>
    <p:extLst>
      <p:ext uri="{BB962C8B-B14F-4D97-AF65-F5344CB8AC3E}">
        <p14:creationId xmlns:p14="http://schemas.microsoft.com/office/powerpoint/2010/main" val="3469501616"/>
      </p:ext>
    </p:extLst>
  </p:cSld>
  <p:clrMapOvr>
    <a:masterClrMapping/>
  </p:clrMapOvr>
  <p:transition spd="med">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A58D8F-4B95-4415-B56E-1C3E6D1E9D86}"/>
              </a:ext>
            </a:extLst>
          </p:cNvPr>
          <p:cNvSpPr txBox="1">
            <a:spLocks/>
          </p:cNvSpPr>
          <p:nvPr/>
        </p:nvSpPr>
        <p:spPr bwMode="auto">
          <a:xfrm>
            <a:off x="567725" y="436950"/>
            <a:ext cx="12315123" cy="1083839"/>
          </a:xfrm>
          <a:prstGeom prst="rect">
            <a:avLst/>
          </a:prstGeom>
          <a:noFill/>
          <a:ln w="9525">
            <a:noFill/>
            <a:miter lim="800000"/>
            <a:headEnd/>
            <a:tailEnd/>
          </a:ln>
          <a:effectLst/>
        </p:spPr>
        <p:txBody>
          <a:bodyPr vert="horz" wrap="square" lIns="162576" tIns="81288" rIns="162576" bIns="81288" numCol="1" anchor="ctr" anchorCtr="0" compatLnSpc="1">
            <a:prstTxWarp prst="textNoShape">
              <a:avLst/>
            </a:prstTxWarp>
            <a:noAutofit/>
          </a:bodyPr>
          <a:lstStyle>
            <a:lvl1pPr algn="l" rtl="0" eaLnBrk="1" fontAlgn="base" hangingPunct="1">
              <a:spcBef>
                <a:spcPct val="0"/>
              </a:spcBef>
              <a:spcAft>
                <a:spcPct val="0"/>
              </a:spcAft>
              <a:defRPr sz="4000" b="1">
                <a:solidFill>
                  <a:schemeClr val="bg1"/>
                </a:solidFill>
                <a:latin typeface="+mj-lt"/>
                <a:ea typeface="+mj-ea"/>
                <a:cs typeface="+mj-cs"/>
              </a:defRPr>
            </a:lvl1pPr>
            <a:lvl2pPr algn="l" rtl="0" eaLnBrk="1" fontAlgn="base" hangingPunct="1">
              <a:spcBef>
                <a:spcPct val="0"/>
              </a:spcBef>
              <a:spcAft>
                <a:spcPct val="0"/>
              </a:spcAft>
              <a:defRPr sz="2800" b="1">
                <a:solidFill>
                  <a:srgbClr val="105594"/>
                </a:solidFill>
                <a:latin typeface="Arial" charset="0"/>
              </a:defRPr>
            </a:lvl2pPr>
            <a:lvl3pPr algn="l" rtl="0" eaLnBrk="1" fontAlgn="base" hangingPunct="1">
              <a:spcBef>
                <a:spcPct val="0"/>
              </a:spcBef>
              <a:spcAft>
                <a:spcPct val="0"/>
              </a:spcAft>
              <a:defRPr sz="2800" b="1">
                <a:solidFill>
                  <a:srgbClr val="105594"/>
                </a:solidFill>
                <a:latin typeface="Arial" charset="0"/>
              </a:defRPr>
            </a:lvl3pPr>
            <a:lvl4pPr algn="l" rtl="0" eaLnBrk="1" fontAlgn="base" hangingPunct="1">
              <a:spcBef>
                <a:spcPct val="0"/>
              </a:spcBef>
              <a:spcAft>
                <a:spcPct val="0"/>
              </a:spcAft>
              <a:defRPr sz="2800" b="1">
                <a:solidFill>
                  <a:srgbClr val="105594"/>
                </a:solidFill>
                <a:latin typeface="Arial" charset="0"/>
              </a:defRPr>
            </a:lvl4pPr>
            <a:lvl5pPr algn="l" rtl="0" eaLnBrk="1" fontAlgn="base" hangingPunct="1">
              <a:spcBef>
                <a:spcPct val="0"/>
              </a:spcBef>
              <a:spcAft>
                <a:spcPct val="0"/>
              </a:spcAft>
              <a:defRPr sz="2800" b="1">
                <a:solidFill>
                  <a:srgbClr val="105594"/>
                </a:solidFill>
                <a:latin typeface="Arial" charset="0"/>
              </a:defRPr>
            </a:lvl5pPr>
            <a:lvl6pPr marL="456957" algn="l" rtl="0" eaLnBrk="1" fontAlgn="base" hangingPunct="1">
              <a:spcBef>
                <a:spcPct val="0"/>
              </a:spcBef>
              <a:spcAft>
                <a:spcPct val="0"/>
              </a:spcAft>
              <a:defRPr sz="2800" b="1">
                <a:solidFill>
                  <a:srgbClr val="105594"/>
                </a:solidFill>
                <a:latin typeface="Arial" charset="0"/>
              </a:defRPr>
            </a:lvl6pPr>
            <a:lvl7pPr marL="913917" algn="l" rtl="0" eaLnBrk="1" fontAlgn="base" hangingPunct="1">
              <a:spcBef>
                <a:spcPct val="0"/>
              </a:spcBef>
              <a:spcAft>
                <a:spcPct val="0"/>
              </a:spcAft>
              <a:defRPr sz="2800" b="1">
                <a:solidFill>
                  <a:srgbClr val="105594"/>
                </a:solidFill>
                <a:latin typeface="Arial" charset="0"/>
              </a:defRPr>
            </a:lvl7pPr>
            <a:lvl8pPr marL="1370875" algn="l" rtl="0" eaLnBrk="1" fontAlgn="base" hangingPunct="1">
              <a:spcBef>
                <a:spcPct val="0"/>
              </a:spcBef>
              <a:spcAft>
                <a:spcPct val="0"/>
              </a:spcAft>
              <a:defRPr sz="2800" b="1">
                <a:solidFill>
                  <a:srgbClr val="105594"/>
                </a:solidFill>
                <a:latin typeface="Arial" charset="0"/>
              </a:defRPr>
            </a:lvl8pPr>
            <a:lvl9pPr marL="1827834" algn="l" rtl="0" eaLnBrk="1" fontAlgn="base" hangingPunct="1">
              <a:spcBef>
                <a:spcPct val="0"/>
              </a:spcBef>
              <a:spcAft>
                <a:spcPct val="0"/>
              </a:spcAft>
              <a:defRPr sz="2800" b="1">
                <a:solidFill>
                  <a:srgbClr val="105594"/>
                </a:solidFill>
                <a:latin typeface="Arial" charset="0"/>
              </a:defRPr>
            </a:lvl9pPr>
          </a:lstStyle>
          <a:p>
            <a:pPr defTabSz="1625803"/>
            <a:r>
              <a:rPr lang="en-US" sz="5067" b="0" kern="0" dirty="0">
                <a:solidFill>
                  <a:srgbClr val="FFFFFF"/>
                </a:solidFill>
                <a:latin typeface="Arial"/>
              </a:rPr>
              <a:t>Peer Program Comparison</a:t>
            </a:r>
          </a:p>
        </p:txBody>
      </p:sp>
      <p:sp>
        <p:nvSpPr>
          <p:cNvPr id="6" name="Title 2">
            <a:extLst>
              <a:ext uri="{FF2B5EF4-FFF2-40B4-BE49-F238E27FC236}">
                <a16:creationId xmlns:a16="http://schemas.microsoft.com/office/drawing/2014/main" id="{E8EFA026-45CD-480A-8347-BFFFB7A093BD}"/>
              </a:ext>
            </a:extLst>
          </p:cNvPr>
          <p:cNvSpPr>
            <a:spLocks noGrp="1"/>
          </p:cNvSpPr>
          <p:nvPr>
            <p:ph type="title"/>
          </p:nvPr>
        </p:nvSpPr>
        <p:spPr>
          <a:xfrm>
            <a:off x="790300" y="1480384"/>
            <a:ext cx="14631829" cy="1675220"/>
          </a:xfrm>
        </p:spPr>
        <p:txBody>
          <a:bodyPr/>
          <a:lstStyle/>
          <a:p>
            <a:r>
              <a:rPr lang="en-US" sz="4267" i="1" dirty="0">
                <a:solidFill>
                  <a:schemeClr val="tx1"/>
                </a:solidFill>
              </a:rPr>
              <a:t>Percent Urbanized Area Served</a:t>
            </a:r>
          </a:p>
        </p:txBody>
      </p:sp>
      <p:graphicFrame>
        <p:nvGraphicFramePr>
          <p:cNvPr id="7" name="Content Placeholder 6" descr="percent urbanized area served" title="chart">
            <a:extLst>
              <a:ext uri="{FF2B5EF4-FFF2-40B4-BE49-F238E27FC236}">
                <a16:creationId xmlns:a16="http://schemas.microsoft.com/office/drawing/2014/main" id="{14F880CF-BFF4-49BD-9E70-D8F73BCDADCB}"/>
              </a:ext>
            </a:extLst>
          </p:cNvPr>
          <p:cNvGraphicFramePr>
            <a:graphicFrameLocks noGrp="1"/>
          </p:cNvGraphicFramePr>
          <p:nvPr>
            <p:ph idx="1"/>
            <p:extLst/>
          </p:nvPr>
        </p:nvGraphicFramePr>
        <p:xfrm>
          <a:off x="812880" y="3250089"/>
          <a:ext cx="14631829" cy="804694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8CE8835-8065-4629-BD1C-385AF2C97007}"/>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20</a:t>
            </a:fld>
            <a:endParaRPr lang="en-US" sz="3200" dirty="0">
              <a:solidFill>
                <a:srgbClr val="005DAA"/>
              </a:solidFill>
              <a:latin typeface="Arial"/>
            </a:endParaRPr>
          </a:p>
        </p:txBody>
      </p:sp>
    </p:spTree>
    <p:extLst>
      <p:ext uri="{BB962C8B-B14F-4D97-AF65-F5344CB8AC3E}">
        <p14:creationId xmlns:p14="http://schemas.microsoft.com/office/powerpoint/2010/main" val="929246116"/>
      </p:ext>
    </p:extLst>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challenges with the future of the system" title="graphic"/>
          <p:cNvGraphicFramePr>
            <a:graphicFrameLocks/>
          </p:cNvGraphicFramePr>
          <p:nvPr>
            <p:extLst/>
          </p:nvPr>
        </p:nvGraphicFramePr>
        <p:xfrm>
          <a:off x="0" y="2030769"/>
          <a:ext cx="15444708" cy="921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361573" y="342464"/>
            <a:ext cx="14225389" cy="1083839"/>
          </a:xfrm>
        </p:spPr>
        <p:txBody>
          <a:bodyPr>
            <a:noAutofit/>
          </a:bodyPr>
          <a:lstStyle/>
          <a:p>
            <a:pPr algn="l"/>
            <a:r>
              <a:rPr lang="en-US" sz="5067" b="0" dirty="0"/>
              <a:t>Challenges</a:t>
            </a:r>
          </a:p>
        </p:txBody>
      </p:sp>
      <p:sp>
        <p:nvSpPr>
          <p:cNvPr id="2" name="Slide Number Placeholder 1">
            <a:extLst>
              <a:ext uri="{FF2B5EF4-FFF2-40B4-BE49-F238E27FC236}">
                <a16:creationId xmlns:a16="http://schemas.microsoft.com/office/drawing/2014/main" id="{57E1399D-433D-4AAC-B2C8-28771015248F}"/>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21</a:t>
            </a:fld>
            <a:endParaRPr lang="en-US" sz="3200" dirty="0">
              <a:solidFill>
                <a:srgbClr val="005DAA"/>
              </a:solidFill>
              <a:latin typeface="Arial"/>
            </a:endParaRPr>
          </a:p>
        </p:txBody>
      </p:sp>
      <p:sp>
        <p:nvSpPr>
          <p:cNvPr id="8" name="Slide Number Placeholder 1">
            <a:extLst>
              <a:ext uri="{FF2B5EF4-FFF2-40B4-BE49-F238E27FC236}">
                <a16:creationId xmlns:a16="http://schemas.microsoft.com/office/drawing/2014/main" id="{1985C0F4-299B-439E-9E7B-B91AD95F13D1}"/>
              </a:ext>
            </a:extLst>
          </p:cNvPr>
          <p:cNvSpPr txBox="1">
            <a:spLocks/>
          </p:cNvSpPr>
          <p:nvPr/>
        </p:nvSpPr>
        <p:spPr>
          <a:xfrm>
            <a:off x="13719960" y="548639"/>
            <a:ext cx="2292231" cy="877664"/>
          </a:xfrm>
        </p:spPr>
        <p:txBody>
          <a:bodyPr/>
          <a:lstStyle>
            <a:defPPr>
              <a:defRPr lang="en-US"/>
            </a:defPPr>
            <a:lvl1pPr marL="0" algn="l" defTabSz="456957" rtl="0" eaLnBrk="1" latinLnBrk="0" hangingPunct="1">
              <a:defRPr sz="1800" kern="1200">
                <a:solidFill>
                  <a:schemeClr val="tx1"/>
                </a:solidFill>
                <a:latin typeface="+mn-lt"/>
                <a:ea typeface="+mn-ea"/>
                <a:cs typeface="+mn-cs"/>
              </a:defRPr>
            </a:lvl1pPr>
            <a:lvl2pPr marL="456957" algn="l" defTabSz="456957" rtl="0" eaLnBrk="1" latinLnBrk="0" hangingPunct="1">
              <a:defRPr sz="1800" kern="1200">
                <a:solidFill>
                  <a:schemeClr val="tx1"/>
                </a:solidFill>
                <a:latin typeface="+mn-lt"/>
                <a:ea typeface="+mn-ea"/>
                <a:cs typeface="+mn-cs"/>
              </a:defRPr>
            </a:lvl2pPr>
            <a:lvl3pPr marL="913917" algn="l" defTabSz="456957" rtl="0" eaLnBrk="1" latinLnBrk="0" hangingPunct="1">
              <a:defRPr sz="1800" kern="1200">
                <a:solidFill>
                  <a:schemeClr val="tx1"/>
                </a:solidFill>
                <a:latin typeface="+mn-lt"/>
                <a:ea typeface="+mn-ea"/>
                <a:cs typeface="+mn-cs"/>
              </a:defRPr>
            </a:lvl3pPr>
            <a:lvl4pPr marL="1370875" algn="l" defTabSz="456957" rtl="0" eaLnBrk="1" latinLnBrk="0" hangingPunct="1">
              <a:defRPr sz="1800" kern="1200">
                <a:solidFill>
                  <a:schemeClr val="tx1"/>
                </a:solidFill>
                <a:latin typeface="+mn-lt"/>
                <a:ea typeface="+mn-ea"/>
                <a:cs typeface="+mn-cs"/>
              </a:defRPr>
            </a:lvl4pPr>
            <a:lvl5pPr marL="1827834" algn="l" defTabSz="456957" rtl="0" eaLnBrk="1" latinLnBrk="0" hangingPunct="1">
              <a:defRPr sz="1800" kern="1200">
                <a:solidFill>
                  <a:schemeClr val="tx1"/>
                </a:solidFill>
                <a:latin typeface="+mn-lt"/>
                <a:ea typeface="+mn-ea"/>
                <a:cs typeface="+mn-cs"/>
              </a:defRPr>
            </a:lvl5pPr>
            <a:lvl6pPr marL="2284791" algn="l" defTabSz="456957" rtl="0" eaLnBrk="1" latinLnBrk="0" hangingPunct="1">
              <a:defRPr sz="1800" kern="1200">
                <a:solidFill>
                  <a:schemeClr val="tx1"/>
                </a:solidFill>
                <a:latin typeface="+mn-lt"/>
                <a:ea typeface="+mn-ea"/>
                <a:cs typeface="+mn-cs"/>
              </a:defRPr>
            </a:lvl6pPr>
            <a:lvl7pPr marL="2741751" algn="l" defTabSz="456957" rtl="0" eaLnBrk="1" latinLnBrk="0" hangingPunct="1">
              <a:defRPr sz="1800" kern="1200">
                <a:solidFill>
                  <a:schemeClr val="tx1"/>
                </a:solidFill>
                <a:latin typeface="+mn-lt"/>
                <a:ea typeface="+mn-ea"/>
                <a:cs typeface="+mn-cs"/>
              </a:defRPr>
            </a:lvl7pPr>
            <a:lvl8pPr marL="3198708" algn="l" defTabSz="456957" rtl="0" eaLnBrk="1" latinLnBrk="0" hangingPunct="1">
              <a:defRPr sz="1800" kern="1200">
                <a:solidFill>
                  <a:schemeClr val="tx1"/>
                </a:solidFill>
                <a:latin typeface="+mn-lt"/>
                <a:ea typeface="+mn-ea"/>
                <a:cs typeface="+mn-cs"/>
              </a:defRPr>
            </a:lvl8pPr>
            <a:lvl9pPr marL="3655667" algn="l" defTabSz="456957" rtl="0" eaLnBrk="1" latinLnBrk="0" hangingPunct="1">
              <a:defRPr sz="1800" kern="1200">
                <a:solidFill>
                  <a:schemeClr val="tx1"/>
                </a:solidFill>
                <a:latin typeface="+mn-lt"/>
                <a:ea typeface="+mn-ea"/>
                <a:cs typeface="+mn-cs"/>
              </a:defRPr>
            </a:lvl9pPr>
          </a:lstStyle>
          <a:p>
            <a:pPr algn="ctr" defTabSz="812470"/>
            <a:fld id="{526D2C0D-3875-46DF-9D6F-5A1469220E6D}" type="slidenum">
              <a:rPr lang="en-US" sz="3200" b="1">
                <a:solidFill>
                  <a:srgbClr val="005DAA"/>
                </a:solidFill>
                <a:latin typeface="Arial"/>
              </a:rPr>
              <a:pPr algn="ctr" defTabSz="812470"/>
              <a:t>21</a:t>
            </a:fld>
            <a:endParaRPr lang="en-US" sz="3200" b="1" dirty="0">
              <a:solidFill>
                <a:srgbClr val="005DAA"/>
              </a:solidFill>
              <a:latin typeface="Arial"/>
            </a:endParaRPr>
          </a:p>
        </p:txBody>
      </p:sp>
    </p:spTree>
    <p:extLst>
      <p:ext uri="{BB962C8B-B14F-4D97-AF65-F5344CB8AC3E}">
        <p14:creationId xmlns:p14="http://schemas.microsoft.com/office/powerpoint/2010/main" val="54949097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EB7D7CB-E541-4ED2-B1E7-955E6D6355AE}"/>
                                            </p:graphicEl>
                                          </p:spTgt>
                                        </p:tgtEl>
                                        <p:attrNameLst>
                                          <p:attrName>style.visibility</p:attrName>
                                        </p:attrNameLst>
                                      </p:cBhvr>
                                      <p:to>
                                        <p:strVal val="visible"/>
                                      </p:to>
                                    </p:set>
                                    <p:animEffect transition="in" filter="wipe(left)">
                                      <p:cBhvr>
                                        <p:cTn id="7" dur="1000"/>
                                        <p:tgtEl>
                                          <p:spTgt spid="6">
                                            <p:graphicEl>
                                              <a:dgm id="{0EB7D7CB-E541-4ED2-B1E7-955E6D6355AE}"/>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6DA20BA9-5330-4D23-A4E4-E4B7643399F6}"/>
                                            </p:graphicEl>
                                          </p:spTgt>
                                        </p:tgtEl>
                                        <p:attrNameLst>
                                          <p:attrName>style.visibility</p:attrName>
                                        </p:attrNameLst>
                                      </p:cBhvr>
                                      <p:to>
                                        <p:strVal val="visible"/>
                                      </p:to>
                                    </p:set>
                                    <p:animEffect transition="in" filter="wipe(left)">
                                      <p:cBhvr>
                                        <p:cTn id="10" dur="1000"/>
                                        <p:tgtEl>
                                          <p:spTgt spid="6">
                                            <p:graphicEl>
                                              <a:dgm id="{6DA20BA9-5330-4D23-A4E4-E4B7643399F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466771B3-1A77-44E5-9BDC-10D18A28E516}"/>
                                            </p:graphicEl>
                                          </p:spTgt>
                                        </p:tgtEl>
                                        <p:attrNameLst>
                                          <p:attrName>style.visibility</p:attrName>
                                        </p:attrNameLst>
                                      </p:cBhvr>
                                      <p:to>
                                        <p:strVal val="visible"/>
                                      </p:to>
                                    </p:set>
                                    <p:animEffect transition="in" filter="wipe(left)">
                                      <p:cBhvr>
                                        <p:cTn id="15" dur="1000"/>
                                        <p:tgtEl>
                                          <p:spTgt spid="6">
                                            <p:graphicEl>
                                              <a:dgm id="{466771B3-1A77-44E5-9BDC-10D18A28E516}"/>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3FC0135A-08DC-4B0C-B4E7-73035E4695E0}"/>
                                            </p:graphicEl>
                                          </p:spTgt>
                                        </p:tgtEl>
                                        <p:attrNameLst>
                                          <p:attrName>style.visibility</p:attrName>
                                        </p:attrNameLst>
                                      </p:cBhvr>
                                      <p:to>
                                        <p:strVal val="visible"/>
                                      </p:to>
                                    </p:set>
                                    <p:animEffect transition="in" filter="wipe(left)">
                                      <p:cBhvr>
                                        <p:cTn id="18" dur="1000"/>
                                        <p:tgtEl>
                                          <p:spTgt spid="6">
                                            <p:graphicEl>
                                              <a:dgm id="{3FC0135A-08DC-4B0C-B4E7-73035E4695E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8C993FB1-E44E-46EA-B964-7B3D84D0541D}"/>
                                            </p:graphicEl>
                                          </p:spTgt>
                                        </p:tgtEl>
                                        <p:attrNameLst>
                                          <p:attrName>style.visibility</p:attrName>
                                        </p:attrNameLst>
                                      </p:cBhvr>
                                      <p:to>
                                        <p:strVal val="visible"/>
                                      </p:to>
                                    </p:set>
                                    <p:animEffect transition="in" filter="wipe(left)">
                                      <p:cBhvr>
                                        <p:cTn id="23" dur="1000"/>
                                        <p:tgtEl>
                                          <p:spTgt spid="6">
                                            <p:graphicEl>
                                              <a:dgm id="{8C993FB1-E44E-46EA-B964-7B3D84D0541D}"/>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dgm id="{3320C512-7C78-4C82-976F-08BF9F995CE9}"/>
                                            </p:graphicEl>
                                          </p:spTgt>
                                        </p:tgtEl>
                                        <p:attrNameLst>
                                          <p:attrName>style.visibility</p:attrName>
                                        </p:attrNameLst>
                                      </p:cBhvr>
                                      <p:to>
                                        <p:strVal val="visible"/>
                                      </p:to>
                                    </p:set>
                                    <p:animEffect transition="in" filter="wipe(left)">
                                      <p:cBhvr>
                                        <p:cTn id="26" dur="1000"/>
                                        <p:tgtEl>
                                          <p:spTgt spid="6">
                                            <p:graphicEl>
                                              <a:dgm id="{3320C512-7C78-4C82-976F-08BF9F995CE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5740C60F-1468-401C-8AC6-3347C20900B1}"/>
                                            </p:graphicEl>
                                          </p:spTgt>
                                        </p:tgtEl>
                                        <p:attrNameLst>
                                          <p:attrName>style.visibility</p:attrName>
                                        </p:attrNameLst>
                                      </p:cBhvr>
                                      <p:to>
                                        <p:strVal val="visible"/>
                                      </p:to>
                                    </p:set>
                                    <p:animEffect transition="in" filter="wipe(left)">
                                      <p:cBhvr>
                                        <p:cTn id="31" dur="1000"/>
                                        <p:tgtEl>
                                          <p:spTgt spid="6">
                                            <p:graphicEl>
                                              <a:dgm id="{5740C60F-1468-401C-8AC6-3347C20900B1}"/>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graphicEl>
                                              <a:dgm id="{D59E293C-B553-4DB0-B2CE-804A0D506A82}"/>
                                            </p:graphicEl>
                                          </p:spTgt>
                                        </p:tgtEl>
                                        <p:attrNameLst>
                                          <p:attrName>style.visibility</p:attrName>
                                        </p:attrNameLst>
                                      </p:cBhvr>
                                      <p:to>
                                        <p:strVal val="visible"/>
                                      </p:to>
                                    </p:set>
                                    <p:animEffect transition="in" filter="wipe(left)">
                                      <p:cBhvr>
                                        <p:cTn id="34" dur="1000"/>
                                        <p:tgtEl>
                                          <p:spTgt spid="6">
                                            <p:graphicEl>
                                              <a:dgm id="{D59E293C-B553-4DB0-B2CE-804A0D506A8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527237E3-8510-48FA-A5C0-94D094C6657E}"/>
                                            </p:graphicEl>
                                          </p:spTgt>
                                        </p:tgtEl>
                                        <p:attrNameLst>
                                          <p:attrName>style.visibility</p:attrName>
                                        </p:attrNameLst>
                                      </p:cBhvr>
                                      <p:to>
                                        <p:strVal val="visible"/>
                                      </p:to>
                                    </p:set>
                                    <p:animEffect transition="in" filter="wipe(left)">
                                      <p:cBhvr>
                                        <p:cTn id="39" dur="1000"/>
                                        <p:tgtEl>
                                          <p:spTgt spid="6">
                                            <p:graphicEl>
                                              <a:dgm id="{527237E3-8510-48FA-A5C0-94D094C6657E}"/>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graphicEl>
                                              <a:dgm id="{FD2F98F9-251B-4E46-96B8-1A5C981E9DAD}"/>
                                            </p:graphicEl>
                                          </p:spTgt>
                                        </p:tgtEl>
                                        <p:attrNameLst>
                                          <p:attrName>style.visibility</p:attrName>
                                        </p:attrNameLst>
                                      </p:cBhvr>
                                      <p:to>
                                        <p:strVal val="visible"/>
                                      </p:to>
                                    </p:set>
                                    <p:animEffect transition="in" filter="wipe(left)">
                                      <p:cBhvr>
                                        <p:cTn id="42" dur="1000"/>
                                        <p:tgtEl>
                                          <p:spTgt spid="6">
                                            <p:graphicEl>
                                              <a:dgm id="{FD2F98F9-251B-4E46-96B8-1A5C981E9D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Metro Mobility </a:t>
            </a:r>
            <a:br>
              <a:rPr lang="en-US" dirty="0"/>
            </a:br>
            <a:r>
              <a:rPr lang="en-US" dirty="0"/>
              <a:t>Contract Structure</a:t>
            </a:r>
          </a:p>
        </p:txBody>
      </p:sp>
      <p:sp>
        <p:nvSpPr>
          <p:cNvPr id="6" name="Text Placeholder 5">
            <a:extLst>
              <a:ext uri="{FF2B5EF4-FFF2-40B4-BE49-F238E27FC236}">
                <a16:creationId xmlns:a16="http://schemas.microsoft.com/office/drawing/2014/main" id="{BABA9874-2BE0-4FEC-B34A-C48314B5C27F}"/>
              </a:ext>
            </a:extLst>
          </p:cNvPr>
          <p:cNvSpPr>
            <a:spLocks noGrp="1"/>
          </p:cNvSpPr>
          <p:nvPr>
            <p:ph type="body" idx="1"/>
          </p:nvPr>
        </p:nvSpPr>
        <p:spPr/>
        <p:txBody>
          <a:bodyPr/>
          <a:lstStyle/>
          <a:p>
            <a:endParaRPr lang="en-US"/>
          </a:p>
        </p:txBody>
      </p:sp>
      <p:sp>
        <p:nvSpPr>
          <p:cNvPr id="4" name="Slide Number Placeholder 2">
            <a:extLst>
              <a:ext uri="{FF2B5EF4-FFF2-40B4-BE49-F238E27FC236}">
                <a16:creationId xmlns:a16="http://schemas.microsoft.com/office/drawing/2014/main" id="{5FB71D65-4CFB-401B-92A5-391D84CC63BF}"/>
              </a:ext>
            </a:extLst>
          </p:cNvPr>
          <p:cNvSpPr txBox="1">
            <a:spLocks/>
          </p:cNvSpPr>
          <p:nvPr/>
        </p:nvSpPr>
        <p:spPr>
          <a:xfrm>
            <a:off x="15170648" y="153170"/>
            <a:ext cx="8342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22</a:t>
            </a:fld>
            <a:endParaRPr lang="en-US" sz="3200" dirty="0">
              <a:solidFill>
                <a:srgbClr val="005DAA"/>
              </a:solidFill>
              <a:latin typeface="Arial"/>
            </a:endParaRPr>
          </a:p>
        </p:txBody>
      </p:sp>
    </p:spTree>
    <p:extLst>
      <p:ext uri="{BB962C8B-B14F-4D97-AF65-F5344CB8AC3E}">
        <p14:creationId xmlns:p14="http://schemas.microsoft.com/office/powerpoint/2010/main" val="2797805948"/>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649FD-663B-4A8E-A733-65A48B6107BF}"/>
              </a:ext>
            </a:extLst>
          </p:cNvPr>
          <p:cNvSpPr>
            <a:spLocks noGrp="1"/>
          </p:cNvSpPr>
          <p:nvPr>
            <p:ph idx="1"/>
          </p:nvPr>
        </p:nvSpPr>
        <p:spPr>
          <a:xfrm>
            <a:off x="812880" y="2370698"/>
            <a:ext cx="13629909" cy="7025768"/>
          </a:xfrm>
        </p:spPr>
        <p:txBody>
          <a:bodyPr/>
          <a:lstStyle/>
          <a:p>
            <a:pPr marL="0" indent="0">
              <a:buNone/>
            </a:pPr>
            <a:r>
              <a:rPr lang="en-US" dirty="0"/>
              <a:t>Why did the National Guard assist Metro Mobility in 1993?</a:t>
            </a:r>
          </a:p>
          <a:p>
            <a:pPr lvl="1">
              <a:buFont typeface="+mj-lt"/>
              <a:buAutoNum type="arabicPeriod"/>
            </a:pPr>
            <a:r>
              <a:rPr lang="en-US" sz="3200" dirty="0"/>
              <a:t>Regional Transit Board (RTB) created a new service model to ensure compliance with newly imposed federal Americans with Disabilities Act (ADA) regulations</a:t>
            </a:r>
          </a:p>
          <a:p>
            <a:pPr lvl="2"/>
            <a:r>
              <a:rPr lang="en-US" sz="3200" dirty="0">
                <a:solidFill>
                  <a:srgbClr val="0053A1"/>
                </a:solidFill>
              </a:rPr>
              <a:t>eliminated a decentralized system (about 14 contractors)</a:t>
            </a:r>
          </a:p>
          <a:p>
            <a:pPr lvl="3"/>
            <a:r>
              <a:rPr lang="en-US" sz="2800" dirty="0">
                <a:solidFill>
                  <a:srgbClr val="105594"/>
                </a:solidFill>
              </a:rPr>
              <a:t>Direct relationship between consumer and contractor</a:t>
            </a:r>
          </a:p>
          <a:p>
            <a:pPr lvl="3"/>
            <a:r>
              <a:rPr lang="en-US" sz="2800" dirty="0">
                <a:solidFill>
                  <a:srgbClr val="105594"/>
                </a:solidFill>
              </a:rPr>
              <a:t>Contractors paid on a per trip basis</a:t>
            </a:r>
          </a:p>
          <a:p>
            <a:pPr lvl="1">
              <a:buFont typeface="+mj-lt"/>
              <a:buAutoNum type="arabicPeriod"/>
            </a:pPr>
            <a:r>
              <a:rPr lang="en-US" sz="3200" dirty="0"/>
              <a:t>Broker hired to establish a centralized reservation/dispatch center and hire service providers</a:t>
            </a:r>
          </a:p>
          <a:p>
            <a:pPr lvl="2"/>
            <a:r>
              <a:rPr lang="en-US" sz="3200" dirty="0">
                <a:solidFill>
                  <a:srgbClr val="0053A1"/>
                </a:solidFill>
              </a:rPr>
              <a:t>bad addresses provided by former contractors (i.e. missing critical directional information such as N, S, E &amp; W) </a:t>
            </a:r>
          </a:p>
          <a:p>
            <a:pPr lvl="2"/>
            <a:r>
              <a:rPr lang="en-US" sz="3200" dirty="0">
                <a:solidFill>
                  <a:srgbClr val="0053A1"/>
                </a:solidFill>
              </a:rPr>
              <a:t>erroneous customer information</a:t>
            </a:r>
            <a:endParaRPr lang="en-US" sz="3200" dirty="0"/>
          </a:p>
          <a:p>
            <a:pPr lvl="1">
              <a:buFont typeface="+mj-lt"/>
              <a:buAutoNum type="arabicPeriod"/>
            </a:pPr>
            <a:r>
              <a:rPr lang="en-US" sz="3200" dirty="0"/>
              <a:t>Drivers unable to find customers </a:t>
            </a:r>
          </a:p>
          <a:p>
            <a:pPr lvl="2"/>
            <a:r>
              <a:rPr lang="en-US" sz="3200" dirty="0">
                <a:solidFill>
                  <a:srgbClr val="0053A1"/>
                </a:solidFill>
              </a:rPr>
              <a:t>National Guard provided members to assist drivers in locating  pick-up and drop-off locations</a:t>
            </a:r>
          </a:p>
          <a:p>
            <a:pPr marL="1671981" lvl="2" indent="0">
              <a:buNone/>
            </a:pPr>
            <a:endParaRPr lang="en-US" sz="2800" dirty="0">
              <a:solidFill>
                <a:srgbClr val="0053A1"/>
              </a:solidFill>
            </a:endParaRPr>
          </a:p>
          <a:p>
            <a:pPr lvl="2"/>
            <a:endParaRPr lang="en-US" sz="2800" dirty="0">
              <a:solidFill>
                <a:srgbClr val="0053A1"/>
              </a:solidFill>
            </a:endParaRPr>
          </a:p>
          <a:p>
            <a:pPr lvl="2"/>
            <a:endParaRPr lang="en-US" dirty="0"/>
          </a:p>
        </p:txBody>
      </p:sp>
      <p:sp>
        <p:nvSpPr>
          <p:cNvPr id="3" name="Title 2">
            <a:extLst>
              <a:ext uri="{FF2B5EF4-FFF2-40B4-BE49-F238E27FC236}">
                <a16:creationId xmlns:a16="http://schemas.microsoft.com/office/drawing/2014/main" id="{225F515B-AC87-452B-8495-86F1F3EBAABA}"/>
              </a:ext>
            </a:extLst>
          </p:cNvPr>
          <p:cNvSpPr>
            <a:spLocks noGrp="1"/>
          </p:cNvSpPr>
          <p:nvPr>
            <p:ph type="title"/>
          </p:nvPr>
        </p:nvSpPr>
        <p:spPr/>
        <p:txBody>
          <a:bodyPr/>
          <a:lstStyle/>
          <a:p>
            <a:r>
              <a:rPr lang="en-US" dirty="0"/>
              <a:t>History</a:t>
            </a:r>
          </a:p>
        </p:txBody>
      </p:sp>
      <p:sp>
        <p:nvSpPr>
          <p:cNvPr id="4" name="Slide Number Placeholder 2">
            <a:extLst>
              <a:ext uri="{FF2B5EF4-FFF2-40B4-BE49-F238E27FC236}">
                <a16:creationId xmlns:a16="http://schemas.microsoft.com/office/drawing/2014/main" id="{EBA0171C-D512-4201-85DC-3C2174DA0E0A}"/>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23</a:t>
            </a:fld>
            <a:endParaRPr lang="en-US" sz="3200" dirty="0">
              <a:solidFill>
                <a:srgbClr val="005DAA"/>
              </a:solidFill>
              <a:latin typeface="Arial"/>
            </a:endParaRPr>
          </a:p>
        </p:txBody>
      </p:sp>
    </p:spTree>
    <p:extLst>
      <p:ext uri="{BB962C8B-B14F-4D97-AF65-F5344CB8AC3E}">
        <p14:creationId xmlns:p14="http://schemas.microsoft.com/office/powerpoint/2010/main" val="1057694450"/>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6DF62-6304-44AA-82B3-BECA21DF2551}"/>
              </a:ext>
            </a:extLst>
          </p:cNvPr>
          <p:cNvSpPr>
            <a:spLocks noGrp="1"/>
          </p:cNvSpPr>
          <p:nvPr>
            <p:ph idx="1"/>
          </p:nvPr>
        </p:nvSpPr>
        <p:spPr>
          <a:xfrm>
            <a:off x="812880" y="2656090"/>
            <a:ext cx="13629909" cy="7025768"/>
          </a:xfrm>
        </p:spPr>
        <p:txBody>
          <a:bodyPr/>
          <a:lstStyle/>
          <a:p>
            <a:pPr marL="1578940" lvl="1" indent="-742950">
              <a:buFont typeface="+mj-lt"/>
              <a:buAutoNum type="arabicPeriod"/>
            </a:pPr>
            <a:r>
              <a:rPr lang="en-US" dirty="0"/>
              <a:t>Meets all FTA/State/Council requirements – must be a fair and open competition</a:t>
            </a:r>
          </a:p>
          <a:p>
            <a:pPr marL="1578940" lvl="1" indent="-742950">
              <a:buFont typeface="+mj-lt"/>
              <a:buAutoNum type="arabicPeriod"/>
            </a:pPr>
            <a:r>
              <a:rPr lang="en-US" dirty="0"/>
              <a:t>Council selects contractors based on overall best value to the Council – not always low price</a:t>
            </a:r>
          </a:p>
          <a:p>
            <a:pPr marL="1578940" lvl="1" indent="-742950">
              <a:buFont typeface="+mj-lt"/>
              <a:buAutoNum type="arabicPeriod"/>
            </a:pPr>
            <a:r>
              <a:rPr lang="en-US" dirty="0"/>
              <a:t>Hourly rate instead of per trip to minimize risk of fraud</a:t>
            </a:r>
          </a:p>
          <a:p>
            <a:pPr marL="1578940" lvl="1" indent="-742950">
              <a:buFont typeface="+mj-lt"/>
              <a:buAutoNum type="arabicPeriod"/>
            </a:pPr>
            <a:r>
              <a:rPr lang="en-US" dirty="0"/>
              <a:t>Pay for hours between first pick-up and last drop-off; Incentive for centralized garage location</a:t>
            </a:r>
          </a:p>
          <a:p>
            <a:pPr marL="1578940" lvl="1" indent="-742950">
              <a:buFont typeface="+mj-lt"/>
              <a:buAutoNum type="arabicPeriod"/>
            </a:pPr>
            <a:r>
              <a:rPr lang="en-US" dirty="0"/>
              <a:t>Hours in excess of minimum productivity threshold are not paid</a:t>
            </a:r>
          </a:p>
          <a:p>
            <a:pPr marL="1578940" lvl="1" indent="-742950">
              <a:buFont typeface="+mj-lt"/>
              <a:buAutoNum type="arabicPeriod"/>
            </a:pPr>
            <a:r>
              <a:rPr lang="en-US" dirty="0"/>
              <a:t>Must have a minimum of two companies under contract – Continuity of Operation Plan (COOP)</a:t>
            </a:r>
          </a:p>
          <a:p>
            <a:pPr marL="1578940" lvl="1" indent="-742950">
              <a:buFont typeface="+mj-lt"/>
              <a:buAutoNum type="arabicPeriod"/>
            </a:pPr>
            <a:r>
              <a:rPr lang="en-US" dirty="0"/>
              <a:t>Bonuses and Remedies for numerous service quality and productivity metrics</a:t>
            </a:r>
          </a:p>
          <a:p>
            <a:pPr marL="1578940" lvl="1" indent="-742950">
              <a:buFont typeface="+mj-lt"/>
              <a:buAutoNum type="arabicPeriod"/>
            </a:pPr>
            <a:endParaRPr lang="en-US" dirty="0"/>
          </a:p>
          <a:p>
            <a:pPr marL="1578940" lvl="1" indent="-742950">
              <a:buFont typeface="+mj-lt"/>
              <a:buAutoNum type="arabicPeriod"/>
            </a:pPr>
            <a:endParaRPr lang="en-US" dirty="0"/>
          </a:p>
        </p:txBody>
      </p:sp>
      <p:sp>
        <p:nvSpPr>
          <p:cNvPr id="3" name="Title 2">
            <a:extLst>
              <a:ext uri="{FF2B5EF4-FFF2-40B4-BE49-F238E27FC236}">
                <a16:creationId xmlns:a16="http://schemas.microsoft.com/office/drawing/2014/main" id="{3B79B8F2-8F95-43FA-B120-7C93CADEEA8E}"/>
              </a:ext>
            </a:extLst>
          </p:cNvPr>
          <p:cNvSpPr>
            <a:spLocks noGrp="1"/>
          </p:cNvSpPr>
          <p:nvPr>
            <p:ph type="title"/>
          </p:nvPr>
        </p:nvSpPr>
        <p:spPr>
          <a:xfrm>
            <a:off x="812880" y="1374317"/>
            <a:ext cx="14631829" cy="1501875"/>
          </a:xfrm>
        </p:spPr>
        <p:txBody>
          <a:bodyPr/>
          <a:lstStyle/>
          <a:p>
            <a:r>
              <a:rPr lang="en-US" dirty="0"/>
              <a:t>Contract Features</a:t>
            </a:r>
            <a:endParaRPr lang="en-US" sz="4400" b="0" dirty="0">
              <a:latin typeface="+mn-lt"/>
              <a:ea typeface="+mn-ea"/>
              <a:cs typeface="+mn-cs"/>
            </a:endParaRPr>
          </a:p>
        </p:txBody>
      </p:sp>
      <p:sp>
        <p:nvSpPr>
          <p:cNvPr id="4" name="Slide Number Placeholder 2">
            <a:extLst>
              <a:ext uri="{FF2B5EF4-FFF2-40B4-BE49-F238E27FC236}">
                <a16:creationId xmlns:a16="http://schemas.microsoft.com/office/drawing/2014/main" id="{E3B4FE1C-3C03-4314-A8F7-997C9EE55940}"/>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24</a:t>
            </a:fld>
            <a:endParaRPr lang="en-US" sz="3200" dirty="0">
              <a:solidFill>
                <a:srgbClr val="005DAA"/>
              </a:solidFill>
              <a:latin typeface="Arial"/>
            </a:endParaRPr>
          </a:p>
        </p:txBody>
      </p:sp>
    </p:spTree>
    <p:extLst>
      <p:ext uri="{BB962C8B-B14F-4D97-AF65-F5344CB8AC3E}">
        <p14:creationId xmlns:p14="http://schemas.microsoft.com/office/powerpoint/2010/main" val="3289176008"/>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CA63C-A9E8-4E2C-9858-ED22E3B02EF0}"/>
              </a:ext>
            </a:extLst>
          </p:cNvPr>
          <p:cNvSpPr>
            <a:spLocks noGrp="1"/>
          </p:cNvSpPr>
          <p:nvPr>
            <p:ph type="title"/>
          </p:nvPr>
        </p:nvSpPr>
        <p:spPr>
          <a:xfrm>
            <a:off x="812880" y="1323245"/>
            <a:ext cx="14631829" cy="1501875"/>
          </a:xfrm>
        </p:spPr>
        <p:txBody>
          <a:bodyPr/>
          <a:lstStyle/>
          <a:p>
            <a:r>
              <a:rPr lang="en-US" dirty="0"/>
              <a:t>Contract Features</a:t>
            </a:r>
          </a:p>
        </p:txBody>
      </p:sp>
      <p:sp>
        <p:nvSpPr>
          <p:cNvPr id="4" name="Content Placeholder 1">
            <a:extLst>
              <a:ext uri="{FF2B5EF4-FFF2-40B4-BE49-F238E27FC236}">
                <a16:creationId xmlns:a16="http://schemas.microsoft.com/office/drawing/2014/main" id="{D28CFA90-F7CA-48B9-9DE9-23FC4049232B}"/>
              </a:ext>
            </a:extLst>
          </p:cNvPr>
          <p:cNvSpPr>
            <a:spLocks noGrp="1"/>
          </p:cNvSpPr>
          <p:nvPr>
            <p:ph idx="1"/>
          </p:nvPr>
        </p:nvSpPr>
        <p:spPr>
          <a:xfrm>
            <a:off x="812880" y="2825120"/>
            <a:ext cx="13629909" cy="7025768"/>
          </a:xfrm>
        </p:spPr>
        <p:txBody>
          <a:bodyPr/>
          <a:lstStyle/>
          <a:p>
            <a:pPr marL="1578940" lvl="1" indent="-742950">
              <a:buFont typeface="+mj-lt"/>
              <a:buAutoNum type="arabicPeriod" startAt="7"/>
            </a:pPr>
            <a:r>
              <a:rPr lang="en-US" dirty="0"/>
              <a:t>Council owns vehicles, vehicle equipment, software, phones, computers – complete control and access to all data and ability to transfer service to another contractor if necessary</a:t>
            </a:r>
          </a:p>
          <a:p>
            <a:pPr marL="1578940" lvl="1" indent="-742950">
              <a:buFont typeface="+mj-lt"/>
              <a:buAutoNum type="arabicPeriod" startAt="7"/>
            </a:pPr>
            <a:r>
              <a:rPr lang="en-US" dirty="0"/>
              <a:t>Council has the right to ask contractor to remove employees from its service</a:t>
            </a:r>
          </a:p>
          <a:p>
            <a:pPr marL="1578940" lvl="1" indent="-742950">
              <a:buFont typeface="+mj-lt"/>
              <a:buAutoNum type="arabicPeriod" startAt="7"/>
            </a:pPr>
            <a:r>
              <a:rPr lang="en-US" dirty="0"/>
              <a:t>Contract is procured with base rate, 95% rate and 105% rate.  Provides flexibility for five-year term without negotiating contract rates.  Considered in pricing evaluation. </a:t>
            </a:r>
          </a:p>
          <a:p>
            <a:pPr marL="1578940" lvl="1" indent="-742950">
              <a:buFont typeface="+mj-lt"/>
              <a:buAutoNum type="arabicPeriod" startAt="7"/>
            </a:pPr>
            <a:r>
              <a:rPr lang="en-US" dirty="0"/>
              <a:t>60 day termination clause</a:t>
            </a:r>
          </a:p>
          <a:p>
            <a:pPr marL="1578940" lvl="1" indent="-742950">
              <a:buFont typeface="+mj-lt"/>
              <a:buAutoNum type="arabicPeriod" startAt="7"/>
            </a:pPr>
            <a:r>
              <a:rPr lang="en-US" dirty="0"/>
              <a:t>Agency service under separate contract</a:t>
            </a:r>
          </a:p>
          <a:p>
            <a:pPr marL="2138982" lvl="2" indent="-571500"/>
            <a:r>
              <a:rPr lang="en-US" sz="2800" dirty="0">
                <a:solidFill>
                  <a:srgbClr val="105594"/>
                </a:solidFill>
              </a:rPr>
              <a:t>Highest volume Day Training and Habilitation Centers and Adult Day Programs</a:t>
            </a:r>
          </a:p>
          <a:p>
            <a:pPr marL="2138982" lvl="2" indent="-571500"/>
            <a:r>
              <a:rPr lang="en-US" sz="2800" dirty="0">
                <a:solidFill>
                  <a:srgbClr val="105594"/>
                </a:solidFill>
              </a:rPr>
              <a:t>Higher productivity</a:t>
            </a:r>
          </a:p>
          <a:p>
            <a:pPr marL="1567482" lvl="2" indent="0">
              <a:buNone/>
            </a:pPr>
            <a:endParaRPr lang="en-US" sz="2800" dirty="0">
              <a:solidFill>
                <a:srgbClr val="105594"/>
              </a:solidFill>
            </a:endParaRPr>
          </a:p>
          <a:p>
            <a:pPr marL="1578940" lvl="1" indent="-742950">
              <a:buFont typeface="+mj-lt"/>
              <a:buAutoNum type="arabicPeriod" startAt="7"/>
            </a:pPr>
            <a:endParaRPr lang="en-US" dirty="0"/>
          </a:p>
          <a:p>
            <a:pPr marL="1578940" lvl="1" indent="-742950">
              <a:buFont typeface="+mj-lt"/>
              <a:buAutoNum type="arabicPeriod" startAt="7"/>
            </a:pPr>
            <a:endParaRPr lang="en-US" dirty="0"/>
          </a:p>
          <a:p>
            <a:pPr marL="1578940" lvl="1" indent="-742950">
              <a:buFont typeface="+mj-lt"/>
              <a:buAutoNum type="arabicPeriod" startAt="7"/>
            </a:pPr>
            <a:endParaRPr lang="en-US" dirty="0"/>
          </a:p>
        </p:txBody>
      </p:sp>
      <p:sp>
        <p:nvSpPr>
          <p:cNvPr id="5" name="Slide Number Placeholder 2">
            <a:extLst>
              <a:ext uri="{FF2B5EF4-FFF2-40B4-BE49-F238E27FC236}">
                <a16:creationId xmlns:a16="http://schemas.microsoft.com/office/drawing/2014/main" id="{53DB5711-8DBB-4E9A-8A98-7ABA24C87926}"/>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25</a:t>
            </a:fld>
            <a:endParaRPr lang="en-US" sz="3200" dirty="0">
              <a:solidFill>
                <a:srgbClr val="005DAA"/>
              </a:solidFill>
              <a:latin typeface="Arial"/>
            </a:endParaRPr>
          </a:p>
        </p:txBody>
      </p:sp>
    </p:spTree>
    <p:extLst>
      <p:ext uri="{BB962C8B-B14F-4D97-AF65-F5344CB8AC3E}">
        <p14:creationId xmlns:p14="http://schemas.microsoft.com/office/powerpoint/2010/main" val="4124982214"/>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of primary contract features and their impact on the Council, the Contractor and the Customer" title="Table">
            <a:extLst>
              <a:ext uri="{FF2B5EF4-FFF2-40B4-BE49-F238E27FC236}">
                <a16:creationId xmlns:a16="http://schemas.microsoft.com/office/drawing/2014/main" id="{70BDC93C-1D23-48CA-9E11-D5BEF4391D85}"/>
              </a:ext>
            </a:extLst>
          </p:cNvPr>
          <p:cNvGraphicFramePr>
            <a:graphicFrameLocks noGrp="1"/>
          </p:cNvGraphicFramePr>
          <p:nvPr>
            <p:ph idx="1"/>
            <p:extLst>
              <p:ext uri="{D42A27DB-BD31-4B8C-83A1-F6EECF244321}">
                <p14:modId xmlns:p14="http://schemas.microsoft.com/office/powerpoint/2010/main" val="2464416729"/>
              </p:ext>
            </p:extLst>
          </p:nvPr>
        </p:nvGraphicFramePr>
        <p:xfrm>
          <a:off x="615631" y="1455089"/>
          <a:ext cx="15026326" cy="11056951"/>
        </p:xfrm>
        <a:graphic>
          <a:graphicData uri="http://schemas.openxmlformats.org/drawingml/2006/table">
            <a:tbl>
              <a:tblPr firstRow="1" bandRow="1">
                <a:tableStyleId>{46F890A9-2807-4EBB-B81D-B2AA78EC7F39}</a:tableStyleId>
              </a:tblPr>
              <a:tblGrid>
                <a:gridCol w="4566010">
                  <a:extLst>
                    <a:ext uri="{9D8B030D-6E8A-4147-A177-3AD203B41FA5}">
                      <a16:colId xmlns:a16="http://schemas.microsoft.com/office/drawing/2014/main" val="2496474424"/>
                    </a:ext>
                  </a:extLst>
                </a:gridCol>
                <a:gridCol w="3459099">
                  <a:extLst>
                    <a:ext uri="{9D8B030D-6E8A-4147-A177-3AD203B41FA5}">
                      <a16:colId xmlns:a16="http://schemas.microsoft.com/office/drawing/2014/main" val="3894456287"/>
                    </a:ext>
                  </a:extLst>
                </a:gridCol>
                <a:gridCol w="3431427">
                  <a:extLst>
                    <a:ext uri="{9D8B030D-6E8A-4147-A177-3AD203B41FA5}">
                      <a16:colId xmlns:a16="http://schemas.microsoft.com/office/drawing/2014/main" val="176127848"/>
                    </a:ext>
                  </a:extLst>
                </a:gridCol>
                <a:gridCol w="3569790">
                  <a:extLst>
                    <a:ext uri="{9D8B030D-6E8A-4147-A177-3AD203B41FA5}">
                      <a16:colId xmlns:a16="http://schemas.microsoft.com/office/drawing/2014/main" val="2342946915"/>
                    </a:ext>
                  </a:extLst>
                </a:gridCol>
              </a:tblGrid>
              <a:tr h="1131860">
                <a:tc>
                  <a:txBody>
                    <a:bodyPr/>
                    <a:lstStyle/>
                    <a:p>
                      <a:r>
                        <a:rPr lang="en-US" sz="2800" dirty="0"/>
                        <a:t>Contract Feature </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solidFill>
                      <a:srgbClr val="0053A1"/>
                    </a:solidFill>
                  </a:tcPr>
                </a:tc>
                <a:tc>
                  <a:txBody>
                    <a:bodyPr/>
                    <a:lstStyle/>
                    <a:p>
                      <a:r>
                        <a:rPr lang="en-US" sz="2800" dirty="0"/>
                        <a:t>Council</a:t>
                      </a:r>
                    </a:p>
                    <a:p>
                      <a:r>
                        <a:rPr lang="en-US" sz="2800" dirty="0"/>
                        <a:t>Impact</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solidFill>
                      <a:srgbClr val="0053A1"/>
                    </a:solidFill>
                  </a:tcPr>
                </a:tc>
                <a:tc>
                  <a:txBody>
                    <a:bodyPr/>
                    <a:lstStyle/>
                    <a:p>
                      <a:r>
                        <a:rPr lang="en-US" sz="2800" dirty="0"/>
                        <a:t>Contractor</a:t>
                      </a:r>
                    </a:p>
                    <a:p>
                      <a:r>
                        <a:rPr lang="en-US" sz="2800" dirty="0"/>
                        <a:t>Impact</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solidFill>
                      <a:srgbClr val="0053A1"/>
                    </a:solidFill>
                  </a:tcPr>
                </a:tc>
                <a:tc>
                  <a:txBody>
                    <a:bodyPr/>
                    <a:lstStyle/>
                    <a:p>
                      <a:r>
                        <a:rPr lang="en-US" sz="2800" dirty="0"/>
                        <a:t>Customer</a:t>
                      </a:r>
                    </a:p>
                    <a:p>
                      <a:r>
                        <a:rPr lang="en-US" sz="2800" dirty="0"/>
                        <a:t>Impact</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solidFill>
                      <a:srgbClr val="0053A1"/>
                    </a:solidFill>
                  </a:tcPr>
                </a:tc>
                <a:extLst>
                  <a:ext uri="{0D108BD9-81ED-4DB2-BD59-A6C34878D82A}">
                    <a16:rowId xmlns:a16="http://schemas.microsoft.com/office/drawing/2014/main" val="2578930135"/>
                  </a:ext>
                </a:extLst>
              </a:tr>
              <a:tr h="974657">
                <a:tc>
                  <a:txBody>
                    <a:bodyPr/>
                    <a:lstStyle/>
                    <a:p>
                      <a:r>
                        <a:rPr lang="en-US" sz="2800" dirty="0"/>
                        <a:t>Five Year + One</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Better Pricing</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Employee hiring and retention</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Reduced risk of service disruption</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1800795752"/>
                  </a:ext>
                </a:extLst>
              </a:tr>
              <a:tr h="974657">
                <a:tc>
                  <a:txBody>
                    <a:bodyPr/>
                    <a:lstStyle/>
                    <a:p>
                      <a:r>
                        <a:rPr lang="en-US" sz="2800" dirty="0"/>
                        <a:t>Hourly Rate vs Per Ride</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Reduced opportunity for fraud</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3639056054"/>
                  </a:ext>
                </a:extLst>
              </a:tr>
              <a:tr h="1414824">
                <a:tc>
                  <a:txBody>
                    <a:bodyPr/>
                    <a:lstStyle/>
                    <a:p>
                      <a:r>
                        <a:rPr lang="en-US" sz="2800" dirty="0"/>
                        <a:t>Council owned vehicles, computers, software, phones</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COOP</a:t>
                      </a:r>
                    </a:p>
                    <a:p>
                      <a:r>
                        <a:rPr lang="en-US" sz="2800" dirty="0"/>
                        <a:t>Complete access and control of data</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Reduced risk of service disruption</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4222728027"/>
                  </a:ext>
                </a:extLst>
              </a:tr>
              <a:tr h="1854992">
                <a:tc>
                  <a:txBody>
                    <a:bodyPr/>
                    <a:lstStyle/>
                    <a:p>
                      <a:r>
                        <a:rPr lang="en-US" sz="2800" dirty="0"/>
                        <a:t>Revenue Hour vs Service Hour Rate</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Encourages efficient garage location and efficient operating  practices </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1865695433"/>
                  </a:ext>
                </a:extLst>
              </a:tr>
              <a:tr h="534489">
                <a:tc>
                  <a:txBody>
                    <a:bodyPr/>
                    <a:lstStyle/>
                    <a:p>
                      <a:r>
                        <a:rPr lang="en-US" sz="2800" dirty="0"/>
                        <a:t>Tiered Service Level Contract Rates</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Move work between contractors without negotiating price</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Service quality protection</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1324791863"/>
                  </a:ext>
                </a:extLst>
              </a:tr>
              <a:tr h="748523">
                <a:tc>
                  <a:txBody>
                    <a:bodyPr/>
                    <a:lstStyle/>
                    <a:p>
                      <a:r>
                        <a:rPr lang="en-US" sz="2800" dirty="0"/>
                        <a:t>Turnkey</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Clear lines of accountability</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Complete control of service </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pPr marL="0" marR="0" lvl="0" indent="0" algn="l" defTabSz="1671980" rtl="0" eaLnBrk="1" fontAlgn="auto" latinLnBrk="0" hangingPunct="1">
                        <a:lnSpc>
                          <a:spcPct val="100000"/>
                        </a:lnSpc>
                        <a:spcBef>
                          <a:spcPts val="0"/>
                        </a:spcBef>
                        <a:spcAft>
                          <a:spcPts val="0"/>
                        </a:spcAft>
                        <a:buClrTx/>
                        <a:buSzTx/>
                        <a:buFontTx/>
                        <a:buNone/>
                        <a:tabLst/>
                        <a:defRPr/>
                      </a:pPr>
                      <a:r>
                        <a:rPr lang="en-US" sz="2800" dirty="0"/>
                        <a:t>Clear lines of accountability</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4072298904"/>
                  </a:ext>
                </a:extLst>
              </a:tr>
              <a:tr h="1414824">
                <a:tc>
                  <a:txBody>
                    <a:bodyPr/>
                    <a:lstStyle/>
                    <a:p>
                      <a:r>
                        <a:rPr lang="en-US" sz="2800" dirty="0"/>
                        <a:t>Council purchases fuel and replaces engines and transmissions</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Better contract pricing</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Reduced risk of unknown and uncontrollable costs</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1164955719"/>
                  </a:ext>
                </a:extLst>
              </a:tr>
              <a:tr h="974657">
                <a:tc>
                  <a:txBody>
                    <a:bodyPr/>
                    <a:lstStyle/>
                    <a:p>
                      <a:r>
                        <a:rPr lang="en-US" sz="2800" dirty="0"/>
                        <a:t>Minimum of two contractors</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COOP</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endParaRPr lang="en-US" sz="2800" dirty="0"/>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tc>
                  <a:txBody>
                    <a:bodyPr/>
                    <a:lstStyle/>
                    <a:p>
                      <a:r>
                        <a:rPr lang="en-US" sz="2800" dirty="0"/>
                        <a:t>Reduced risk of service disruption</a:t>
                      </a:r>
                    </a:p>
                  </a:txBody>
                  <a:tcPr>
                    <a:lnL w="12700" cap="flat" cmpd="sng" algn="ctr">
                      <a:solidFill>
                        <a:srgbClr val="0053A1"/>
                      </a:solidFill>
                      <a:prstDash val="solid"/>
                      <a:round/>
                      <a:headEnd type="none" w="med" len="med"/>
                      <a:tailEnd type="none" w="med" len="med"/>
                    </a:lnL>
                    <a:lnR w="12700" cap="flat" cmpd="sng" algn="ctr">
                      <a:solidFill>
                        <a:srgbClr val="0053A1"/>
                      </a:solidFill>
                      <a:prstDash val="solid"/>
                      <a:round/>
                      <a:headEnd type="none" w="med" len="med"/>
                      <a:tailEnd type="none" w="med" len="med"/>
                    </a:lnR>
                    <a:lnT w="12700" cap="flat" cmpd="sng" algn="ctr">
                      <a:solidFill>
                        <a:srgbClr val="0053A1"/>
                      </a:solidFill>
                      <a:prstDash val="solid"/>
                      <a:round/>
                      <a:headEnd type="none" w="med" len="med"/>
                      <a:tailEnd type="none" w="med" len="med"/>
                    </a:lnT>
                    <a:lnB w="12700" cap="flat" cmpd="sng" algn="ctr">
                      <a:solidFill>
                        <a:srgbClr val="0053A1"/>
                      </a:solidFill>
                      <a:prstDash val="solid"/>
                      <a:round/>
                      <a:headEnd type="none" w="med" len="med"/>
                      <a:tailEnd type="none" w="med" len="med"/>
                    </a:lnB>
                  </a:tcPr>
                </a:tc>
                <a:extLst>
                  <a:ext uri="{0D108BD9-81ED-4DB2-BD59-A6C34878D82A}">
                    <a16:rowId xmlns:a16="http://schemas.microsoft.com/office/drawing/2014/main" val="532490068"/>
                  </a:ext>
                </a:extLst>
              </a:tr>
            </a:tbl>
          </a:graphicData>
        </a:graphic>
      </p:graphicFrame>
      <p:sp>
        <p:nvSpPr>
          <p:cNvPr id="3" name="Title 2">
            <a:extLst>
              <a:ext uri="{FF2B5EF4-FFF2-40B4-BE49-F238E27FC236}">
                <a16:creationId xmlns:a16="http://schemas.microsoft.com/office/drawing/2014/main" id="{DEDC93C5-1439-4D04-9733-E2C807CCB972}"/>
              </a:ext>
            </a:extLst>
          </p:cNvPr>
          <p:cNvSpPr>
            <a:spLocks noGrp="1"/>
          </p:cNvSpPr>
          <p:nvPr>
            <p:ph type="title"/>
          </p:nvPr>
        </p:nvSpPr>
        <p:spPr>
          <a:xfrm>
            <a:off x="266008" y="0"/>
            <a:ext cx="14631829" cy="1501875"/>
          </a:xfrm>
        </p:spPr>
        <p:txBody>
          <a:bodyPr/>
          <a:lstStyle/>
          <a:p>
            <a:r>
              <a:rPr lang="en-US" dirty="0">
                <a:solidFill>
                  <a:schemeClr val="bg1"/>
                </a:solidFill>
              </a:rPr>
              <a:t>Summary of Primary Contract Features</a:t>
            </a:r>
          </a:p>
        </p:txBody>
      </p:sp>
      <p:sp>
        <p:nvSpPr>
          <p:cNvPr id="5" name="Slide Number Placeholder 2">
            <a:extLst>
              <a:ext uri="{FF2B5EF4-FFF2-40B4-BE49-F238E27FC236}">
                <a16:creationId xmlns:a16="http://schemas.microsoft.com/office/drawing/2014/main" id="{668D5EE2-E19D-45F1-8B4F-B7460960181E}"/>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26</a:t>
            </a:fld>
            <a:endParaRPr lang="en-US" sz="3200" dirty="0">
              <a:solidFill>
                <a:srgbClr val="005DAA"/>
              </a:solidFill>
              <a:latin typeface="Arial"/>
            </a:endParaRPr>
          </a:p>
        </p:txBody>
      </p:sp>
    </p:spTree>
    <p:extLst>
      <p:ext uri="{BB962C8B-B14F-4D97-AF65-F5344CB8AC3E}">
        <p14:creationId xmlns:p14="http://schemas.microsoft.com/office/powerpoint/2010/main" val="3168442391"/>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E07F52-8739-43EF-BF19-853005E53A60}"/>
              </a:ext>
            </a:extLst>
          </p:cNvPr>
          <p:cNvSpPr>
            <a:spLocks noGrp="1"/>
          </p:cNvSpPr>
          <p:nvPr>
            <p:ph idx="1"/>
          </p:nvPr>
        </p:nvSpPr>
        <p:spPr/>
        <p:txBody>
          <a:bodyPr/>
          <a:lstStyle/>
          <a:p>
            <a:pPr marL="0" indent="0">
              <a:buNone/>
            </a:pPr>
            <a:r>
              <a:rPr lang="en-US" dirty="0"/>
              <a:t>Four factors considered in structure</a:t>
            </a:r>
          </a:p>
          <a:p>
            <a:r>
              <a:rPr lang="en-US" dirty="0"/>
              <a:t>Large enough to generate favorable pricing</a:t>
            </a:r>
          </a:p>
          <a:p>
            <a:r>
              <a:rPr lang="en-US" dirty="0"/>
              <a:t>Structured to minimize customer disruption/confusion</a:t>
            </a:r>
          </a:p>
          <a:p>
            <a:r>
              <a:rPr lang="en-US" dirty="0"/>
              <a:t>Based on analysis of trip patterns</a:t>
            </a:r>
          </a:p>
          <a:p>
            <a:r>
              <a:rPr lang="en-US" dirty="0"/>
              <a:t>Balance of geographic coverage and size of contract</a:t>
            </a:r>
          </a:p>
        </p:txBody>
      </p:sp>
      <p:sp>
        <p:nvSpPr>
          <p:cNvPr id="3" name="Title 2">
            <a:extLst>
              <a:ext uri="{FF2B5EF4-FFF2-40B4-BE49-F238E27FC236}">
                <a16:creationId xmlns:a16="http://schemas.microsoft.com/office/drawing/2014/main" id="{54ED887F-596D-43D3-9F33-740718B3EABE}"/>
              </a:ext>
            </a:extLst>
          </p:cNvPr>
          <p:cNvSpPr>
            <a:spLocks noGrp="1"/>
          </p:cNvSpPr>
          <p:nvPr>
            <p:ph type="title"/>
          </p:nvPr>
        </p:nvSpPr>
        <p:spPr/>
        <p:txBody>
          <a:bodyPr/>
          <a:lstStyle/>
          <a:p>
            <a:r>
              <a:rPr lang="en-US" dirty="0"/>
              <a:t>Determination of Demand Service Zones</a:t>
            </a:r>
          </a:p>
        </p:txBody>
      </p:sp>
      <p:sp>
        <p:nvSpPr>
          <p:cNvPr id="4" name="Slide Number Placeholder 2">
            <a:extLst>
              <a:ext uri="{FF2B5EF4-FFF2-40B4-BE49-F238E27FC236}">
                <a16:creationId xmlns:a16="http://schemas.microsoft.com/office/drawing/2014/main" id="{1779036C-42EC-49EE-B6D6-6D2FA4F594C7}"/>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27</a:t>
            </a:fld>
            <a:endParaRPr lang="en-US" sz="3200" dirty="0">
              <a:solidFill>
                <a:srgbClr val="005DAA"/>
              </a:solidFill>
              <a:latin typeface="Arial"/>
            </a:endParaRPr>
          </a:p>
        </p:txBody>
      </p:sp>
    </p:spTree>
    <p:extLst>
      <p:ext uri="{BB962C8B-B14F-4D97-AF65-F5344CB8AC3E}">
        <p14:creationId xmlns:p14="http://schemas.microsoft.com/office/powerpoint/2010/main" val="3358258886"/>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E66A4F-227B-40F6-BA7D-C6872985870B}"/>
              </a:ext>
            </a:extLst>
          </p:cNvPr>
          <p:cNvSpPr>
            <a:spLocks noGrp="1"/>
          </p:cNvSpPr>
          <p:nvPr>
            <p:ph type="title"/>
          </p:nvPr>
        </p:nvSpPr>
        <p:spPr/>
        <p:txBody>
          <a:bodyPr/>
          <a:lstStyle/>
          <a:p>
            <a:r>
              <a:rPr lang="en-US" dirty="0"/>
              <a:t>Operational Strategies Under Consideration</a:t>
            </a:r>
          </a:p>
        </p:txBody>
      </p:sp>
      <p:sp>
        <p:nvSpPr>
          <p:cNvPr id="4" name="Slide Number Placeholder 2">
            <a:extLst>
              <a:ext uri="{FF2B5EF4-FFF2-40B4-BE49-F238E27FC236}">
                <a16:creationId xmlns:a16="http://schemas.microsoft.com/office/drawing/2014/main" id="{AE6D7CFB-08B8-49B9-BAC8-DDC497741280}"/>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28</a:t>
            </a:fld>
            <a:endParaRPr lang="en-US" sz="3200" dirty="0">
              <a:solidFill>
                <a:srgbClr val="005DAA"/>
              </a:solidFill>
              <a:latin typeface="Arial"/>
            </a:endParaRPr>
          </a:p>
        </p:txBody>
      </p:sp>
    </p:spTree>
    <p:extLst>
      <p:ext uri="{BB962C8B-B14F-4D97-AF65-F5344CB8AC3E}">
        <p14:creationId xmlns:p14="http://schemas.microsoft.com/office/powerpoint/2010/main" val="2385852580"/>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E2FEBA-661C-44E6-B7E9-5EEE989824C0}"/>
              </a:ext>
            </a:extLst>
          </p:cNvPr>
          <p:cNvSpPr>
            <a:spLocks noGrp="1"/>
          </p:cNvSpPr>
          <p:nvPr>
            <p:ph idx="1"/>
          </p:nvPr>
        </p:nvSpPr>
        <p:spPr>
          <a:xfrm>
            <a:off x="812880" y="2687933"/>
            <a:ext cx="13629909" cy="7025768"/>
          </a:xfrm>
        </p:spPr>
        <p:txBody>
          <a:bodyPr/>
          <a:lstStyle/>
          <a:p>
            <a:pPr marL="0" indent="0">
              <a:buNone/>
            </a:pPr>
            <a:r>
              <a:rPr lang="en-US" sz="4000" dirty="0"/>
              <a:t>Implementation Stage</a:t>
            </a:r>
          </a:p>
          <a:p>
            <a:pPr marL="1474441" lvl="1" indent="-742950">
              <a:buFont typeface="+mj-lt"/>
              <a:buAutoNum type="arabicPeriod"/>
            </a:pPr>
            <a:r>
              <a:rPr lang="en-US" sz="3600" dirty="0"/>
              <a:t>Increase driver wages - $2 per hour</a:t>
            </a:r>
          </a:p>
          <a:p>
            <a:pPr marL="1474441" lvl="1" indent="-742950">
              <a:spcAft>
                <a:spcPts val="0"/>
              </a:spcAft>
              <a:buFont typeface="+mj-lt"/>
              <a:buAutoNum type="arabicPeriod"/>
            </a:pPr>
            <a:r>
              <a:rPr lang="en-US" sz="3600" dirty="0"/>
              <a:t>Referrals from Metro Transit applicant pool</a:t>
            </a:r>
          </a:p>
          <a:p>
            <a:pPr marL="0" indent="0">
              <a:spcBef>
                <a:spcPts val="1200"/>
              </a:spcBef>
              <a:buNone/>
            </a:pPr>
            <a:r>
              <a:rPr lang="en-US" sz="4000" dirty="0"/>
              <a:t>Planning Stage</a:t>
            </a:r>
          </a:p>
          <a:p>
            <a:pPr marL="1474441" lvl="1" indent="-742950">
              <a:spcBef>
                <a:spcPts val="0"/>
              </a:spcBef>
              <a:spcAft>
                <a:spcPts val="1200"/>
              </a:spcAft>
              <a:buFont typeface="+mj-lt"/>
              <a:buAutoNum type="arabicPeriod"/>
            </a:pPr>
            <a:r>
              <a:rPr lang="en-US" sz="3600" dirty="0"/>
              <a:t>Feeder to fixed route service; significantly reduced fare</a:t>
            </a:r>
          </a:p>
          <a:p>
            <a:pPr marL="1474441" lvl="1" indent="-742950">
              <a:spcBef>
                <a:spcPts val="0"/>
              </a:spcBef>
              <a:buFont typeface="+mj-lt"/>
              <a:buAutoNum type="arabicPeriod"/>
            </a:pPr>
            <a:r>
              <a:rPr lang="en-US" sz="3600" dirty="0"/>
              <a:t>Re-open Web Reservations (Tentative November 1st)</a:t>
            </a:r>
          </a:p>
          <a:p>
            <a:pPr marL="104499" indent="0">
              <a:spcBef>
                <a:spcPts val="1200"/>
              </a:spcBef>
              <a:buNone/>
            </a:pPr>
            <a:r>
              <a:rPr lang="en-US" sz="4000" dirty="0"/>
              <a:t>Exploratory Stage</a:t>
            </a:r>
          </a:p>
          <a:p>
            <a:pPr marL="1578940" lvl="1" indent="-742950">
              <a:spcBef>
                <a:spcPts val="0"/>
              </a:spcBef>
              <a:buFont typeface="+mj-lt"/>
              <a:buAutoNum type="arabicPeriod"/>
            </a:pPr>
            <a:r>
              <a:rPr lang="en-US" sz="3600" dirty="0"/>
              <a:t>Centralized reservations and dispatch</a:t>
            </a:r>
          </a:p>
          <a:p>
            <a:pPr marL="2310432" lvl="2" indent="-742950"/>
            <a:r>
              <a:rPr lang="en-US" sz="2800" dirty="0">
                <a:solidFill>
                  <a:srgbClr val="0053A1"/>
                </a:solidFill>
              </a:rPr>
              <a:t>Advantage: potential operating efficiencies, more efficient to manage Council information technology support resources,  IT infrastructure cost savings</a:t>
            </a:r>
          </a:p>
          <a:p>
            <a:pPr marL="2310432" lvl="2" indent="-742950"/>
            <a:r>
              <a:rPr lang="en-US" sz="2800" dirty="0">
                <a:solidFill>
                  <a:srgbClr val="0053A1"/>
                </a:solidFill>
              </a:rPr>
              <a:t>Concerns: compromised accountability, potential service disruption, loss of driver consistency</a:t>
            </a:r>
          </a:p>
          <a:p>
            <a:pPr marL="2310432" lvl="2" indent="-742950"/>
            <a:r>
              <a:rPr lang="en-US" sz="2800" dirty="0">
                <a:solidFill>
                  <a:srgbClr val="0053A1"/>
                </a:solidFill>
              </a:rPr>
              <a:t>Unknowns: changes to service pricing</a:t>
            </a:r>
          </a:p>
          <a:p>
            <a:pPr marL="1317625" lvl="1" indent="-482600"/>
            <a:endParaRPr lang="en-US" dirty="0"/>
          </a:p>
        </p:txBody>
      </p:sp>
      <p:sp>
        <p:nvSpPr>
          <p:cNvPr id="3" name="Title 2">
            <a:extLst>
              <a:ext uri="{FF2B5EF4-FFF2-40B4-BE49-F238E27FC236}">
                <a16:creationId xmlns:a16="http://schemas.microsoft.com/office/drawing/2014/main" id="{6F5EACE2-38E8-4534-85BC-C3CD13F0243B}"/>
              </a:ext>
            </a:extLst>
          </p:cNvPr>
          <p:cNvSpPr>
            <a:spLocks noGrp="1"/>
          </p:cNvSpPr>
          <p:nvPr>
            <p:ph type="title"/>
          </p:nvPr>
        </p:nvSpPr>
        <p:spPr/>
        <p:txBody>
          <a:bodyPr/>
          <a:lstStyle/>
          <a:p>
            <a:r>
              <a:rPr lang="en-US" dirty="0"/>
              <a:t>Operational Strategies</a:t>
            </a:r>
          </a:p>
        </p:txBody>
      </p:sp>
      <p:sp>
        <p:nvSpPr>
          <p:cNvPr id="4" name="Slide Number Placeholder 2">
            <a:extLst>
              <a:ext uri="{FF2B5EF4-FFF2-40B4-BE49-F238E27FC236}">
                <a16:creationId xmlns:a16="http://schemas.microsoft.com/office/drawing/2014/main" id="{CB4C3097-6D16-475D-9C5A-90F558F3CA81}"/>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29</a:t>
            </a:fld>
            <a:endParaRPr lang="en-US" sz="3200" dirty="0">
              <a:solidFill>
                <a:srgbClr val="005DAA"/>
              </a:solidFill>
              <a:latin typeface="Arial"/>
            </a:endParaRPr>
          </a:p>
        </p:txBody>
      </p:sp>
    </p:spTree>
    <p:extLst>
      <p:ext uri="{BB962C8B-B14F-4D97-AF65-F5344CB8AC3E}">
        <p14:creationId xmlns:p14="http://schemas.microsoft.com/office/powerpoint/2010/main" val="2671090643"/>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the 2016 fleet utilization rate (sits between 80-95% throughout the year)" title="2016 Fleet Utilization">
            <a:extLst>
              <a:ext uri="{FF2B5EF4-FFF2-40B4-BE49-F238E27FC236}">
                <a16:creationId xmlns:a16="http://schemas.microsoft.com/office/drawing/2014/main" id="{C2DD5D53-B1C3-4A20-AF95-E7A5AD986653}"/>
              </a:ext>
            </a:extLst>
          </p:cNvPr>
          <p:cNvPicPr>
            <a:picLocks noChangeAspect="1"/>
          </p:cNvPicPr>
          <p:nvPr/>
        </p:nvPicPr>
        <p:blipFill>
          <a:blip r:embed="rId3"/>
          <a:stretch>
            <a:fillRect/>
          </a:stretch>
        </p:blipFill>
        <p:spPr>
          <a:xfrm>
            <a:off x="-3931" y="0"/>
            <a:ext cx="16261519" cy="13000069"/>
          </a:xfrm>
          <a:prstGeom prst="rect">
            <a:avLst/>
          </a:prstGeom>
        </p:spPr>
      </p:pic>
    </p:spTree>
    <p:extLst>
      <p:ext uri="{BB962C8B-B14F-4D97-AF65-F5344CB8AC3E}">
        <p14:creationId xmlns:p14="http://schemas.microsoft.com/office/powerpoint/2010/main" val="3349153798"/>
      </p:ext>
    </p:extLst>
  </p:cSld>
  <p:clrMapOvr>
    <a:masterClrMapping/>
  </p:clrMapOvr>
  <p:transition spd="med">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FB7A11-425C-4577-8D08-27090ED46F43}"/>
              </a:ext>
            </a:extLst>
          </p:cNvPr>
          <p:cNvSpPr>
            <a:spLocks noGrp="1"/>
          </p:cNvSpPr>
          <p:nvPr>
            <p:ph idx="1"/>
          </p:nvPr>
        </p:nvSpPr>
        <p:spPr>
          <a:xfrm>
            <a:off x="0" y="2622767"/>
            <a:ext cx="13629909" cy="7025768"/>
          </a:xfrm>
        </p:spPr>
        <p:txBody>
          <a:bodyPr/>
          <a:lstStyle/>
          <a:p>
            <a:pPr marL="835370" lvl="1" indent="0">
              <a:buNone/>
            </a:pPr>
            <a:r>
              <a:rPr lang="en-US" sz="4000" dirty="0">
                <a:ea typeface="+mn-ea"/>
                <a:cs typeface="+mn-cs"/>
              </a:rPr>
              <a:t>Exploratory Stage </a:t>
            </a:r>
          </a:p>
          <a:p>
            <a:pPr marL="2310432" lvl="2" indent="-742950">
              <a:spcBef>
                <a:spcPts val="1200"/>
              </a:spcBef>
              <a:buFont typeface="+mj-lt"/>
              <a:buAutoNum type="arabicPeriod" startAt="2"/>
            </a:pPr>
            <a:r>
              <a:rPr lang="en-US" sz="3600" dirty="0">
                <a:solidFill>
                  <a:srgbClr val="105594"/>
                </a:solidFill>
              </a:rPr>
              <a:t>Add TNCs to Premium Same Day Program</a:t>
            </a:r>
          </a:p>
          <a:p>
            <a:pPr marL="2984500" lvl="2" indent="-752475">
              <a:spcBef>
                <a:spcPts val="0"/>
              </a:spcBef>
            </a:pPr>
            <a:r>
              <a:rPr lang="en-US" sz="2800" dirty="0">
                <a:solidFill>
                  <a:srgbClr val="0053A1"/>
                </a:solidFill>
              </a:rPr>
              <a:t>Advantage: more customer options, potential per trip savings, </a:t>
            </a:r>
          </a:p>
          <a:p>
            <a:pPr marL="2984500" lvl="2" indent="-752475">
              <a:spcBef>
                <a:spcPts val="0"/>
              </a:spcBef>
              <a:spcAft>
                <a:spcPts val="1200"/>
              </a:spcAft>
            </a:pPr>
            <a:r>
              <a:rPr lang="en-US" sz="2800" dirty="0">
                <a:solidFill>
                  <a:srgbClr val="0053A1"/>
                </a:solidFill>
              </a:rPr>
              <a:t>Concerns: availability of accessible vehicles, loss of 5307 formula funds,  accessibility to detailed data (auditing and transparency), rider ratings</a:t>
            </a:r>
          </a:p>
          <a:p>
            <a:pPr marL="2309812" lvl="2" indent="-742950">
              <a:buFont typeface="+mj-lt"/>
              <a:buAutoNum type="arabicPeriod" startAt="3"/>
            </a:pPr>
            <a:r>
              <a:rPr lang="en-US" sz="3600" dirty="0">
                <a:solidFill>
                  <a:srgbClr val="105594"/>
                </a:solidFill>
              </a:rPr>
              <a:t>Replace Mobile Data Computers (MDC) with tablets</a:t>
            </a:r>
          </a:p>
          <a:p>
            <a:pPr marL="2984500" lvl="2" indent="-698500"/>
            <a:r>
              <a:rPr lang="en-US" sz="2800" dirty="0">
                <a:solidFill>
                  <a:srgbClr val="0053A1"/>
                </a:solidFill>
              </a:rPr>
              <a:t>Advantage: real-time driving navigation directions could create operational efficiencies, less costly than current device</a:t>
            </a:r>
          </a:p>
          <a:p>
            <a:pPr marL="2984500" lvl="2" indent="-698500"/>
            <a:r>
              <a:rPr lang="en-US" sz="2800" dirty="0">
                <a:solidFill>
                  <a:srgbClr val="0053A1"/>
                </a:solidFill>
              </a:rPr>
              <a:t>Concerns: climate durability, interoperability with 800 MHz radio system</a:t>
            </a:r>
          </a:p>
          <a:p>
            <a:pPr marL="2253008" lvl="1" indent="-698500">
              <a:buFont typeface="+mj-lt"/>
              <a:buAutoNum type="arabicPeriod" startAt="4"/>
            </a:pPr>
            <a:r>
              <a:rPr lang="en-US" sz="3600" dirty="0">
                <a:solidFill>
                  <a:srgbClr val="0053A1"/>
                </a:solidFill>
              </a:rPr>
              <a:t>Increase federal funding Waivered and Medical Assistance Rides</a:t>
            </a:r>
          </a:p>
          <a:p>
            <a:pPr marL="2297458" lvl="1" indent="-742950">
              <a:spcBef>
                <a:spcPts val="1200"/>
              </a:spcBef>
              <a:buFont typeface="+mj-lt"/>
              <a:buAutoNum type="arabicPeriod" startAt="5"/>
            </a:pPr>
            <a:r>
              <a:rPr lang="en-US" sz="3600" dirty="0">
                <a:solidFill>
                  <a:srgbClr val="0053A1"/>
                </a:solidFill>
              </a:rPr>
              <a:t>Electric Vehicles and Use of Sedans</a:t>
            </a:r>
          </a:p>
          <a:p>
            <a:pPr marL="2857500" lvl="2" indent="-571500">
              <a:spcBef>
                <a:spcPts val="1200"/>
              </a:spcBef>
            </a:pPr>
            <a:r>
              <a:rPr lang="en-US" sz="2800" dirty="0">
                <a:solidFill>
                  <a:srgbClr val="0053A1"/>
                </a:solidFill>
              </a:rPr>
              <a:t>Ongoing monitoring of opportunities in hybrid vehicles</a:t>
            </a:r>
          </a:p>
          <a:p>
            <a:pPr marL="2857500" lvl="2" indent="-571500">
              <a:spcBef>
                <a:spcPts val="1200"/>
              </a:spcBef>
            </a:pPr>
            <a:r>
              <a:rPr lang="en-US" sz="2800" dirty="0">
                <a:solidFill>
                  <a:srgbClr val="0053A1"/>
                </a:solidFill>
              </a:rPr>
              <a:t>Number of sedans – balance between capital savings and negative impact to operations</a:t>
            </a:r>
          </a:p>
          <a:p>
            <a:pPr marL="2984500" lvl="2" indent="-698500"/>
            <a:endParaRPr lang="en-US" sz="2800" dirty="0">
              <a:solidFill>
                <a:srgbClr val="0053A1"/>
              </a:solidFill>
            </a:endParaRPr>
          </a:p>
          <a:p>
            <a:pPr marL="2984500" lvl="2" indent="-698500"/>
            <a:endParaRPr lang="en-US" sz="2800" dirty="0">
              <a:solidFill>
                <a:srgbClr val="0053A1"/>
              </a:solidFill>
            </a:endParaRPr>
          </a:p>
          <a:p>
            <a:pPr marL="2232025" lvl="2" indent="-665163"/>
            <a:endParaRPr lang="en-US" sz="2800" dirty="0">
              <a:solidFill>
                <a:srgbClr val="105594"/>
              </a:solidFill>
            </a:endParaRPr>
          </a:p>
          <a:p>
            <a:pPr marL="835370" lvl="1" indent="0">
              <a:buNone/>
            </a:pPr>
            <a:endParaRPr lang="en-US" sz="3600" dirty="0">
              <a:solidFill>
                <a:srgbClr val="105594"/>
              </a:solidFill>
            </a:endParaRPr>
          </a:p>
          <a:p>
            <a:pPr marL="2232025" lvl="2" indent="-665163"/>
            <a:endParaRPr lang="en-US" sz="2800" dirty="0">
              <a:solidFill>
                <a:srgbClr val="105594"/>
              </a:solidFill>
            </a:endParaRPr>
          </a:p>
          <a:p>
            <a:pPr marL="2232025" lvl="2" indent="-665163"/>
            <a:endParaRPr lang="en-US" sz="2800" dirty="0">
              <a:solidFill>
                <a:srgbClr val="105594"/>
              </a:solidFill>
            </a:endParaRPr>
          </a:p>
          <a:p>
            <a:pPr marL="2232025" lvl="2" indent="-665163"/>
            <a:endParaRPr lang="en-US" sz="2800" dirty="0">
              <a:solidFill>
                <a:srgbClr val="105594"/>
              </a:solidFill>
            </a:endParaRPr>
          </a:p>
          <a:p>
            <a:endParaRPr lang="en-US" dirty="0"/>
          </a:p>
        </p:txBody>
      </p:sp>
      <p:sp>
        <p:nvSpPr>
          <p:cNvPr id="3" name="Title 2">
            <a:extLst>
              <a:ext uri="{FF2B5EF4-FFF2-40B4-BE49-F238E27FC236}">
                <a16:creationId xmlns:a16="http://schemas.microsoft.com/office/drawing/2014/main" id="{BA8A3542-5379-4B13-9D7E-EAB640CD7099}"/>
              </a:ext>
            </a:extLst>
          </p:cNvPr>
          <p:cNvSpPr>
            <a:spLocks noGrp="1"/>
          </p:cNvSpPr>
          <p:nvPr>
            <p:ph type="title"/>
          </p:nvPr>
        </p:nvSpPr>
        <p:spPr/>
        <p:txBody>
          <a:bodyPr/>
          <a:lstStyle/>
          <a:p>
            <a:r>
              <a:rPr lang="en-US" dirty="0"/>
              <a:t>Other Operational Strategies</a:t>
            </a:r>
          </a:p>
        </p:txBody>
      </p:sp>
      <p:sp>
        <p:nvSpPr>
          <p:cNvPr id="4" name="Slide Number Placeholder 2">
            <a:extLst>
              <a:ext uri="{FF2B5EF4-FFF2-40B4-BE49-F238E27FC236}">
                <a16:creationId xmlns:a16="http://schemas.microsoft.com/office/drawing/2014/main" id="{3E0982BC-FFFB-4DB7-BDD5-B6C762876F27}"/>
              </a:ext>
            </a:extLst>
          </p:cNvPr>
          <p:cNvSpPr txBox="1">
            <a:spLocks/>
          </p:cNvSpPr>
          <p:nvPr/>
        </p:nvSpPr>
        <p:spPr>
          <a:xfrm>
            <a:off x="15282061" y="250088"/>
            <a:ext cx="885039" cy="935970"/>
          </a:xfrm>
          <a:prstGeom prst="rect">
            <a:avLst/>
          </a:prstGeom>
        </p:spPr>
        <p:txBody>
          <a:bodyPr/>
          <a:lstStyle>
            <a:defPPr>
              <a:defRPr lang="en-US"/>
            </a:defPPr>
            <a:lvl1pPr marL="0" algn="l" defTabSz="1671980" rtl="0" eaLnBrk="1" latinLnBrk="0" hangingPunct="1">
              <a:defRPr sz="3300" kern="1200">
                <a:solidFill>
                  <a:schemeClr val="tx1"/>
                </a:solidFill>
                <a:latin typeface="+mn-lt"/>
                <a:ea typeface="+mn-ea"/>
                <a:cs typeface="+mn-cs"/>
              </a:defRPr>
            </a:lvl1pPr>
            <a:lvl2pPr marL="835990" algn="l" defTabSz="1671980" rtl="0" eaLnBrk="1" latinLnBrk="0" hangingPunct="1">
              <a:defRPr sz="3300" kern="1200">
                <a:solidFill>
                  <a:schemeClr val="tx1"/>
                </a:solidFill>
                <a:latin typeface="+mn-lt"/>
                <a:ea typeface="+mn-ea"/>
                <a:cs typeface="+mn-cs"/>
              </a:defRPr>
            </a:lvl2pPr>
            <a:lvl3pPr marL="1671980" algn="l" defTabSz="1671980" rtl="0" eaLnBrk="1" latinLnBrk="0" hangingPunct="1">
              <a:defRPr sz="3300" kern="1200">
                <a:solidFill>
                  <a:schemeClr val="tx1"/>
                </a:solidFill>
                <a:latin typeface="+mn-lt"/>
                <a:ea typeface="+mn-ea"/>
                <a:cs typeface="+mn-cs"/>
              </a:defRPr>
            </a:lvl3pPr>
            <a:lvl4pPr marL="2507971" algn="l" defTabSz="1671980" rtl="0" eaLnBrk="1" latinLnBrk="0" hangingPunct="1">
              <a:defRPr sz="3300" kern="1200">
                <a:solidFill>
                  <a:schemeClr val="tx1"/>
                </a:solidFill>
                <a:latin typeface="+mn-lt"/>
                <a:ea typeface="+mn-ea"/>
                <a:cs typeface="+mn-cs"/>
              </a:defRPr>
            </a:lvl4pPr>
            <a:lvl5pPr marL="3343961" algn="l" defTabSz="1671980" rtl="0" eaLnBrk="1" latinLnBrk="0" hangingPunct="1">
              <a:defRPr sz="3300" kern="1200">
                <a:solidFill>
                  <a:schemeClr val="tx1"/>
                </a:solidFill>
                <a:latin typeface="+mn-lt"/>
                <a:ea typeface="+mn-ea"/>
                <a:cs typeface="+mn-cs"/>
              </a:defRPr>
            </a:lvl5pPr>
            <a:lvl6pPr marL="4179951" algn="l" defTabSz="1671980" rtl="0" eaLnBrk="1" latinLnBrk="0" hangingPunct="1">
              <a:defRPr sz="3300" kern="1200">
                <a:solidFill>
                  <a:schemeClr val="tx1"/>
                </a:solidFill>
                <a:latin typeface="+mn-lt"/>
                <a:ea typeface="+mn-ea"/>
                <a:cs typeface="+mn-cs"/>
              </a:defRPr>
            </a:lvl6pPr>
            <a:lvl7pPr marL="5015941" algn="l" defTabSz="1671980" rtl="0" eaLnBrk="1" latinLnBrk="0" hangingPunct="1">
              <a:defRPr sz="3300" kern="1200">
                <a:solidFill>
                  <a:schemeClr val="tx1"/>
                </a:solidFill>
                <a:latin typeface="+mn-lt"/>
                <a:ea typeface="+mn-ea"/>
                <a:cs typeface="+mn-cs"/>
              </a:defRPr>
            </a:lvl7pPr>
            <a:lvl8pPr marL="5851931" algn="l" defTabSz="1671980" rtl="0" eaLnBrk="1" latinLnBrk="0" hangingPunct="1">
              <a:defRPr sz="3300" kern="1200">
                <a:solidFill>
                  <a:schemeClr val="tx1"/>
                </a:solidFill>
                <a:latin typeface="+mn-lt"/>
                <a:ea typeface="+mn-ea"/>
                <a:cs typeface="+mn-cs"/>
              </a:defRPr>
            </a:lvl8pPr>
            <a:lvl9pPr marL="6687922" algn="l" defTabSz="1671980" rtl="0" eaLnBrk="1" latinLnBrk="0" hangingPunct="1">
              <a:defRPr sz="3300" kern="1200">
                <a:solidFill>
                  <a:schemeClr val="tx1"/>
                </a:solidFill>
                <a:latin typeface="+mn-lt"/>
                <a:ea typeface="+mn-ea"/>
                <a:cs typeface="+mn-cs"/>
              </a:defRPr>
            </a:lvl9pPr>
          </a:lstStyle>
          <a:p>
            <a:pPr defTabSz="812470"/>
            <a:fld id="{526D2C0D-3875-46DF-9D6F-5A1469220E6D}" type="slidenum">
              <a:rPr lang="en-US" sz="3200" smtClean="0">
                <a:solidFill>
                  <a:srgbClr val="005DAA"/>
                </a:solidFill>
                <a:latin typeface="Arial"/>
              </a:rPr>
              <a:pPr defTabSz="812470"/>
              <a:t>30</a:t>
            </a:fld>
            <a:endParaRPr lang="en-US" sz="3200" dirty="0">
              <a:solidFill>
                <a:srgbClr val="005DAA"/>
              </a:solidFill>
              <a:latin typeface="Arial"/>
            </a:endParaRPr>
          </a:p>
        </p:txBody>
      </p:sp>
    </p:spTree>
    <p:extLst>
      <p:ext uri="{BB962C8B-B14F-4D97-AF65-F5344CB8AC3E}">
        <p14:creationId xmlns:p14="http://schemas.microsoft.com/office/powerpoint/2010/main" val="588898702"/>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D9D0-6A8A-4D2E-9071-BDD0BDBB53F5}"/>
              </a:ext>
            </a:extLst>
          </p:cNvPr>
          <p:cNvSpPr>
            <a:spLocks noGrp="1"/>
          </p:cNvSpPr>
          <p:nvPr>
            <p:ph type="title"/>
          </p:nvPr>
        </p:nvSpPr>
        <p:spPr>
          <a:xfrm>
            <a:off x="87097" y="443338"/>
            <a:ext cx="14631829" cy="1436652"/>
          </a:xfrm>
        </p:spPr>
        <p:txBody>
          <a:bodyPr/>
          <a:lstStyle/>
          <a:p>
            <a:pPr defTabSz="1625803"/>
            <a:r>
              <a:rPr lang="en-US" sz="5690" b="0" dirty="0"/>
              <a:t>Reporting/Outreach Requirements</a:t>
            </a:r>
          </a:p>
        </p:txBody>
      </p:sp>
      <p:sp>
        <p:nvSpPr>
          <p:cNvPr id="3" name="Slide Number Placeholder 2">
            <a:extLst>
              <a:ext uri="{FF2B5EF4-FFF2-40B4-BE49-F238E27FC236}">
                <a16:creationId xmlns:a16="http://schemas.microsoft.com/office/drawing/2014/main" id="{849C3833-897C-4A7C-9F45-158F0A82A404}"/>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4</a:t>
            </a:fld>
            <a:endParaRPr lang="en-US" sz="3200" dirty="0">
              <a:solidFill>
                <a:srgbClr val="005DAA"/>
              </a:solidFill>
              <a:latin typeface="Arial"/>
            </a:endParaRPr>
          </a:p>
        </p:txBody>
      </p:sp>
      <p:sp>
        <p:nvSpPr>
          <p:cNvPr id="4" name="Content Placeholder 3">
            <a:extLst>
              <a:ext uri="{FF2B5EF4-FFF2-40B4-BE49-F238E27FC236}">
                <a16:creationId xmlns:a16="http://schemas.microsoft.com/office/drawing/2014/main" id="{E2416028-C8CD-48A7-AB10-2DA9C46B8239}"/>
              </a:ext>
            </a:extLst>
          </p:cNvPr>
          <p:cNvSpPr>
            <a:spLocks noGrp="1"/>
          </p:cNvSpPr>
          <p:nvPr>
            <p:ph idx="4294967295"/>
          </p:nvPr>
        </p:nvSpPr>
        <p:spPr>
          <a:xfrm>
            <a:off x="1625759" y="1714651"/>
            <a:ext cx="14631829" cy="8046942"/>
          </a:xfrm>
          <a:prstGeom prst="rect">
            <a:avLst/>
          </a:prstGeom>
        </p:spPr>
        <p:txBody>
          <a:bodyPr/>
          <a:lstStyle/>
          <a:p>
            <a:pPr>
              <a:spcBef>
                <a:spcPts val="1067"/>
              </a:spcBef>
              <a:buClr>
                <a:srgbClr val="0053A1"/>
              </a:buClr>
            </a:pPr>
            <a:r>
              <a:rPr lang="en-US" dirty="0"/>
              <a:t>National Transit Data Base</a:t>
            </a:r>
          </a:p>
          <a:p>
            <a:pPr lvl="1">
              <a:spcBef>
                <a:spcPts val="0"/>
              </a:spcBef>
              <a:buClr>
                <a:srgbClr val="0053A1"/>
              </a:buClr>
            </a:pPr>
            <a:r>
              <a:rPr lang="en-US" dirty="0"/>
              <a:t>Monthly accident and incident report</a:t>
            </a:r>
          </a:p>
          <a:p>
            <a:pPr lvl="1">
              <a:spcBef>
                <a:spcPts val="0"/>
              </a:spcBef>
              <a:buClr>
                <a:srgbClr val="0053A1"/>
              </a:buClr>
            </a:pPr>
            <a:r>
              <a:rPr lang="en-US" dirty="0"/>
              <a:t>Monthly ridership, hours and miles</a:t>
            </a:r>
          </a:p>
          <a:p>
            <a:pPr lvl="1">
              <a:spcBef>
                <a:spcPts val="0"/>
              </a:spcBef>
              <a:buClr>
                <a:srgbClr val="0053A1"/>
              </a:buClr>
            </a:pPr>
            <a:r>
              <a:rPr lang="en-US" dirty="0"/>
              <a:t>Annual financial and operational statistics report</a:t>
            </a:r>
          </a:p>
          <a:p>
            <a:pPr lvl="1">
              <a:spcBef>
                <a:spcPts val="0"/>
              </a:spcBef>
              <a:buClr>
                <a:srgbClr val="0053A1"/>
              </a:buClr>
            </a:pPr>
            <a:r>
              <a:rPr lang="en-US" dirty="0"/>
              <a:t>Annual fleet report</a:t>
            </a:r>
          </a:p>
          <a:p>
            <a:pPr lvl="1">
              <a:spcBef>
                <a:spcPts val="0"/>
              </a:spcBef>
              <a:buClr>
                <a:srgbClr val="0053A1"/>
              </a:buClr>
            </a:pPr>
            <a:r>
              <a:rPr lang="en-US" dirty="0"/>
              <a:t>Triennial passenger mile sampling</a:t>
            </a:r>
          </a:p>
          <a:p>
            <a:pPr lvl="1">
              <a:spcBef>
                <a:spcPts val="0"/>
              </a:spcBef>
              <a:buClr>
                <a:srgbClr val="0053A1"/>
              </a:buClr>
            </a:pPr>
            <a:r>
              <a:rPr lang="en-US" dirty="0"/>
              <a:t>Non-shared rides not reportable</a:t>
            </a:r>
          </a:p>
          <a:p>
            <a:pPr>
              <a:spcBef>
                <a:spcPts val="1067"/>
              </a:spcBef>
              <a:buClr>
                <a:srgbClr val="0053A1"/>
              </a:buClr>
            </a:pPr>
            <a:r>
              <a:rPr lang="en-US" dirty="0"/>
              <a:t>FTA “State of Good Repair” Asset Reporting</a:t>
            </a:r>
          </a:p>
          <a:p>
            <a:pPr>
              <a:spcBef>
                <a:spcPts val="1067"/>
              </a:spcBef>
              <a:buClr>
                <a:srgbClr val="0053A1"/>
              </a:buClr>
            </a:pPr>
            <a:r>
              <a:rPr lang="en-US" dirty="0"/>
              <a:t>FTA quarterly grant status report</a:t>
            </a:r>
          </a:p>
          <a:p>
            <a:pPr>
              <a:spcBef>
                <a:spcPts val="1067"/>
              </a:spcBef>
              <a:buClr>
                <a:srgbClr val="0053A1"/>
              </a:buClr>
            </a:pPr>
            <a:r>
              <a:rPr lang="en-US" dirty="0"/>
              <a:t>Annual public outreach meetings</a:t>
            </a:r>
          </a:p>
          <a:p>
            <a:pPr>
              <a:spcBef>
                <a:spcPts val="1067"/>
              </a:spcBef>
              <a:buClr>
                <a:srgbClr val="0053A1"/>
              </a:buClr>
            </a:pPr>
            <a:r>
              <a:rPr lang="en-US" dirty="0"/>
              <a:t>Annual program evaluation report for state legislature per MN Statute 473.13, subd. 1a</a:t>
            </a:r>
          </a:p>
          <a:p>
            <a:pPr>
              <a:spcBef>
                <a:spcPts val="1067"/>
              </a:spcBef>
              <a:buClr>
                <a:srgbClr val="0053A1"/>
              </a:buClr>
            </a:pPr>
            <a:r>
              <a:rPr lang="en-US" dirty="0"/>
              <a:t>Bi-Annual Fleet Inventory Report</a:t>
            </a:r>
          </a:p>
          <a:p>
            <a:pPr>
              <a:spcBef>
                <a:spcPts val="1067"/>
              </a:spcBef>
              <a:buClr>
                <a:srgbClr val="0053A1"/>
              </a:buClr>
            </a:pPr>
            <a:r>
              <a:rPr lang="en-US" dirty="0"/>
              <a:t>FTA Triennial Review</a:t>
            </a:r>
          </a:p>
          <a:p>
            <a:pPr marL="0" indent="0">
              <a:spcBef>
                <a:spcPts val="0"/>
              </a:spcBef>
              <a:buClr>
                <a:srgbClr val="0053A1"/>
              </a:buClr>
              <a:buNone/>
            </a:pPr>
            <a:endParaRPr lang="en-US" dirty="0"/>
          </a:p>
          <a:p>
            <a:pPr>
              <a:spcBef>
                <a:spcPts val="0"/>
              </a:spcBef>
              <a:buClr>
                <a:srgbClr val="0053A1"/>
              </a:buClr>
            </a:pPr>
            <a:endParaRPr lang="en-US" dirty="0"/>
          </a:p>
          <a:p>
            <a:pPr lvl="1">
              <a:buClr>
                <a:srgbClr val="0053A1"/>
              </a:buClr>
            </a:pPr>
            <a:endParaRPr lang="en-US" dirty="0"/>
          </a:p>
          <a:p>
            <a:pPr lvl="1">
              <a:buClr>
                <a:srgbClr val="0053A1"/>
              </a:buClr>
            </a:pPr>
            <a:endParaRPr lang="en-US" dirty="0"/>
          </a:p>
        </p:txBody>
      </p:sp>
    </p:spTree>
    <p:extLst>
      <p:ext uri="{BB962C8B-B14F-4D97-AF65-F5344CB8AC3E}">
        <p14:creationId xmlns:p14="http://schemas.microsoft.com/office/powerpoint/2010/main" val="2885757122"/>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9546-C7D0-4A97-945A-AD73A58CCCE6}"/>
              </a:ext>
            </a:extLst>
          </p:cNvPr>
          <p:cNvSpPr>
            <a:spLocks noGrp="1"/>
          </p:cNvSpPr>
          <p:nvPr>
            <p:ph type="title"/>
          </p:nvPr>
        </p:nvSpPr>
        <p:spPr>
          <a:xfrm>
            <a:off x="87097" y="492107"/>
            <a:ext cx="14631829" cy="1436652"/>
          </a:xfrm>
        </p:spPr>
        <p:txBody>
          <a:bodyPr/>
          <a:lstStyle/>
          <a:p>
            <a:pPr defTabSz="1625803"/>
            <a:r>
              <a:rPr lang="en-US" sz="5690" b="0" dirty="0"/>
              <a:t>Metro Mobility Customer Service</a:t>
            </a:r>
          </a:p>
        </p:txBody>
      </p:sp>
      <p:sp>
        <p:nvSpPr>
          <p:cNvPr id="3" name="Slide Number Placeholder 2">
            <a:extLst>
              <a:ext uri="{FF2B5EF4-FFF2-40B4-BE49-F238E27FC236}">
                <a16:creationId xmlns:a16="http://schemas.microsoft.com/office/drawing/2014/main" id="{DF90419E-D0EC-411D-9942-958DFBE5AFA0}"/>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5</a:t>
            </a:fld>
            <a:endParaRPr lang="en-US" sz="3200" dirty="0">
              <a:solidFill>
                <a:srgbClr val="005DAA"/>
              </a:solidFill>
              <a:latin typeface="Arial"/>
            </a:endParaRPr>
          </a:p>
        </p:txBody>
      </p:sp>
      <p:sp>
        <p:nvSpPr>
          <p:cNvPr id="4" name="Content Placeholder 3">
            <a:extLst>
              <a:ext uri="{FF2B5EF4-FFF2-40B4-BE49-F238E27FC236}">
                <a16:creationId xmlns:a16="http://schemas.microsoft.com/office/drawing/2014/main" id="{F1CDD305-73F0-40D0-ADA3-4A09DB65EB0A}"/>
              </a:ext>
            </a:extLst>
          </p:cNvPr>
          <p:cNvSpPr>
            <a:spLocks noGrp="1"/>
          </p:cNvSpPr>
          <p:nvPr>
            <p:ph idx="4294967295"/>
          </p:nvPr>
        </p:nvSpPr>
        <p:spPr>
          <a:xfrm>
            <a:off x="928996" y="2095688"/>
            <a:ext cx="12929863" cy="8046940"/>
          </a:xfrm>
          <a:prstGeom prst="rect">
            <a:avLst/>
          </a:prstGeom>
        </p:spPr>
        <p:txBody>
          <a:bodyPr/>
          <a:lstStyle/>
          <a:p>
            <a:pPr marL="606855" indent="-606855">
              <a:spcBef>
                <a:spcPts val="1067"/>
              </a:spcBef>
              <a:spcAft>
                <a:spcPts val="1067"/>
              </a:spcAft>
              <a:buClr>
                <a:srgbClr val="0053A1"/>
              </a:buClr>
              <a:buFont typeface="Arial" panose="020B0604020202020204" pitchFamily="34" charset="0"/>
              <a:buChar char="•"/>
            </a:pPr>
            <a:r>
              <a:rPr lang="en-US" dirty="0"/>
              <a:t>ADA certification application processing</a:t>
            </a:r>
          </a:p>
          <a:p>
            <a:pPr lvl="1">
              <a:spcBef>
                <a:spcPts val="0"/>
              </a:spcBef>
            </a:pPr>
            <a:r>
              <a:rPr lang="en-US" dirty="0"/>
              <a:t>845 applications received in June</a:t>
            </a:r>
          </a:p>
          <a:p>
            <a:pPr lvl="1">
              <a:spcBef>
                <a:spcPts val="0"/>
              </a:spcBef>
            </a:pPr>
            <a:r>
              <a:rPr lang="en-US" dirty="0"/>
              <a:t>21 business days to approve or deny applications</a:t>
            </a:r>
          </a:p>
          <a:p>
            <a:pPr>
              <a:spcBef>
                <a:spcPts val="1067"/>
              </a:spcBef>
              <a:buClr>
                <a:srgbClr val="0053A1"/>
              </a:buClr>
            </a:pPr>
            <a:r>
              <a:rPr lang="en-US" dirty="0">
                <a:solidFill>
                  <a:srgbClr val="0053A1"/>
                </a:solidFill>
              </a:rPr>
              <a:t>Customer Service Calls - 7,335 answered by customer service reps in June</a:t>
            </a:r>
          </a:p>
          <a:p>
            <a:pPr>
              <a:spcBef>
                <a:spcPts val="1067"/>
              </a:spcBef>
              <a:buClr>
                <a:srgbClr val="0053A1"/>
              </a:buClr>
            </a:pPr>
            <a:r>
              <a:rPr lang="en-US" dirty="0">
                <a:solidFill>
                  <a:srgbClr val="0053A1"/>
                </a:solidFill>
              </a:rPr>
              <a:t>investigate and respond to service complaints</a:t>
            </a:r>
          </a:p>
          <a:p>
            <a:pPr marL="618145" indent="-519354">
              <a:spcBef>
                <a:spcPts val="2134"/>
              </a:spcBef>
              <a:buClrTx/>
            </a:pPr>
            <a:r>
              <a:rPr lang="en-US" dirty="0">
                <a:solidFill>
                  <a:srgbClr val="0053A1"/>
                </a:solidFill>
              </a:rPr>
              <a:t>Conducted 115 in-person assessments in June</a:t>
            </a:r>
          </a:p>
          <a:p>
            <a:pPr marL="618145" indent="-519354">
              <a:spcBef>
                <a:spcPts val="2134"/>
              </a:spcBef>
              <a:buClrTx/>
            </a:pPr>
            <a:r>
              <a:rPr lang="en-US" dirty="0">
                <a:solidFill>
                  <a:srgbClr val="0053A1"/>
                </a:solidFill>
              </a:rPr>
              <a:t>Manage assured ride home program</a:t>
            </a:r>
          </a:p>
          <a:p>
            <a:pPr marL="618145" indent="-519354">
              <a:spcBef>
                <a:spcPts val="2134"/>
              </a:spcBef>
              <a:buClrTx/>
            </a:pPr>
            <a:r>
              <a:rPr lang="en-US" dirty="0">
                <a:solidFill>
                  <a:srgbClr val="0053A1"/>
                </a:solidFill>
              </a:rPr>
              <a:t>Manage photo ID process</a:t>
            </a:r>
          </a:p>
          <a:p>
            <a:pPr marL="711236" indent="-609676">
              <a:spcBef>
                <a:spcPts val="2134"/>
              </a:spcBef>
              <a:buClrTx/>
            </a:pPr>
            <a:endParaRPr lang="en-US" dirty="0">
              <a:solidFill>
                <a:srgbClr val="0053A1"/>
              </a:solidFill>
            </a:endParaRPr>
          </a:p>
          <a:p>
            <a:pPr marL="711236" indent="-609676">
              <a:spcBef>
                <a:spcPts val="2134"/>
              </a:spcBef>
              <a:buClrTx/>
            </a:pPr>
            <a:endParaRPr lang="en-US" dirty="0">
              <a:solidFill>
                <a:srgbClr val="0053A1"/>
              </a:solidFill>
            </a:endParaRPr>
          </a:p>
          <a:p>
            <a:pPr lvl="1">
              <a:spcBef>
                <a:spcPts val="2134"/>
              </a:spcBef>
            </a:pPr>
            <a:endParaRPr lang="en-US" dirty="0">
              <a:solidFill>
                <a:srgbClr val="0053A1"/>
              </a:solidFill>
            </a:endParaRPr>
          </a:p>
          <a:p>
            <a:pPr lvl="1"/>
            <a:endParaRPr lang="en-US" dirty="0">
              <a:solidFill>
                <a:srgbClr val="0053A1"/>
              </a:solidFill>
            </a:endParaRPr>
          </a:p>
          <a:p>
            <a:pPr lvl="1"/>
            <a:endParaRPr lang="en-US" dirty="0">
              <a:solidFill>
                <a:srgbClr val="0053A1"/>
              </a:solidFill>
            </a:endParaRPr>
          </a:p>
        </p:txBody>
      </p:sp>
    </p:spTree>
    <p:extLst>
      <p:ext uri="{BB962C8B-B14F-4D97-AF65-F5344CB8AC3E}">
        <p14:creationId xmlns:p14="http://schemas.microsoft.com/office/powerpoint/2010/main" val="993740046"/>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ECDA1-08D8-4CF5-9C4E-E54356659D09}"/>
              </a:ext>
            </a:extLst>
          </p:cNvPr>
          <p:cNvSpPr>
            <a:spLocks noGrp="1"/>
          </p:cNvSpPr>
          <p:nvPr>
            <p:ph type="title"/>
          </p:nvPr>
        </p:nvSpPr>
        <p:spPr>
          <a:xfrm>
            <a:off x="226045" y="468269"/>
            <a:ext cx="14631829" cy="1436652"/>
          </a:xfrm>
        </p:spPr>
        <p:txBody>
          <a:bodyPr/>
          <a:lstStyle/>
          <a:p>
            <a:pPr defTabSz="1625803"/>
            <a:r>
              <a:rPr lang="en-US" sz="5690" b="0" dirty="0"/>
              <a:t>Reservation/Scheduling and Dispatch</a:t>
            </a:r>
          </a:p>
        </p:txBody>
      </p:sp>
      <p:sp>
        <p:nvSpPr>
          <p:cNvPr id="5" name="Slide Number Placeholder 4">
            <a:extLst>
              <a:ext uri="{FF2B5EF4-FFF2-40B4-BE49-F238E27FC236}">
                <a16:creationId xmlns:a16="http://schemas.microsoft.com/office/drawing/2014/main" id="{56007EC3-E4BB-4461-B0BD-37B611AF44B4}"/>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6</a:t>
            </a:fld>
            <a:endParaRPr lang="en-US" sz="3200" dirty="0">
              <a:solidFill>
                <a:srgbClr val="005DAA"/>
              </a:solidFill>
              <a:latin typeface="Arial"/>
            </a:endParaRPr>
          </a:p>
        </p:txBody>
      </p:sp>
      <p:sp>
        <p:nvSpPr>
          <p:cNvPr id="6" name="Content Placeholder 2" descr="computer and smart phone image" title="image">
            <a:extLst>
              <a:ext uri="{FF2B5EF4-FFF2-40B4-BE49-F238E27FC236}">
                <a16:creationId xmlns:a16="http://schemas.microsoft.com/office/drawing/2014/main" id="{69C703A9-6F99-423B-8319-63EEB079D45A}"/>
              </a:ext>
            </a:extLst>
          </p:cNvPr>
          <p:cNvSpPr txBox="1">
            <a:spLocks/>
          </p:cNvSpPr>
          <p:nvPr/>
        </p:nvSpPr>
        <p:spPr>
          <a:xfrm>
            <a:off x="916893" y="3403714"/>
            <a:ext cx="14798775" cy="7284868"/>
          </a:xfrm>
        </p:spPr>
        <p:txBody>
          <a:bodyPr/>
          <a:lstStyle>
            <a:lvl1pPr marL="0" indent="0" algn="l" rtl="0" eaLnBrk="1" fontAlgn="base" hangingPunct="1">
              <a:spcBef>
                <a:spcPct val="20000"/>
              </a:spcBef>
              <a:spcAft>
                <a:spcPct val="0"/>
              </a:spcAft>
              <a:buClr>
                <a:srgbClr val="FC0128"/>
              </a:buClr>
              <a:buSzPct val="125000"/>
              <a:buNone/>
              <a:defRPr sz="3200">
                <a:solidFill>
                  <a:srgbClr val="105594"/>
                </a:solidFill>
                <a:latin typeface="+mn-lt"/>
                <a:ea typeface="+mn-ea"/>
                <a:cs typeface="+mn-cs"/>
              </a:defRPr>
            </a:lvl1pPr>
            <a:lvl2pPr marL="457200" indent="0" algn="l" rtl="0" eaLnBrk="1" fontAlgn="base" hangingPunct="1">
              <a:spcBef>
                <a:spcPct val="20000"/>
              </a:spcBef>
              <a:spcAft>
                <a:spcPct val="0"/>
              </a:spcAft>
              <a:buNone/>
              <a:defRPr sz="2800">
                <a:solidFill>
                  <a:srgbClr val="105594"/>
                </a:solidFill>
                <a:latin typeface="+mn-lt"/>
              </a:defRPr>
            </a:lvl2pPr>
            <a:lvl3pPr marL="914400" indent="0" algn="l" rtl="0" eaLnBrk="1" fontAlgn="base" hangingPunct="1">
              <a:spcBef>
                <a:spcPct val="20000"/>
              </a:spcBef>
              <a:spcAft>
                <a:spcPct val="0"/>
              </a:spcAft>
              <a:buNone/>
              <a:defRPr sz="2400">
                <a:solidFill>
                  <a:schemeClr val="tx1"/>
                </a:solidFill>
                <a:latin typeface="+mn-lt"/>
              </a:defRPr>
            </a:lvl3pPr>
            <a:lvl4pPr marL="1371600" indent="0" algn="l" rtl="0" eaLnBrk="1" fontAlgn="base" hangingPunct="1">
              <a:spcBef>
                <a:spcPct val="20000"/>
              </a:spcBef>
              <a:spcAft>
                <a:spcPct val="0"/>
              </a:spcAft>
              <a:buNone/>
              <a:defRPr sz="2000">
                <a:solidFill>
                  <a:schemeClr val="tx1"/>
                </a:solidFill>
                <a:latin typeface="+mn-lt"/>
              </a:defRPr>
            </a:lvl4pPr>
            <a:lvl5pPr marL="1828800" indent="0" algn="l" rtl="0" eaLnBrk="1" fontAlgn="base" hangingPunct="1">
              <a:spcBef>
                <a:spcPct val="20000"/>
              </a:spcBef>
              <a:spcAft>
                <a:spcPct val="0"/>
              </a:spcAft>
              <a:buNone/>
              <a:defRPr sz="2000">
                <a:solidFill>
                  <a:schemeClr val="tx1"/>
                </a:solidFill>
                <a:latin typeface="+mn-lt"/>
              </a:defRPr>
            </a:lvl5pPr>
            <a:lvl6pPr marL="2286000" indent="0" algn="l" rtl="0" eaLnBrk="1" fontAlgn="base" hangingPunct="1">
              <a:spcBef>
                <a:spcPct val="20000"/>
              </a:spcBef>
              <a:spcAft>
                <a:spcPct val="0"/>
              </a:spcAft>
              <a:buNone/>
              <a:defRPr sz="2000">
                <a:solidFill>
                  <a:schemeClr val="tx1"/>
                </a:solidFill>
                <a:latin typeface="+mn-lt"/>
              </a:defRPr>
            </a:lvl6pPr>
            <a:lvl7pPr marL="2743200" indent="0" algn="l" rtl="0" eaLnBrk="1" fontAlgn="base" hangingPunct="1">
              <a:spcBef>
                <a:spcPct val="20000"/>
              </a:spcBef>
              <a:spcAft>
                <a:spcPct val="0"/>
              </a:spcAft>
              <a:buNone/>
              <a:defRPr sz="2000">
                <a:solidFill>
                  <a:schemeClr val="tx1"/>
                </a:solidFill>
                <a:latin typeface="+mn-lt"/>
              </a:defRPr>
            </a:lvl7pPr>
            <a:lvl8pPr marL="3200400" indent="0" algn="l" rtl="0" eaLnBrk="1" fontAlgn="base" hangingPunct="1">
              <a:spcBef>
                <a:spcPct val="20000"/>
              </a:spcBef>
              <a:spcAft>
                <a:spcPct val="0"/>
              </a:spcAft>
              <a:buNone/>
              <a:defRPr sz="2000">
                <a:solidFill>
                  <a:schemeClr val="tx1"/>
                </a:solidFill>
                <a:latin typeface="+mn-lt"/>
              </a:defRPr>
            </a:lvl8pPr>
            <a:lvl9pPr marL="3657600" indent="0" algn="l" rtl="0" eaLnBrk="1" fontAlgn="base" hangingPunct="1">
              <a:spcBef>
                <a:spcPct val="20000"/>
              </a:spcBef>
              <a:spcAft>
                <a:spcPct val="0"/>
              </a:spcAft>
              <a:buNone/>
              <a:defRPr sz="2000">
                <a:solidFill>
                  <a:schemeClr val="tx1"/>
                </a:solidFill>
                <a:latin typeface="+mn-lt"/>
              </a:defRPr>
            </a:lvl9pPr>
          </a:lstStyle>
          <a:p>
            <a:pPr defTabSz="1625803"/>
            <a:endParaRPr lang="en-US" sz="4978" kern="0" dirty="0">
              <a:latin typeface="Arial"/>
            </a:endParaRPr>
          </a:p>
        </p:txBody>
      </p:sp>
      <p:sp>
        <p:nvSpPr>
          <p:cNvPr id="9" name="TextBox 8">
            <a:extLst>
              <a:ext uri="{FF2B5EF4-FFF2-40B4-BE49-F238E27FC236}">
                <a16:creationId xmlns:a16="http://schemas.microsoft.com/office/drawing/2014/main" id="{97F074E3-A53E-49E4-86C9-298392BB4CFA}"/>
              </a:ext>
            </a:extLst>
          </p:cNvPr>
          <p:cNvSpPr txBox="1"/>
          <p:nvPr/>
        </p:nvSpPr>
        <p:spPr>
          <a:xfrm>
            <a:off x="877782" y="2030768"/>
            <a:ext cx="7186095" cy="1077346"/>
          </a:xfrm>
          <a:prstGeom prst="rect">
            <a:avLst/>
          </a:prstGeom>
          <a:noFill/>
        </p:spPr>
        <p:txBody>
          <a:bodyPr wrap="square" rtlCol="0">
            <a:spAutoFit/>
          </a:bodyPr>
          <a:lstStyle/>
          <a:p>
            <a:pPr defTabSz="812470"/>
            <a:r>
              <a:rPr lang="en-US" sz="6401" dirty="0">
                <a:solidFill>
                  <a:srgbClr val="005DAA"/>
                </a:solidFill>
                <a:latin typeface="Arial"/>
              </a:rPr>
              <a:t>Trapeze</a:t>
            </a:r>
          </a:p>
        </p:txBody>
      </p:sp>
      <p:pic>
        <p:nvPicPr>
          <p:cNvPr id="10" name="Picture 9" descr="computer and phone image" title="image">
            <a:extLst>
              <a:ext uri="{FF2B5EF4-FFF2-40B4-BE49-F238E27FC236}">
                <a16:creationId xmlns:a16="http://schemas.microsoft.com/office/drawing/2014/main" id="{81013D0B-864B-4C7F-A4ED-376DEE86B54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0217" y="4554236"/>
            <a:ext cx="8799739" cy="4983825"/>
          </a:xfrm>
          <a:prstGeom prst="rect">
            <a:avLst/>
          </a:prstGeom>
          <a:noFill/>
          <a:ln>
            <a:noFill/>
          </a:ln>
        </p:spPr>
      </p:pic>
    </p:spTree>
    <p:extLst>
      <p:ext uri="{BB962C8B-B14F-4D97-AF65-F5344CB8AC3E}">
        <p14:creationId xmlns:p14="http://schemas.microsoft.com/office/powerpoint/2010/main" val="304502107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30368-AB47-42C1-A553-C2907F7B5033}"/>
              </a:ext>
            </a:extLst>
          </p:cNvPr>
          <p:cNvSpPr>
            <a:spLocks noGrp="1"/>
          </p:cNvSpPr>
          <p:nvPr>
            <p:ph type="title"/>
          </p:nvPr>
        </p:nvSpPr>
        <p:spPr>
          <a:xfrm>
            <a:off x="234247" y="478346"/>
            <a:ext cx="14631829" cy="1436652"/>
          </a:xfrm>
        </p:spPr>
        <p:txBody>
          <a:bodyPr/>
          <a:lstStyle/>
          <a:p>
            <a:r>
              <a:rPr lang="en-US" sz="5690" b="0" dirty="0"/>
              <a:t>Reservations/Scheduling and Dispatch</a:t>
            </a:r>
            <a:br>
              <a:rPr lang="en-US" sz="5690" b="0" dirty="0"/>
            </a:br>
            <a:endParaRPr lang="en-US" sz="5690" dirty="0"/>
          </a:p>
        </p:txBody>
      </p:sp>
      <p:sp>
        <p:nvSpPr>
          <p:cNvPr id="5" name="Slide Number Placeholder 4">
            <a:extLst>
              <a:ext uri="{FF2B5EF4-FFF2-40B4-BE49-F238E27FC236}">
                <a16:creationId xmlns:a16="http://schemas.microsoft.com/office/drawing/2014/main" id="{971704BD-DB9B-41A2-BD29-48E483C8D104}"/>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7</a:t>
            </a:fld>
            <a:endParaRPr lang="en-US" sz="3200" dirty="0">
              <a:solidFill>
                <a:srgbClr val="005DAA"/>
              </a:solidFill>
              <a:latin typeface="Arial"/>
            </a:endParaRPr>
          </a:p>
        </p:txBody>
      </p:sp>
      <p:sp>
        <p:nvSpPr>
          <p:cNvPr id="4" name="Text Placeholder 3">
            <a:extLst>
              <a:ext uri="{FF2B5EF4-FFF2-40B4-BE49-F238E27FC236}">
                <a16:creationId xmlns:a16="http://schemas.microsoft.com/office/drawing/2014/main" id="{DF1E1DF3-6F22-4A28-A28F-F708A6945D3F}"/>
              </a:ext>
            </a:extLst>
          </p:cNvPr>
          <p:cNvSpPr>
            <a:spLocks noGrp="1"/>
          </p:cNvSpPr>
          <p:nvPr>
            <p:ph type="body" sz="half" idx="4294967295"/>
          </p:nvPr>
        </p:nvSpPr>
        <p:spPr>
          <a:xfrm>
            <a:off x="0" y="1793681"/>
            <a:ext cx="9754553" cy="1431007"/>
          </a:xfrm>
        </p:spPr>
        <p:txBody>
          <a:bodyPr/>
          <a:lstStyle/>
          <a:p>
            <a:pPr marL="516532" indent="-516532">
              <a:spcBef>
                <a:spcPts val="0"/>
              </a:spcBef>
              <a:spcAft>
                <a:spcPts val="0"/>
              </a:spcAft>
              <a:buClr>
                <a:srgbClr val="0053A1"/>
              </a:buClr>
              <a:buFont typeface="Arial" panose="020B0604020202020204" pitchFamily="34" charset="0"/>
              <a:buChar char="•"/>
            </a:pPr>
            <a:r>
              <a:rPr lang="en-US" dirty="0"/>
              <a:t>Metro Mobility contractors </a:t>
            </a:r>
          </a:p>
          <a:p>
            <a:pPr>
              <a:spcBef>
                <a:spcPts val="0"/>
              </a:spcBef>
              <a:spcAft>
                <a:spcPts val="0"/>
              </a:spcAft>
              <a:tabLst>
                <a:tab pos="516532" algn="l"/>
              </a:tabLst>
            </a:pPr>
            <a:r>
              <a:rPr lang="en-US" dirty="0"/>
              <a:t>	employ:</a:t>
            </a:r>
          </a:p>
          <a:p>
            <a:pPr marL="1422578" lvl="1" indent="-609676">
              <a:spcBef>
                <a:spcPts val="0"/>
              </a:spcBef>
              <a:buFont typeface="Arial" panose="020B0604020202020204" pitchFamily="34" charset="0"/>
              <a:buChar char="•"/>
            </a:pPr>
            <a:r>
              <a:rPr lang="en-US" sz="3200" dirty="0"/>
              <a:t>54 reservationists</a:t>
            </a:r>
          </a:p>
          <a:p>
            <a:pPr marL="1422578" lvl="1" indent="-609676">
              <a:spcBef>
                <a:spcPts val="0"/>
              </a:spcBef>
              <a:buFont typeface="Arial" panose="020B0604020202020204" pitchFamily="34" charset="0"/>
              <a:buChar char="•"/>
            </a:pPr>
            <a:r>
              <a:rPr lang="en-US" sz="3200" dirty="0"/>
              <a:t>29 dispatchers</a:t>
            </a:r>
          </a:p>
          <a:p>
            <a:pPr marL="1422578" lvl="1" indent="-609676">
              <a:spcBef>
                <a:spcPts val="0"/>
              </a:spcBef>
              <a:buFont typeface="Arial" panose="020B0604020202020204" pitchFamily="34" charset="0"/>
              <a:buChar char="•"/>
            </a:pPr>
            <a:r>
              <a:rPr lang="en-US" sz="3200" dirty="0"/>
              <a:t>8 schedulers</a:t>
            </a:r>
          </a:p>
          <a:p>
            <a:pPr marL="1422578" lvl="1" indent="-609676">
              <a:spcBef>
                <a:spcPts val="0"/>
              </a:spcBef>
              <a:buFont typeface="Arial" panose="020B0604020202020204" pitchFamily="34" charset="0"/>
              <a:buChar char="•"/>
            </a:pPr>
            <a:r>
              <a:rPr lang="en-US" sz="3200" dirty="0"/>
              <a:t>10 street </a:t>
            </a:r>
          </a:p>
          <a:p>
            <a:pPr marL="1419756" lvl="1">
              <a:spcBef>
                <a:spcPts val="0"/>
              </a:spcBef>
            </a:pPr>
            <a:r>
              <a:rPr lang="en-US" sz="3200" dirty="0"/>
              <a:t>supervisors</a:t>
            </a:r>
          </a:p>
          <a:p>
            <a:pPr marL="516532" indent="-516532">
              <a:spcBef>
                <a:spcPts val="1067"/>
              </a:spcBef>
              <a:buClrTx/>
              <a:buFont typeface="Arial" panose="020B0604020202020204" pitchFamily="34" charset="0"/>
              <a:buChar char="•"/>
            </a:pPr>
            <a:r>
              <a:rPr lang="en-US" dirty="0"/>
              <a:t>Reservations primarily </a:t>
            </a:r>
          </a:p>
          <a:p>
            <a:pPr marL="510887">
              <a:spcBef>
                <a:spcPts val="0"/>
              </a:spcBef>
              <a:buClrTx/>
            </a:pPr>
            <a:r>
              <a:rPr lang="en-US" dirty="0"/>
              <a:t>by phone, Web reservations</a:t>
            </a:r>
          </a:p>
          <a:p>
            <a:pPr marL="510887">
              <a:spcBef>
                <a:spcPts val="0"/>
              </a:spcBef>
              <a:buClrTx/>
            </a:pPr>
            <a:r>
              <a:rPr lang="en-US" dirty="0"/>
              <a:t>re-opening soon</a:t>
            </a:r>
          </a:p>
          <a:p>
            <a:pPr marL="516532" indent="-516532">
              <a:spcBef>
                <a:spcPts val="1067"/>
              </a:spcBef>
              <a:buClrTx/>
              <a:buFont typeface="Arial" panose="020B0604020202020204" pitchFamily="34" charset="0"/>
              <a:buChar char="•"/>
            </a:pPr>
            <a:r>
              <a:rPr lang="en-US" dirty="0"/>
              <a:t>Reservations are taken </a:t>
            </a:r>
          </a:p>
          <a:p>
            <a:pPr marL="516532">
              <a:spcBef>
                <a:spcPts val="0"/>
              </a:spcBef>
              <a:tabLst>
                <a:tab pos="618145" algn="l"/>
              </a:tabLst>
            </a:pPr>
            <a:r>
              <a:rPr lang="en-US" dirty="0"/>
              <a:t>every day from</a:t>
            </a:r>
          </a:p>
          <a:p>
            <a:pPr marL="516532">
              <a:spcBef>
                <a:spcPts val="0"/>
              </a:spcBef>
              <a:tabLst>
                <a:tab pos="618145" algn="l"/>
              </a:tabLst>
            </a:pPr>
            <a:r>
              <a:rPr lang="en-US" dirty="0"/>
              <a:t>6:00 a.m. to 5:00 p.m.</a:t>
            </a:r>
          </a:p>
          <a:p>
            <a:pPr marL="516532" indent="-516532">
              <a:spcBef>
                <a:spcPts val="1067"/>
              </a:spcBef>
              <a:buClrTx/>
              <a:buFont typeface="Arial" panose="020B0604020202020204" pitchFamily="34" charset="0"/>
              <a:buChar char="•"/>
            </a:pPr>
            <a:r>
              <a:rPr lang="en-US" dirty="0"/>
              <a:t>Dispatchers often on duty </a:t>
            </a:r>
          </a:p>
          <a:p>
            <a:pPr marL="516532">
              <a:spcBef>
                <a:spcPts val="0"/>
              </a:spcBef>
              <a:buClrTx/>
            </a:pPr>
            <a:r>
              <a:rPr lang="en-US" dirty="0"/>
              <a:t>24 hours because of 24 hour service in Minneapolis and St. Paul</a:t>
            </a:r>
          </a:p>
        </p:txBody>
      </p:sp>
      <p:pic>
        <p:nvPicPr>
          <p:cNvPr id="7" name="Picture 3" descr="reservation system image" title="image">
            <a:extLst>
              <a:ext uri="{FF2B5EF4-FFF2-40B4-BE49-F238E27FC236}">
                <a16:creationId xmlns:a16="http://schemas.microsoft.com/office/drawing/2014/main" id="{5B354209-92C2-4626-9A73-EDBC6C09172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encilGrayscale trans="44000" pencilSize="0"/>
                    </a14:imgEffect>
                  </a14:imgLayer>
                </a14:imgProps>
              </a:ext>
            </a:extLst>
          </a:blip>
          <a:srcRect t="9244" r="15418" b="6305"/>
          <a:stretch/>
        </p:blipFill>
        <p:spPr bwMode="auto">
          <a:xfrm>
            <a:off x="7619228" y="2358690"/>
            <a:ext cx="8328692" cy="7433176"/>
          </a:xfrm>
          <a:prstGeom prst="rect">
            <a:avLst/>
          </a:prstGeom>
          <a:noFill/>
          <a:ln w="9525">
            <a:noFill/>
            <a:miter lim="800000"/>
            <a:headEnd/>
            <a:tailEnd/>
          </a:ln>
          <a:effectLst>
            <a:softEdge rad="241300"/>
          </a:effectLst>
        </p:spPr>
      </p:pic>
    </p:spTree>
    <p:extLst>
      <p:ext uri="{BB962C8B-B14F-4D97-AF65-F5344CB8AC3E}">
        <p14:creationId xmlns:p14="http://schemas.microsoft.com/office/powerpoint/2010/main" val="2062635896"/>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D40D-C7F6-4E87-8DD7-4D5CE7B9988B}"/>
              </a:ext>
            </a:extLst>
          </p:cNvPr>
          <p:cNvSpPr>
            <a:spLocks noGrp="1"/>
          </p:cNvSpPr>
          <p:nvPr>
            <p:ph type="title"/>
          </p:nvPr>
        </p:nvSpPr>
        <p:spPr>
          <a:xfrm>
            <a:off x="234247" y="443333"/>
            <a:ext cx="14631829" cy="1436652"/>
          </a:xfrm>
        </p:spPr>
        <p:txBody>
          <a:bodyPr/>
          <a:lstStyle/>
          <a:p>
            <a:r>
              <a:rPr lang="en-US" sz="5690" b="0" dirty="0"/>
              <a:t>Other Technology</a:t>
            </a:r>
            <a:br>
              <a:rPr lang="en-US" sz="5690" b="0" dirty="0"/>
            </a:br>
            <a:endParaRPr lang="en-US" sz="5690" dirty="0"/>
          </a:p>
        </p:txBody>
      </p:sp>
      <p:sp>
        <p:nvSpPr>
          <p:cNvPr id="5" name="Slide Number Placeholder 4">
            <a:extLst>
              <a:ext uri="{FF2B5EF4-FFF2-40B4-BE49-F238E27FC236}">
                <a16:creationId xmlns:a16="http://schemas.microsoft.com/office/drawing/2014/main" id="{58533114-AD89-4772-A938-42F545C48A27}"/>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8</a:t>
            </a:fld>
            <a:endParaRPr lang="en-US" sz="3200" dirty="0">
              <a:solidFill>
                <a:srgbClr val="005DAA"/>
              </a:solidFill>
              <a:latin typeface="Arial"/>
            </a:endParaRPr>
          </a:p>
        </p:txBody>
      </p:sp>
      <p:sp>
        <p:nvSpPr>
          <p:cNvPr id="7" name="TextBox 6">
            <a:extLst>
              <a:ext uri="{FF2B5EF4-FFF2-40B4-BE49-F238E27FC236}">
                <a16:creationId xmlns:a16="http://schemas.microsoft.com/office/drawing/2014/main" id="{E13DC256-E155-47B6-AC26-2BDA0DB5EFC3}"/>
              </a:ext>
            </a:extLst>
          </p:cNvPr>
          <p:cNvSpPr txBox="1"/>
          <p:nvPr/>
        </p:nvSpPr>
        <p:spPr>
          <a:xfrm>
            <a:off x="1470924" y="2288826"/>
            <a:ext cx="12438345" cy="8038611"/>
          </a:xfrm>
          <a:prstGeom prst="rect">
            <a:avLst/>
          </a:prstGeom>
          <a:noFill/>
        </p:spPr>
        <p:txBody>
          <a:bodyPr wrap="square" rtlCol="0">
            <a:spAutoFit/>
          </a:bodyPr>
          <a:lstStyle/>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800 Mhz radio system – Metro East and Metro West</a:t>
            </a:r>
          </a:p>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Private radio system – Agency and Metro South</a:t>
            </a:r>
          </a:p>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Verint and Apollo - 5 camera security system – Metro East, Metro South and Metro West </a:t>
            </a:r>
          </a:p>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Cubic Go-To Card Readers – except Agency</a:t>
            </a:r>
          </a:p>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Mentor Mobile Data Computers</a:t>
            </a:r>
          </a:p>
          <a:p>
            <a:pPr marL="508064" indent="-508064" defTabSz="812470">
              <a:spcBef>
                <a:spcPts val="2134"/>
              </a:spcBef>
              <a:spcAft>
                <a:spcPts val="2134"/>
              </a:spcAft>
              <a:buFont typeface="Arial" panose="020B0604020202020204" pitchFamily="34" charset="0"/>
              <a:buChar char="•"/>
            </a:pPr>
            <a:r>
              <a:rPr lang="en-US" sz="4267" dirty="0">
                <a:solidFill>
                  <a:srgbClr val="0053A1"/>
                </a:solidFill>
                <a:latin typeface="Arial"/>
              </a:rPr>
              <a:t>On-board mobile gateways </a:t>
            </a:r>
          </a:p>
        </p:txBody>
      </p:sp>
    </p:spTree>
    <p:extLst>
      <p:ext uri="{BB962C8B-B14F-4D97-AF65-F5344CB8AC3E}">
        <p14:creationId xmlns:p14="http://schemas.microsoft.com/office/powerpoint/2010/main" val="1264095696"/>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244" y="548639"/>
            <a:ext cx="14225389" cy="1083839"/>
          </a:xfrm>
        </p:spPr>
        <p:txBody>
          <a:bodyPr>
            <a:noAutofit/>
          </a:bodyPr>
          <a:lstStyle/>
          <a:p>
            <a:pPr algn="l"/>
            <a:r>
              <a:rPr lang="en-US" sz="5067" b="0" dirty="0"/>
              <a:t>Customer Profile</a:t>
            </a:r>
          </a:p>
        </p:txBody>
      </p:sp>
      <p:sp>
        <p:nvSpPr>
          <p:cNvPr id="8" name="TextBox 1" descr="percent of riders" title="key">
            <a:extLst>
              <a:ext uri="{FF2B5EF4-FFF2-40B4-BE49-F238E27FC236}">
                <a16:creationId xmlns:a16="http://schemas.microsoft.com/office/drawing/2014/main" id="{58839DAB-3155-4AC1-925A-CC4A09813449}"/>
              </a:ext>
            </a:extLst>
          </p:cNvPr>
          <p:cNvSpPr txBox="1"/>
          <p:nvPr/>
        </p:nvSpPr>
        <p:spPr>
          <a:xfrm>
            <a:off x="6530481" y="10556076"/>
            <a:ext cx="2598915" cy="5174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12470"/>
            <a:r>
              <a:rPr lang="en-US" sz="1956" dirty="0">
                <a:solidFill>
                  <a:srgbClr val="005DAA"/>
                </a:solidFill>
                <a:latin typeface="Arial"/>
              </a:rPr>
              <a:t>      </a:t>
            </a:r>
            <a:r>
              <a:rPr lang="en-US" sz="2489" dirty="0">
                <a:solidFill>
                  <a:srgbClr val="002E55"/>
                </a:solidFill>
                <a:latin typeface="Arial"/>
              </a:rPr>
              <a:t>% of Rides                </a:t>
            </a:r>
          </a:p>
        </p:txBody>
      </p:sp>
      <p:sp>
        <p:nvSpPr>
          <p:cNvPr id="9" name="Rectangle 8" descr="green % of rides" title="color key">
            <a:extLst>
              <a:ext uri="{FF2B5EF4-FFF2-40B4-BE49-F238E27FC236}">
                <a16:creationId xmlns:a16="http://schemas.microsoft.com/office/drawing/2014/main" id="{01DF61A5-04FC-46D6-9125-38DD53362A5F}"/>
              </a:ext>
            </a:extLst>
          </p:cNvPr>
          <p:cNvSpPr/>
          <p:nvPr/>
        </p:nvSpPr>
        <p:spPr>
          <a:xfrm>
            <a:off x="6530480" y="10814777"/>
            <a:ext cx="460706" cy="176271"/>
          </a:xfrm>
          <a:prstGeom prst="rect">
            <a:avLst/>
          </a:prstGeom>
          <a:solidFill>
            <a:srgbClr val="77A22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12470"/>
            <a:endParaRPr lang="en-US" sz="1956" dirty="0">
              <a:solidFill>
                <a:srgbClr val="FFFFFF"/>
              </a:solidFill>
              <a:latin typeface="Arial"/>
            </a:endParaRPr>
          </a:p>
        </p:txBody>
      </p:sp>
      <p:sp>
        <p:nvSpPr>
          <p:cNvPr id="10" name="TextBox 1" descr="percent of riders" title="key">
            <a:extLst>
              <a:ext uri="{FF2B5EF4-FFF2-40B4-BE49-F238E27FC236}">
                <a16:creationId xmlns:a16="http://schemas.microsoft.com/office/drawing/2014/main" id="{A4438FFE-3C55-4272-8385-092F2E4C6865}"/>
              </a:ext>
            </a:extLst>
          </p:cNvPr>
          <p:cNvSpPr txBox="1"/>
          <p:nvPr/>
        </p:nvSpPr>
        <p:spPr>
          <a:xfrm>
            <a:off x="9129396" y="10608705"/>
            <a:ext cx="2598915" cy="5174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12470"/>
            <a:r>
              <a:rPr lang="en-US" sz="1956" dirty="0">
                <a:solidFill>
                  <a:srgbClr val="005DAA"/>
                </a:solidFill>
                <a:latin typeface="Arial"/>
              </a:rPr>
              <a:t>         </a:t>
            </a:r>
            <a:r>
              <a:rPr lang="en-US" sz="2489" dirty="0">
                <a:solidFill>
                  <a:srgbClr val="002E55"/>
                </a:solidFill>
                <a:latin typeface="Arial"/>
              </a:rPr>
              <a:t>% of Riders</a:t>
            </a:r>
          </a:p>
        </p:txBody>
      </p:sp>
      <p:sp>
        <p:nvSpPr>
          <p:cNvPr id="11" name="Rectangle 10" descr="blue % of riders" title="color key">
            <a:extLst>
              <a:ext uri="{FF2B5EF4-FFF2-40B4-BE49-F238E27FC236}">
                <a16:creationId xmlns:a16="http://schemas.microsoft.com/office/drawing/2014/main" id="{A14DDC36-31D3-49C7-9A14-D3CCA75CC034}"/>
              </a:ext>
            </a:extLst>
          </p:cNvPr>
          <p:cNvSpPr/>
          <p:nvPr/>
        </p:nvSpPr>
        <p:spPr>
          <a:xfrm>
            <a:off x="9320278" y="10838857"/>
            <a:ext cx="422480" cy="141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12470"/>
            <a:endParaRPr lang="en-US" sz="1956" dirty="0">
              <a:solidFill>
                <a:srgbClr val="FFFFFF"/>
              </a:solidFill>
              <a:latin typeface="Arial"/>
            </a:endParaRPr>
          </a:p>
        </p:txBody>
      </p:sp>
      <p:sp>
        <p:nvSpPr>
          <p:cNvPr id="2" name="Slide Number Placeholder 1">
            <a:extLst>
              <a:ext uri="{FF2B5EF4-FFF2-40B4-BE49-F238E27FC236}">
                <a16:creationId xmlns:a16="http://schemas.microsoft.com/office/drawing/2014/main" id="{88FADC16-0D23-4834-AC26-08D2ED735E09}"/>
              </a:ext>
            </a:extLst>
          </p:cNvPr>
          <p:cNvSpPr>
            <a:spLocks noGrp="1"/>
          </p:cNvSpPr>
          <p:nvPr>
            <p:ph type="sldNum" sz="quarter" idx="12"/>
          </p:nvPr>
        </p:nvSpPr>
        <p:spPr/>
        <p:txBody>
          <a:bodyPr/>
          <a:lstStyle/>
          <a:p>
            <a:pPr defTabSz="812470"/>
            <a:fld id="{526D2C0D-3875-46DF-9D6F-5A1469220E6D}" type="slidenum">
              <a:rPr lang="en-US" sz="3200">
                <a:solidFill>
                  <a:srgbClr val="005DAA"/>
                </a:solidFill>
                <a:latin typeface="Arial"/>
              </a:rPr>
              <a:pPr defTabSz="812470"/>
              <a:t>9</a:t>
            </a:fld>
            <a:endParaRPr lang="en-US" sz="3200" dirty="0">
              <a:solidFill>
                <a:srgbClr val="005DAA"/>
              </a:solidFill>
              <a:latin typeface="Arial"/>
            </a:endParaRPr>
          </a:p>
        </p:txBody>
      </p:sp>
      <p:pic>
        <p:nvPicPr>
          <p:cNvPr id="4" name="Picture 3" descr="Customer age profile" title="graph">
            <a:extLst>
              <a:ext uri="{FF2B5EF4-FFF2-40B4-BE49-F238E27FC236}">
                <a16:creationId xmlns:a16="http://schemas.microsoft.com/office/drawing/2014/main" id="{10E309AA-9F97-4097-9F25-021CF44DA38B}"/>
              </a:ext>
            </a:extLst>
          </p:cNvPr>
          <p:cNvPicPr>
            <a:picLocks noChangeAspect="1"/>
          </p:cNvPicPr>
          <p:nvPr/>
        </p:nvPicPr>
        <p:blipFill>
          <a:blip r:embed="rId3"/>
          <a:stretch>
            <a:fillRect/>
          </a:stretch>
        </p:blipFill>
        <p:spPr>
          <a:xfrm>
            <a:off x="717244" y="2250610"/>
            <a:ext cx="14942632" cy="7814331"/>
          </a:xfrm>
          <a:prstGeom prst="rect">
            <a:avLst/>
          </a:prstGeom>
        </p:spPr>
      </p:pic>
    </p:spTree>
    <p:extLst>
      <p:ext uri="{BB962C8B-B14F-4D97-AF65-F5344CB8AC3E}">
        <p14:creationId xmlns:p14="http://schemas.microsoft.com/office/powerpoint/2010/main" val="994992507"/>
      </p:ext>
    </p:extLst>
  </p:cSld>
  <p:clrMapOvr>
    <a:masterClrMapping/>
  </p:clrMapOvr>
  <p:transition spd="med">
    <p:pull dir="r"/>
  </p:transition>
</p:sld>
</file>

<file path=ppt/theme/theme1.xml><?xml version="1.0" encoding="utf-8"?>
<a:theme xmlns:a="http://schemas.openxmlformats.org/drawingml/2006/main" name="MetroMobility">
  <a:themeElements>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M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
  <a:themeElements>
    <a:clrScheme name="Custom 11 1">
      <a:dk1>
        <a:srgbClr val="005DAA"/>
      </a:dk1>
      <a:lt1>
        <a:srgbClr val="FFFFFF"/>
      </a:lt1>
      <a:dk2>
        <a:srgbClr val="000000"/>
      </a:dk2>
      <a:lt2>
        <a:srgbClr val="FFFFFF"/>
      </a:lt2>
      <a:accent1>
        <a:srgbClr val="0054A4"/>
      </a:accent1>
      <a:accent2>
        <a:srgbClr val="78A22F"/>
      </a:accent2>
      <a:accent3>
        <a:srgbClr val="CCCCCC"/>
      </a:accent3>
      <a:accent4>
        <a:srgbClr val="EE3124"/>
      </a:accent4>
      <a:accent5>
        <a:srgbClr val="9AD4EB"/>
      </a:accent5>
      <a:accent6>
        <a:srgbClr val="009AC7"/>
      </a:accent6>
      <a:hlink>
        <a:srgbClr val="009AC7"/>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M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NewM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MetroMobility</Template>
  <TotalTime>794</TotalTime>
  <Words>2510</Words>
  <Application>Microsoft Office PowerPoint</Application>
  <PresentationFormat>Custom</PresentationFormat>
  <Paragraphs>385</Paragraphs>
  <Slides>30</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Tahoma</vt:lpstr>
      <vt:lpstr>MetroMobility</vt:lpstr>
      <vt:lpstr>RA</vt:lpstr>
      <vt:lpstr>12_NewMT</vt:lpstr>
      <vt:lpstr>Background presentation on Metro Mobility</vt:lpstr>
      <vt:lpstr>Metro Mobility Fleet </vt:lpstr>
      <vt:lpstr>PowerPoint Presentation</vt:lpstr>
      <vt:lpstr>Reporting/Outreach Requirements</vt:lpstr>
      <vt:lpstr>Metro Mobility Customer Service</vt:lpstr>
      <vt:lpstr>Reservation/Scheduling and Dispatch</vt:lpstr>
      <vt:lpstr>Reservations/Scheduling and Dispatch </vt:lpstr>
      <vt:lpstr>Other Technology </vt:lpstr>
      <vt:lpstr>Customer Profile</vt:lpstr>
      <vt:lpstr>Metro Mobility Ridership, Operating Costs</vt:lpstr>
      <vt:lpstr>State General Fund Appropriations</vt:lpstr>
      <vt:lpstr>Metro Mobility 2017 Revenue &amp; Expenses (Amended July 26th 2017)</vt:lpstr>
      <vt:lpstr>Fare Box Recovery </vt:lpstr>
      <vt:lpstr>A peer group of 11 transit systems was selected based on the following factors: </vt:lpstr>
      <vt:lpstr>Subsidy Per Passenger Trip</vt:lpstr>
      <vt:lpstr>Operating Expense Per Revenue Hour</vt:lpstr>
      <vt:lpstr>Average Fare Per Passenger – Primary Service</vt:lpstr>
      <vt:lpstr>Passenger Trips per Revenue Hour</vt:lpstr>
      <vt:lpstr>Passengers Per Capita</vt:lpstr>
      <vt:lpstr>Percent Urbanized Area Served</vt:lpstr>
      <vt:lpstr>Challenges</vt:lpstr>
      <vt:lpstr>Metro Mobility  Contract Structure</vt:lpstr>
      <vt:lpstr>History</vt:lpstr>
      <vt:lpstr>Contract Features</vt:lpstr>
      <vt:lpstr>Contract Features</vt:lpstr>
      <vt:lpstr>Summary of Primary Contract Features</vt:lpstr>
      <vt:lpstr>Determination of Demand Service Zones</vt:lpstr>
      <vt:lpstr>Operational Strategies Under Consideration</vt:lpstr>
      <vt:lpstr>Operational Strategies</vt:lpstr>
      <vt:lpstr>Other Operational Strategies</vt:lpstr>
    </vt:vector>
  </TitlesOfParts>
  <Company>METROPOLITAN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Mobility – Contract Structure and Strategies</dc:title>
  <dc:creator>Sutton, Gerri</dc:creator>
  <cp:lastModifiedBy>Mullendore, Zoe</cp:lastModifiedBy>
  <cp:revision>47</cp:revision>
  <dcterms:created xsi:type="dcterms:W3CDTF">2017-08-28T15:53:26Z</dcterms:created>
  <dcterms:modified xsi:type="dcterms:W3CDTF">2017-09-14T15:37:45Z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