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9" r:id="rId2"/>
  </p:sldMasterIdLst>
  <p:notesMasterIdLst>
    <p:notesMasterId r:id="rId16"/>
  </p:notesMasterIdLst>
  <p:sldIdLst>
    <p:sldId id="256" r:id="rId3"/>
    <p:sldId id="265" r:id="rId4"/>
    <p:sldId id="258" r:id="rId5"/>
    <p:sldId id="259" r:id="rId6"/>
    <p:sldId id="260" r:id="rId7"/>
    <p:sldId id="261" r:id="rId8"/>
    <p:sldId id="262" r:id="rId9"/>
    <p:sldId id="257" r:id="rId10"/>
    <p:sldId id="266" r:id="rId11"/>
    <p:sldId id="267" r:id="rId12"/>
    <p:sldId id="268" r:id="rId13"/>
    <p:sldId id="269" r:id="rId14"/>
    <p:sldId id="270" r:id="rId15"/>
  </p:sldIdLst>
  <p:sldSz cx="24377650" cy="13716000"/>
  <p:notesSz cx="6858000" cy="9144000"/>
  <p:defaultTextStyle>
    <a:defPPr>
      <a:defRPr lang="en-US"/>
    </a:defPPr>
    <a:lvl1pPr marL="0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1pPr>
    <a:lvl2pPr marL="1088292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2pPr>
    <a:lvl3pPr marL="2176584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3pPr>
    <a:lvl4pPr marL="3264877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4pPr>
    <a:lvl5pPr marL="4353168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5pPr>
    <a:lvl6pPr marL="5441460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6pPr>
    <a:lvl7pPr marL="6529752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7pPr>
    <a:lvl8pPr marL="7618044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8pPr>
    <a:lvl9pPr marL="8706337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 userDrawn="1">
          <p15:clr>
            <a:srgbClr val="A4A3A4"/>
          </p15:clr>
        </p15:guide>
        <p15:guide id="2" pos="76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594"/>
    <a:srgbClr val="005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8757" autoAdjust="0"/>
  </p:normalViewPr>
  <p:slideViewPr>
    <p:cSldViewPr snapToGrid="0" snapToObjects="1">
      <p:cViewPr varScale="1">
        <p:scale>
          <a:sx n="45" d="100"/>
          <a:sy n="45" d="100"/>
        </p:scale>
        <p:origin x="600" y="78"/>
      </p:cViewPr>
      <p:guideLst>
        <p:guide orient="horz" pos="4319"/>
        <p:guide pos="767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3" d="100"/>
          <a:sy n="153" d="100"/>
        </p:scale>
        <p:origin x="18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51D6-5C6A-354A-BFD7-7A552C770F9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F39A-36E0-E64B-BE4C-7818335A4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1pPr>
    <a:lvl2pPr marL="595183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2pPr>
    <a:lvl3pPr marL="1190366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3pPr>
    <a:lvl4pPr marL="1785549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4pPr>
    <a:lvl5pPr marL="2380732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5pPr>
    <a:lvl6pPr marL="2975915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6pPr>
    <a:lvl7pPr marL="3571098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7pPr>
    <a:lvl8pPr marL="4166281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8pPr>
    <a:lvl9pPr marL="4761464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Note: The screen settings are set to fit wide screen monitors.</a:t>
            </a:r>
          </a:p>
          <a:p>
            <a:r>
              <a:rPr lang="en-US" sz="1200" baseline="0"/>
              <a:t>If you need to print your slides be sure to check “scale to fit” in your print settings.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6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14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 This was not discusses at the meeting, but as a follow-up, a significant “negative” to allowing the contractors to lease the vehicles directly from the vehicle provider is that the Council risks a loss of control over the deployment and redeployment of vehicles between providers as demand changes or performance warrants.  </a:t>
            </a:r>
          </a:p>
          <a:p>
            <a:endParaRPr lang="en-US" dirty="0"/>
          </a:p>
          <a:p>
            <a:r>
              <a:rPr lang="en-US" dirty="0"/>
              <a:t>Under the current agreements, contractors are not guaranteed levels of service and there have been cases where the Council transferred vehicles from one provider to another as part of a reassignment of service areas.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21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4260854"/>
            <a:ext cx="20721003" cy="29400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647" y="7772401"/>
            <a:ext cx="17064356" cy="3505200"/>
          </a:xfrm>
        </p:spPr>
        <p:txBody>
          <a:bodyPr/>
          <a:lstStyle>
            <a:lvl1pPr marL="0" indent="0" algn="ctr">
              <a:buNone/>
              <a:defRPr/>
            </a:lvl1pPr>
            <a:lvl2pPr marL="881802" indent="0" algn="ctr">
              <a:buNone/>
              <a:defRPr/>
            </a:lvl2pPr>
            <a:lvl3pPr marL="1763605" indent="0" algn="ctr">
              <a:buNone/>
              <a:defRPr/>
            </a:lvl3pPr>
            <a:lvl4pPr marL="2645408" indent="0" algn="ctr">
              <a:buNone/>
              <a:defRPr/>
            </a:lvl4pPr>
            <a:lvl5pPr marL="3527210" indent="0" algn="ctr">
              <a:buNone/>
              <a:defRPr/>
            </a:lvl5pPr>
            <a:lvl6pPr marL="4409012" indent="0" algn="ctr">
              <a:buNone/>
              <a:defRPr/>
            </a:lvl6pPr>
            <a:lvl7pPr marL="5290815" indent="0" algn="ctr">
              <a:buNone/>
              <a:defRPr/>
            </a:lvl7pPr>
            <a:lvl8pPr marL="6172617" indent="0" algn="ctr">
              <a:buNone/>
              <a:defRPr/>
            </a:lvl8pPr>
            <a:lvl9pPr marL="70544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4" y="3200403"/>
            <a:ext cx="20437543" cy="74108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8884" y="1616201"/>
            <a:ext cx="21939885" cy="1257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1541" y="1577645"/>
            <a:ext cx="21939885" cy="158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4" y="3200403"/>
            <a:ext cx="21939885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8884" y="1698170"/>
            <a:ext cx="21939885" cy="12024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C6513-ACB3-482E-975A-E002D4B2A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3238" cy="4775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D657A-F348-40E0-B2A1-24E0B415CC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3238" cy="33115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81B10-430D-454E-86A9-581691D6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5CA6D-BCF1-4483-A70C-B0DFBF73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53FC2-3ACB-4F27-8DA9-0880ED70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6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528C-2E6B-4394-82BA-40BCCC92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22218-3A2A-4A4B-9B94-ACC0B4250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32188-D14E-4A1A-828F-78EF97CE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C9C2D-DD53-45EC-AD50-AF68DB1A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99D9-7D54-4934-ABC8-73B4AAC69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33F8-08A1-48F7-8D66-9EE2F60A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24850" cy="5705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7D88A-6380-402C-94F8-5A426F908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24850" cy="3000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028F1-8AAE-4B34-BF62-F5A86FE24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015E8-CBB1-4854-B55E-A840C3EE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DF1A6-C270-45C7-B997-BA6368EA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24CE3-E7A8-42E5-8E89-7941EA4B5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68C8-F076-4C24-8FF0-161A9E392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F14B2-4073-4BF7-BB0C-25E7797BF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5025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6D226-8F03-4920-B147-787A7F691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5ABD3-8F2A-4B8F-BA0E-6869F237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F0F9C-540C-4764-8130-48AC9C3A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0F621-6636-4626-9049-495C332A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24850" cy="2651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761D1-B8E8-4CB3-84CD-30BF4E92E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24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9B77E-DCFC-4378-823A-6C129CF3B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24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B3F50-157B-4DA4-BFE5-6A1DCF431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1225" y="3362325"/>
            <a:ext cx="103632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07C8D-9920-4BC8-B600-234B8322B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1225" y="5010150"/>
            <a:ext cx="103632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C2ECB-F9B8-4854-8F7D-45860993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236F1B-9C6C-4DAD-97F4-B022CBE8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1E86DA-5683-4F2E-83F4-8907D23AC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33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B759-5408-4288-B842-B294CC41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7BE94F-D44E-4DCA-BB9E-EE626DBA9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B19CF-AE87-43AE-9FDD-062437CD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DF6A2-08B8-4390-BCB2-2181D512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77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6F90B-82B2-4543-9C5B-07745F9A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279D7-FA5E-4597-894F-769F4FBB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7A3AB-A1F9-4429-91D4-FD9FB4CE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4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4" y="3200403"/>
            <a:ext cx="20437543" cy="74108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8884" y="1616201"/>
            <a:ext cx="21939885" cy="13555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BB89-6F19-47E1-B873-B314ED2C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686D-0ECB-41AE-BCDE-F7352497D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5F2DF-A1ED-4E04-9BEC-60969C735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DC266-B832-411D-B011-E96988C1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37446-2BCE-4851-9D63-DBA493E7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33FF-8A33-40CA-B324-BEA8BD22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23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CE47-A79C-4359-8180-B33B68CE7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973055-A32F-48BA-84CB-4B70CEA38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2B6AA-21BE-444A-8BE6-C512AD715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53A6B-3E36-42E0-97D6-781795818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CBCE6-6FD3-4E7C-9530-8807C720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B2CA7-0EA7-4AD9-AB66-F84659BA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46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08805-135A-44C0-84DE-74BD52D8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45AD5-F6EA-498A-8FFF-5D905C5FB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3041-D5EE-43A7-9F0B-BE44077D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1026B-1568-47E1-823B-570FA5FD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DDCD-0A33-4DDE-9302-54807682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4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DEDD8-5052-46B4-94B3-112779308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5038" y="730250"/>
            <a:ext cx="5256212" cy="11623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A1B3E-F87C-47EA-BAAF-85BA09ED7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16238" cy="11623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AC1C-B961-49F1-B786-52C4CDB4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C89A3-2BD1-4930-993C-EC28FDE3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FD1B7-EE32-43D0-8DFA-5CB4F1E9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66" y="6753953"/>
            <a:ext cx="20721003" cy="2724150"/>
          </a:xfrm>
        </p:spPr>
        <p:txBody>
          <a:bodyPr anchor="t"/>
          <a:lstStyle>
            <a:lvl1pPr algn="l">
              <a:defRPr sz="77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66" y="3753582"/>
            <a:ext cx="20721003" cy="3000374"/>
          </a:xfrm>
        </p:spPr>
        <p:txBody>
          <a:bodyPr anchor="b"/>
          <a:lstStyle>
            <a:lvl1pPr marL="0" indent="0">
              <a:buNone/>
              <a:defRPr sz="3903"/>
            </a:lvl1pPr>
            <a:lvl2pPr marL="881802" indent="0">
              <a:buNone/>
              <a:defRPr sz="3481"/>
            </a:lvl2pPr>
            <a:lvl3pPr marL="1763605" indent="0">
              <a:buNone/>
              <a:defRPr sz="3059"/>
            </a:lvl3pPr>
            <a:lvl4pPr marL="2645408" indent="0">
              <a:buNone/>
              <a:defRPr sz="2742"/>
            </a:lvl4pPr>
            <a:lvl5pPr marL="3527210" indent="0">
              <a:buNone/>
              <a:defRPr sz="2742"/>
            </a:lvl5pPr>
            <a:lvl6pPr marL="4409012" indent="0">
              <a:buNone/>
              <a:defRPr sz="2742"/>
            </a:lvl6pPr>
            <a:lvl7pPr marL="5290815" indent="0">
              <a:buNone/>
              <a:defRPr sz="2742"/>
            </a:lvl7pPr>
            <a:lvl8pPr marL="6172617" indent="0">
              <a:buNone/>
              <a:defRPr sz="2742"/>
            </a:lvl8pPr>
            <a:lvl9pPr marL="7054420" indent="0">
              <a:buNone/>
              <a:defRPr sz="2742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3200403"/>
            <a:ext cx="10766796" cy="9051926"/>
          </a:xfrm>
        </p:spPr>
        <p:txBody>
          <a:bodyPr/>
          <a:lstStyle>
            <a:lvl1pPr>
              <a:defRPr sz="5379"/>
            </a:lvl1pPr>
            <a:lvl2pPr>
              <a:defRPr sz="4641"/>
            </a:lvl2pPr>
            <a:lvl3pPr>
              <a:defRPr sz="3903"/>
            </a:lvl3pPr>
            <a:lvl4pPr>
              <a:defRPr sz="3481"/>
            </a:lvl4pPr>
            <a:lvl5pPr>
              <a:defRPr sz="3481"/>
            </a:lvl5pPr>
            <a:lvl6pPr>
              <a:defRPr sz="3481"/>
            </a:lvl6pPr>
            <a:lvl7pPr>
              <a:defRPr sz="3481"/>
            </a:lvl7pPr>
            <a:lvl8pPr>
              <a:defRPr sz="3481"/>
            </a:lvl8pPr>
            <a:lvl9pPr>
              <a:defRPr sz="348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1973" y="3200403"/>
            <a:ext cx="10766796" cy="9051926"/>
          </a:xfrm>
        </p:spPr>
        <p:txBody>
          <a:bodyPr/>
          <a:lstStyle>
            <a:lvl1pPr>
              <a:defRPr sz="5379"/>
            </a:lvl1pPr>
            <a:lvl2pPr>
              <a:defRPr sz="4641"/>
            </a:lvl2pPr>
            <a:lvl3pPr>
              <a:defRPr sz="3903"/>
            </a:lvl3pPr>
            <a:lvl4pPr>
              <a:defRPr sz="3481"/>
            </a:lvl4pPr>
            <a:lvl5pPr>
              <a:defRPr sz="3481"/>
            </a:lvl5pPr>
            <a:lvl6pPr>
              <a:defRPr sz="3481"/>
            </a:lvl6pPr>
            <a:lvl7pPr>
              <a:defRPr sz="3481"/>
            </a:lvl7pPr>
            <a:lvl8pPr>
              <a:defRPr sz="3481"/>
            </a:lvl8pPr>
            <a:lvl9pPr>
              <a:defRPr sz="348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4" y="1632856"/>
            <a:ext cx="21939885" cy="12024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5" y="3070226"/>
            <a:ext cx="10771029" cy="1279524"/>
          </a:xfrm>
        </p:spPr>
        <p:txBody>
          <a:bodyPr anchor="b"/>
          <a:lstStyle>
            <a:lvl1pPr marL="0" indent="0">
              <a:buNone/>
              <a:defRPr sz="4641" b="1"/>
            </a:lvl1pPr>
            <a:lvl2pPr marL="881802" indent="0">
              <a:buNone/>
              <a:defRPr sz="3903" b="1"/>
            </a:lvl2pPr>
            <a:lvl3pPr marL="1763605" indent="0">
              <a:buNone/>
              <a:defRPr sz="3481" b="1"/>
            </a:lvl3pPr>
            <a:lvl4pPr marL="2645408" indent="0">
              <a:buNone/>
              <a:defRPr sz="3059" b="1"/>
            </a:lvl4pPr>
            <a:lvl5pPr marL="3527210" indent="0">
              <a:buNone/>
              <a:defRPr sz="3059" b="1"/>
            </a:lvl5pPr>
            <a:lvl6pPr marL="4409012" indent="0">
              <a:buNone/>
              <a:defRPr sz="3059" b="1"/>
            </a:lvl6pPr>
            <a:lvl7pPr marL="5290815" indent="0">
              <a:buNone/>
              <a:defRPr sz="3059" b="1"/>
            </a:lvl7pPr>
            <a:lvl8pPr marL="6172617" indent="0">
              <a:buNone/>
              <a:defRPr sz="3059" b="1"/>
            </a:lvl8pPr>
            <a:lvl9pPr marL="7054420" indent="0">
              <a:buNone/>
              <a:defRPr sz="30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5" y="4349750"/>
            <a:ext cx="10771029" cy="7902576"/>
          </a:xfrm>
        </p:spPr>
        <p:txBody>
          <a:bodyPr/>
          <a:lstStyle>
            <a:lvl1pPr>
              <a:defRPr sz="4641"/>
            </a:lvl1pPr>
            <a:lvl2pPr>
              <a:defRPr sz="3903"/>
            </a:lvl2pPr>
            <a:lvl3pPr>
              <a:defRPr sz="3481"/>
            </a:lvl3pPr>
            <a:lvl4pPr>
              <a:defRPr sz="3059"/>
            </a:lvl4pPr>
            <a:lvl5pPr>
              <a:defRPr sz="3059"/>
            </a:lvl5pPr>
            <a:lvl6pPr>
              <a:defRPr sz="3059"/>
            </a:lvl6pPr>
            <a:lvl7pPr>
              <a:defRPr sz="3059"/>
            </a:lvl7pPr>
            <a:lvl8pPr>
              <a:defRPr sz="3059"/>
            </a:lvl8pPr>
            <a:lvl9pPr>
              <a:defRPr sz="305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3511" y="3070226"/>
            <a:ext cx="10775260" cy="1279524"/>
          </a:xfrm>
        </p:spPr>
        <p:txBody>
          <a:bodyPr anchor="b"/>
          <a:lstStyle>
            <a:lvl1pPr marL="0" indent="0">
              <a:buNone/>
              <a:defRPr sz="4641" b="1"/>
            </a:lvl1pPr>
            <a:lvl2pPr marL="881802" indent="0">
              <a:buNone/>
              <a:defRPr sz="3903" b="1"/>
            </a:lvl2pPr>
            <a:lvl3pPr marL="1763605" indent="0">
              <a:buNone/>
              <a:defRPr sz="3481" b="1"/>
            </a:lvl3pPr>
            <a:lvl4pPr marL="2645408" indent="0">
              <a:buNone/>
              <a:defRPr sz="3059" b="1"/>
            </a:lvl4pPr>
            <a:lvl5pPr marL="3527210" indent="0">
              <a:buNone/>
              <a:defRPr sz="3059" b="1"/>
            </a:lvl5pPr>
            <a:lvl6pPr marL="4409012" indent="0">
              <a:buNone/>
              <a:defRPr sz="3059" b="1"/>
            </a:lvl6pPr>
            <a:lvl7pPr marL="5290815" indent="0">
              <a:buNone/>
              <a:defRPr sz="3059" b="1"/>
            </a:lvl7pPr>
            <a:lvl8pPr marL="6172617" indent="0">
              <a:buNone/>
              <a:defRPr sz="3059" b="1"/>
            </a:lvl8pPr>
            <a:lvl9pPr marL="7054420" indent="0">
              <a:buNone/>
              <a:defRPr sz="30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3511" y="4349750"/>
            <a:ext cx="10775260" cy="7902576"/>
          </a:xfrm>
        </p:spPr>
        <p:txBody>
          <a:bodyPr/>
          <a:lstStyle>
            <a:lvl1pPr>
              <a:defRPr sz="4641"/>
            </a:lvl1pPr>
            <a:lvl2pPr>
              <a:defRPr sz="3903"/>
            </a:lvl2pPr>
            <a:lvl3pPr>
              <a:defRPr sz="3481"/>
            </a:lvl3pPr>
            <a:lvl4pPr>
              <a:defRPr sz="3059"/>
            </a:lvl4pPr>
            <a:lvl5pPr>
              <a:defRPr sz="3059"/>
            </a:lvl5pPr>
            <a:lvl6pPr>
              <a:defRPr sz="3059"/>
            </a:lvl6pPr>
            <a:lvl7pPr>
              <a:defRPr sz="3059"/>
            </a:lvl7pPr>
            <a:lvl8pPr>
              <a:defRPr sz="3059"/>
            </a:lvl8pPr>
            <a:lvl9pPr>
              <a:defRPr sz="305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8884" y="1665513"/>
            <a:ext cx="21939885" cy="12677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191" y="9601202"/>
            <a:ext cx="14626590" cy="1133476"/>
          </a:xfrm>
        </p:spPr>
        <p:txBody>
          <a:bodyPr anchor="b"/>
          <a:lstStyle>
            <a:lvl1pPr algn="l">
              <a:defRPr sz="390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8191" y="1503815"/>
            <a:ext cx="14626590" cy="7951334"/>
          </a:xfrm>
        </p:spPr>
        <p:txBody>
          <a:bodyPr/>
          <a:lstStyle>
            <a:lvl1pPr marL="0" indent="0">
              <a:buNone/>
              <a:defRPr sz="6223"/>
            </a:lvl1pPr>
            <a:lvl2pPr marL="881802" indent="0">
              <a:buNone/>
              <a:defRPr sz="5379"/>
            </a:lvl2pPr>
            <a:lvl3pPr marL="1763605" indent="0">
              <a:buNone/>
              <a:defRPr sz="4641"/>
            </a:lvl3pPr>
            <a:lvl4pPr marL="2645408" indent="0">
              <a:buNone/>
              <a:defRPr sz="3903"/>
            </a:lvl4pPr>
            <a:lvl5pPr marL="3527210" indent="0">
              <a:buNone/>
              <a:defRPr sz="3903"/>
            </a:lvl5pPr>
            <a:lvl6pPr marL="4409012" indent="0">
              <a:buNone/>
              <a:defRPr sz="3903"/>
            </a:lvl6pPr>
            <a:lvl7pPr marL="5290815" indent="0">
              <a:buNone/>
              <a:defRPr sz="3903"/>
            </a:lvl7pPr>
            <a:lvl8pPr marL="6172617" indent="0">
              <a:buNone/>
              <a:defRPr sz="3903"/>
            </a:lvl8pPr>
            <a:lvl9pPr marL="7054420" indent="0">
              <a:buNone/>
              <a:defRPr sz="3903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8191" y="10734679"/>
            <a:ext cx="14626590" cy="1609724"/>
          </a:xfrm>
        </p:spPr>
        <p:txBody>
          <a:bodyPr/>
          <a:lstStyle>
            <a:lvl1pPr marL="0" indent="0">
              <a:buNone/>
              <a:defRPr sz="2742"/>
            </a:lvl1pPr>
            <a:lvl2pPr marL="881802" indent="0">
              <a:buNone/>
              <a:defRPr sz="2321"/>
            </a:lvl2pPr>
            <a:lvl3pPr marL="1763605" indent="0">
              <a:buNone/>
              <a:defRPr sz="1899"/>
            </a:lvl3pPr>
            <a:lvl4pPr marL="2645408" indent="0">
              <a:buNone/>
              <a:defRPr sz="1688"/>
            </a:lvl4pPr>
            <a:lvl5pPr marL="3527210" indent="0">
              <a:buNone/>
              <a:defRPr sz="1688"/>
            </a:lvl5pPr>
            <a:lvl6pPr marL="4409012" indent="0">
              <a:buNone/>
              <a:defRPr sz="1688"/>
            </a:lvl6pPr>
            <a:lvl7pPr marL="5290815" indent="0">
              <a:buNone/>
              <a:defRPr sz="1688"/>
            </a:lvl7pPr>
            <a:lvl8pPr marL="6172617" indent="0">
              <a:buNone/>
              <a:defRPr sz="1688"/>
            </a:lvl8pPr>
            <a:lvl9pPr marL="7054420" indent="0">
              <a:buNone/>
              <a:defRPr sz="168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8884" y="1600200"/>
            <a:ext cx="21939885" cy="123507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5026" y="1730828"/>
            <a:ext cx="21939885" cy="146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Cost Subgroup Report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8884" y="3200403"/>
            <a:ext cx="21939885" cy="905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470651" y="13069201"/>
            <a:ext cx="568811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>
            <a:lvl1pPr algn="r">
              <a:defRPr sz="2742"/>
            </a:lvl1pPr>
          </a:lstStyle>
          <a:p>
            <a:fld id="{7BA0A6AB-AE58-4F6F-8038-CF83270563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mlog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1118702" y="196070"/>
            <a:ext cx="950465" cy="1013606"/>
          </a:xfrm>
          <a:prstGeom prst="rect">
            <a:avLst/>
          </a:prstGeom>
        </p:spPr>
      </p:pic>
      <p:pic>
        <p:nvPicPr>
          <p:cNvPr id="12" name="Picture 11" descr="829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19892279" y="12082845"/>
            <a:ext cx="3949652" cy="1155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70" r:id="rId10"/>
    <p:sldLayoutId id="2147483674" r:id="rId11"/>
    <p:sldLayoutId id="2147483678" r:id="rId12"/>
  </p:sldLayoutIdLst>
  <p:transition spd="med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5pPr>
      <a:lvl6pPr marL="881802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6pPr>
      <a:lvl7pPr marL="1763605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7pPr>
      <a:lvl8pPr marL="2645408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8pPr>
      <a:lvl9pPr marL="3527210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9pPr>
    </p:titleStyle>
    <p:bodyStyle>
      <a:lvl1pPr marL="661352" indent="-661352" algn="l" rtl="0" eaLnBrk="1" fontAlgn="base" hangingPunct="1">
        <a:spcBef>
          <a:spcPct val="20000"/>
        </a:spcBef>
        <a:spcAft>
          <a:spcPct val="0"/>
        </a:spcAft>
        <a:buClr>
          <a:srgbClr val="FC0128"/>
        </a:buClr>
        <a:buSzPct val="125000"/>
        <a:buChar char="•"/>
        <a:defRPr sz="4641">
          <a:solidFill>
            <a:srgbClr val="105594"/>
          </a:solidFill>
          <a:latin typeface="+mn-lt"/>
          <a:ea typeface="+mn-ea"/>
          <a:cs typeface="+mn-cs"/>
        </a:defRPr>
      </a:lvl1pPr>
      <a:lvl2pPr marL="1432929" indent="-551127" algn="l" rtl="0" eaLnBrk="1" fontAlgn="base" hangingPunct="1">
        <a:spcBef>
          <a:spcPct val="20000"/>
        </a:spcBef>
        <a:spcAft>
          <a:spcPct val="0"/>
        </a:spcAft>
        <a:buChar char="–"/>
        <a:defRPr sz="3903">
          <a:solidFill>
            <a:srgbClr val="105594"/>
          </a:solidFill>
          <a:latin typeface="+mn-lt"/>
        </a:defRPr>
      </a:lvl2pPr>
      <a:lvl3pPr marL="2204507" indent="-440901" algn="l" rtl="0" eaLnBrk="1" fontAlgn="base" hangingPunct="1">
        <a:spcBef>
          <a:spcPct val="20000"/>
        </a:spcBef>
        <a:spcAft>
          <a:spcPct val="0"/>
        </a:spcAft>
        <a:buChar char="•"/>
        <a:defRPr sz="4641">
          <a:solidFill>
            <a:schemeClr val="tx1"/>
          </a:solidFill>
          <a:latin typeface="+mn-lt"/>
        </a:defRPr>
      </a:lvl3pPr>
      <a:lvl4pPr marL="3086309" indent="-440901" algn="l" rtl="0" eaLnBrk="1" fontAlgn="base" hangingPunct="1">
        <a:spcBef>
          <a:spcPct val="20000"/>
        </a:spcBef>
        <a:spcAft>
          <a:spcPct val="0"/>
        </a:spcAft>
        <a:buChar char="–"/>
        <a:defRPr sz="3903">
          <a:solidFill>
            <a:schemeClr val="tx1"/>
          </a:solidFill>
          <a:latin typeface="+mn-lt"/>
        </a:defRPr>
      </a:lvl4pPr>
      <a:lvl5pPr marL="3968111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5pPr>
      <a:lvl6pPr marL="4849913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6pPr>
      <a:lvl7pPr marL="5731716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7pPr>
      <a:lvl8pPr marL="6613519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8pPr>
      <a:lvl9pPr marL="7495321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1pPr>
      <a:lvl2pPr marL="881802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2pPr>
      <a:lvl3pPr marL="1763605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3pPr>
      <a:lvl4pPr marL="2645408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4pPr>
      <a:lvl5pPr marL="352721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5pPr>
      <a:lvl6pPr marL="4409012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6pPr>
      <a:lvl7pPr marL="5290815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7pPr>
      <a:lvl8pPr marL="6172617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8pPr>
      <a:lvl9pPr marL="705442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23551-2BB5-44A6-B392-5B6B07424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2F402-14D4-4F1F-93CC-2D3682A05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24850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4FB68-B093-4BC0-8EE3-2B7C14561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8AAD-C577-4394-A752-FA951DDDA58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FB3B2-AE03-4AD3-8830-DFC811DB5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5613" y="12712700"/>
            <a:ext cx="8226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4F1C5-B8AB-4273-94FC-99A1CA563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16438" y="12712700"/>
            <a:ext cx="54848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Cost Subgroup Report to the Metro Mobility Task Force</a:t>
            </a:r>
            <a:br>
              <a:rPr lang="en-US" dirty="0"/>
            </a:br>
            <a:r>
              <a:rPr lang="en-US" sz="3200" dirty="0"/>
              <a:t>January 4th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10, 2018</a:t>
            </a:r>
          </a:p>
        </p:txBody>
      </p:sp>
    </p:spTree>
    <p:extLst>
      <p:ext uri="{BB962C8B-B14F-4D97-AF65-F5344CB8AC3E}">
        <p14:creationId xmlns:p14="http://schemas.microsoft.com/office/powerpoint/2010/main" val="2797805948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DC88D0-013A-4B27-9A78-0AF7A7356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4" y="2971800"/>
            <a:ext cx="20437543" cy="9592056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4000" u="sng" dirty="0"/>
              <a:t>Waivered Service Transportation</a:t>
            </a:r>
            <a:r>
              <a:rPr lang="en-US" sz="4000" dirty="0"/>
              <a:t> - Medicaid Recipients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transportation for services in the community with the exception of transportation authorized as pat of full-day Day Training and Habilitation (DT&amp;H).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Must be necessary to meet individuals’ needs as stated in support plan</a:t>
            </a:r>
          </a:p>
          <a:p>
            <a:pPr>
              <a:spcBef>
                <a:spcPts val="1800"/>
              </a:spcBef>
            </a:pPr>
            <a:r>
              <a:rPr lang="en-US" sz="4000" u="sng" dirty="0"/>
              <a:t>Nonemergency Medical Transportation </a:t>
            </a:r>
            <a:r>
              <a:rPr lang="en-US" sz="4000" dirty="0"/>
              <a:t>–Medical Assistance (MA) Recipients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Provides the safest, most appropriate and cost-effective mode of transportation to get to and from medical appointments</a:t>
            </a:r>
          </a:p>
          <a:p>
            <a:pPr lvl="0">
              <a:spcBef>
                <a:spcPts val="1800"/>
              </a:spcBef>
            </a:pPr>
            <a:r>
              <a:rPr lang="en-US" sz="3600" dirty="0"/>
              <a:t>Current Metro Mobility Model – there is no mechanism to draw down additional Medicaid funding</a:t>
            </a:r>
          </a:p>
          <a:p>
            <a:pPr lvl="0">
              <a:spcBef>
                <a:spcPts val="1800"/>
              </a:spcBef>
            </a:pPr>
            <a:r>
              <a:rPr lang="en-US" sz="3600" dirty="0"/>
              <a:t>Additional State and Federal Medicaid funding may be available by providing a different service model to recipients of MA and waiver services</a:t>
            </a:r>
          </a:p>
          <a:p>
            <a:pPr lvl="0">
              <a:spcBef>
                <a:spcPts val="1800"/>
              </a:spcBef>
            </a:pPr>
            <a:r>
              <a:rPr lang="en-US" sz="3600" dirty="0"/>
              <a:t>An estimated $8.5 million in additional federal funds may be available with a different service delivery model</a:t>
            </a:r>
          </a:p>
          <a:p>
            <a:pPr marL="110225" indent="0">
              <a:spcBef>
                <a:spcPts val="1800"/>
              </a:spcBef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38EEC8-52F9-4DB0-9CC0-17F7EDCC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Dept. of Human Services (DHS) Client Rides on Metro Mobility</a:t>
            </a:r>
          </a:p>
        </p:txBody>
      </p:sp>
    </p:spTree>
    <p:extLst>
      <p:ext uri="{BB962C8B-B14F-4D97-AF65-F5344CB8AC3E}">
        <p14:creationId xmlns:p14="http://schemas.microsoft.com/office/powerpoint/2010/main" val="3894939642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F40CD1-751C-445B-91F3-39A7601F1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Challenges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Creativity/resolution is restricted by inability to share data between agencies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Metro Mobility fares are limited to twice the local fixed route fare with the exception of trips to a social service agency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DHS Medicaid programs are bound to federal “usual and customer” charge requirements meaning a provider cannot charge more for a covered client than what is charged to other customers.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Medicaid program riders pay the same fare as other eligible riders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Metro Mobility’s fare of $3.50 in the off-peak and $4.50 in the peak is an inexpensive option for agencies </a:t>
            </a:r>
          </a:p>
          <a:p>
            <a:pPr lvl="1">
              <a:spcBef>
                <a:spcPts val="1800"/>
              </a:spcBef>
            </a:pPr>
            <a:r>
              <a:rPr lang="en-US" sz="3600" dirty="0"/>
              <a:t>Currently, DT&amp;H transportation rates represented in the framework are suppressed per MN Statute 256B.4913.  True framework rates for the transportation portion of DT &amp; H rates will not be in effect until January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E6F6EF-736E-49D3-B24C-1A9ADF3B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DHS Client Rides on Metro Mobility</a:t>
            </a:r>
          </a:p>
        </p:txBody>
      </p:sp>
    </p:spTree>
    <p:extLst>
      <p:ext uri="{BB962C8B-B14F-4D97-AF65-F5344CB8AC3E}">
        <p14:creationId xmlns:p14="http://schemas.microsoft.com/office/powerpoint/2010/main" val="3168274307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EF14E0-D5F3-46A0-AB41-9CC4A56BC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Need for consistent funding source</a:t>
            </a:r>
          </a:p>
          <a:p>
            <a:r>
              <a:rPr lang="en-US" sz="4000" dirty="0"/>
              <a:t>Potential investments:</a:t>
            </a:r>
          </a:p>
          <a:p>
            <a:pPr lvl="1"/>
            <a:r>
              <a:rPr lang="en-US" sz="3600" dirty="0"/>
              <a:t>Technical development</a:t>
            </a:r>
          </a:p>
          <a:p>
            <a:pPr lvl="1"/>
            <a:r>
              <a:rPr lang="en-US" sz="3600" dirty="0"/>
              <a:t>Marketing</a:t>
            </a:r>
          </a:p>
          <a:p>
            <a:pPr lvl="1"/>
            <a:r>
              <a:rPr lang="en-US" sz="3600" dirty="0"/>
              <a:t>Customer service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D0AD04-6300-4433-AB09-86F10EE1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Further Discussion</a:t>
            </a:r>
          </a:p>
        </p:txBody>
      </p:sp>
    </p:spTree>
    <p:extLst>
      <p:ext uri="{BB962C8B-B14F-4D97-AF65-F5344CB8AC3E}">
        <p14:creationId xmlns:p14="http://schemas.microsoft.com/office/powerpoint/2010/main" val="2299325321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E04F04-875D-44D2-B518-76813A1AC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sz="4400" dirty="0"/>
              <a:t>Data sharing between state agencies</a:t>
            </a:r>
          </a:p>
          <a:p>
            <a:pPr>
              <a:spcBef>
                <a:spcPts val="2400"/>
              </a:spcBef>
            </a:pPr>
            <a:r>
              <a:rPr lang="en-US" sz="4400" dirty="0"/>
              <a:t>Interagency Coordination</a:t>
            </a:r>
          </a:p>
          <a:p>
            <a:pPr>
              <a:spcBef>
                <a:spcPts val="2400"/>
              </a:spcBef>
            </a:pPr>
            <a:r>
              <a:rPr lang="en-US" sz="4400" dirty="0"/>
              <a:t>Better cross-utilization of funds – remove silos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F00BF-7BA6-45DB-8869-21547BCD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Legislative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443436368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3617C8-0196-4095-85EA-8CCB90D1E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funding alternatives</a:t>
            </a:r>
          </a:p>
          <a:p>
            <a:r>
              <a:rPr lang="en-US" dirty="0"/>
              <a:t>Current operating costs</a:t>
            </a:r>
          </a:p>
          <a:p>
            <a:r>
              <a:rPr lang="en-US" dirty="0"/>
              <a:t>Alternative provider service models and costs</a:t>
            </a:r>
          </a:p>
          <a:p>
            <a:r>
              <a:rPr lang="en-US" dirty="0"/>
              <a:t>DHS funded rides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FA07F8-E70A-44B1-99FB-7065CC66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Reviewed</a:t>
            </a:r>
          </a:p>
        </p:txBody>
      </p:sp>
    </p:spTree>
    <p:extLst>
      <p:ext uri="{BB962C8B-B14F-4D97-AF65-F5344CB8AC3E}">
        <p14:creationId xmlns:p14="http://schemas.microsoft.com/office/powerpoint/2010/main" val="1342776696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698F6E-A7AD-429A-B096-A43EE7C25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4" y="1166535"/>
            <a:ext cx="21939885" cy="1355599"/>
          </a:xfrm>
        </p:spPr>
        <p:txBody>
          <a:bodyPr/>
          <a:lstStyle/>
          <a:p>
            <a:r>
              <a:rPr lang="en-US" dirty="0"/>
              <a:t>Breakdown of Metro Mobility Costs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A88986-E000-4BF3-B48E-CE4BB0239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716764"/>
              </p:ext>
            </p:extLst>
          </p:nvPr>
        </p:nvGraphicFramePr>
        <p:xfrm>
          <a:off x="1998133" y="2522134"/>
          <a:ext cx="19879734" cy="955937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318240">
                  <a:extLst>
                    <a:ext uri="{9D8B030D-6E8A-4147-A177-3AD203B41FA5}">
                      <a16:colId xmlns:a16="http://schemas.microsoft.com/office/drawing/2014/main" val="1679704145"/>
                    </a:ext>
                  </a:extLst>
                </a:gridCol>
                <a:gridCol w="1723101">
                  <a:extLst>
                    <a:ext uri="{9D8B030D-6E8A-4147-A177-3AD203B41FA5}">
                      <a16:colId xmlns:a16="http://schemas.microsoft.com/office/drawing/2014/main" val="794610838"/>
                    </a:ext>
                  </a:extLst>
                </a:gridCol>
                <a:gridCol w="1612231">
                  <a:extLst>
                    <a:ext uri="{9D8B030D-6E8A-4147-A177-3AD203B41FA5}">
                      <a16:colId xmlns:a16="http://schemas.microsoft.com/office/drawing/2014/main" val="1142672684"/>
                    </a:ext>
                  </a:extLst>
                </a:gridCol>
                <a:gridCol w="2530817">
                  <a:extLst>
                    <a:ext uri="{9D8B030D-6E8A-4147-A177-3AD203B41FA5}">
                      <a16:colId xmlns:a16="http://schemas.microsoft.com/office/drawing/2014/main" val="858605791"/>
                    </a:ext>
                  </a:extLst>
                </a:gridCol>
                <a:gridCol w="621457">
                  <a:extLst>
                    <a:ext uri="{9D8B030D-6E8A-4147-A177-3AD203B41FA5}">
                      <a16:colId xmlns:a16="http://schemas.microsoft.com/office/drawing/2014/main" val="2081271330"/>
                    </a:ext>
                  </a:extLst>
                </a:gridCol>
                <a:gridCol w="2073888">
                  <a:extLst>
                    <a:ext uri="{9D8B030D-6E8A-4147-A177-3AD203B41FA5}">
                      <a16:colId xmlns:a16="http://schemas.microsoft.com/office/drawing/2014/main" val="7701719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Cost Per Trip Breakdown Based on 2016 Actuals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8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58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5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Cost per Trip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345251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Contractor Costs (includes Taxi and STS)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$49,769,865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100709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# Trips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2,233,229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7095304"/>
                  </a:ext>
                </a:extLst>
              </a:tr>
              <a:tr h="6186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Average Contractor Cost Per Trip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$22.29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46837020"/>
                  </a:ext>
                </a:extLst>
              </a:tr>
              <a:tr h="1036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Admin (HR, IT, Payroll, Budgeting, Accounting, Insurance)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11.74%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$2.62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2303496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Facility Lease or Amortization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2.98%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$0.66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17645652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Facility Maintenance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0.33%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$0.07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2640313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Utilities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0.52%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$0.12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2178783"/>
                  </a:ext>
                </a:extLst>
              </a:tr>
              <a:tr h="1036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Direct Operating Costs (Driver, Dispatch, reservationist, scheduler)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69.96%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$15.59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5550971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         Drivers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87.59%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$13.65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1359691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         Dispatchers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5.68%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$.89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5616288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          Reservationists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5.46%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$.85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4405051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          Schedulers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1.27%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$.20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0257520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Vehicle Maintenance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9.53%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$2.12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6874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539643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5B99A0-4ABE-4E1C-B1CE-301681F32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906202"/>
              </p:ext>
            </p:extLst>
          </p:nvPr>
        </p:nvGraphicFramePr>
        <p:xfrm>
          <a:off x="1388533" y="3420533"/>
          <a:ext cx="19947466" cy="709114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4705790">
                  <a:extLst>
                    <a:ext uri="{9D8B030D-6E8A-4147-A177-3AD203B41FA5}">
                      <a16:colId xmlns:a16="http://schemas.microsoft.com/office/drawing/2014/main" val="384071935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76530319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4120520811"/>
                    </a:ext>
                  </a:extLst>
                </a:gridCol>
                <a:gridCol w="2484783">
                  <a:extLst>
                    <a:ext uri="{9D8B030D-6E8A-4147-A177-3AD203B41FA5}">
                      <a16:colId xmlns:a16="http://schemas.microsoft.com/office/drawing/2014/main" val="3448365479"/>
                    </a:ext>
                  </a:extLst>
                </a:gridCol>
                <a:gridCol w="2431773">
                  <a:extLst>
                    <a:ext uri="{9D8B030D-6E8A-4147-A177-3AD203B41FA5}">
                      <a16:colId xmlns:a16="http://schemas.microsoft.com/office/drawing/2014/main" val="2392024615"/>
                    </a:ext>
                  </a:extLst>
                </a:gridCol>
              </a:tblGrid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Drug and Alcohol Program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0.24%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$0.05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3732132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Driver Training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0.67%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$0.15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35405833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4.02%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$0.90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2035363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Fuel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$1.76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540553"/>
                  </a:ext>
                </a:extLst>
              </a:tr>
              <a:tr h="1052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Met Council Admin (Managers, Customer Service, contract oversight, IT, Legal, Payroll, HR, Technology, Communications)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$1.97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23579965"/>
                  </a:ext>
                </a:extLst>
              </a:tr>
              <a:tr h="7048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Cost Per Passenger w/o Vehicle Capital and Equipment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$26.01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41217447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Add: Vehicles and Equipment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*$3.88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36474461"/>
                  </a:ext>
                </a:extLst>
              </a:tr>
              <a:tr h="626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Total Cost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$29.89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3324261"/>
                  </a:ext>
                </a:extLst>
              </a:tr>
              <a:tr h="6767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Average Trip Length (Includes Agency Service)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9.37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5977804"/>
                  </a:ext>
                </a:extLst>
              </a:tr>
              <a:tr h="104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* Based on 2012-2016 actual fleet purchases and ridership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341066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C887303-B4CE-4E0E-8ABA-46C27039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Breakdown of Metro Mobility Costs</a:t>
            </a:r>
          </a:p>
        </p:txBody>
      </p:sp>
    </p:spTree>
    <p:extLst>
      <p:ext uri="{BB962C8B-B14F-4D97-AF65-F5344CB8AC3E}">
        <p14:creationId xmlns:p14="http://schemas.microsoft.com/office/powerpoint/2010/main" val="3665113369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E4C571-8272-4818-BDE5-DBFBE5406B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033673"/>
              </p:ext>
            </p:extLst>
          </p:nvPr>
        </p:nvGraphicFramePr>
        <p:xfrm>
          <a:off x="2422358" y="3200400"/>
          <a:ext cx="17622253" cy="8758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3346139183"/>
                    </a:ext>
                  </a:extLst>
                </a:gridCol>
                <a:gridCol w="13282863">
                  <a:extLst>
                    <a:ext uri="{9D8B030D-6E8A-4147-A177-3AD203B41FA5}">
                      <a16:colId xmlns:a16="http://schemas.microsoft.com/office/drawing/2014/main" val="2742594818"/>
                    </a:ext>
                  </a:extLst>
                </a:gridCol>
                <a:gridCol w="3296653">
                  <a:extLst>
                    <a:ext uri="{9D8B030D-6E8A-4147-A177-3AD203B41FA5}">
                      <a16:colId xmlns:a16="http://schemas.microsoft.com/office/drawing/2014/main" val="3673429901"/>
                    </a:ext>
                  </a:extLst>
                </a:gridCol>
              </a:tblGrid>
              <a:tr h="779061"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Regulatory Category for ADA Complementary Service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Federal/State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69347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Equal response time for rides requiring accessible vehicle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98160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Zero 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9936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Random Drug and Alcohol Sampling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627984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Passenger Escort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201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Disability Awareness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875855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Reasonable Suspicion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9444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DVS and Criminal Records Review (initial and annual)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290118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Service quality reporting (on-time pickups, appts, on-board 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30269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Shared Ride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60422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Radio dispatch – immediate response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162046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Insurance Minimums and Council Indemnification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1169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B854274-68CB-4F5D-B6F3-6A04D113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of Regulatory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65597813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84EF4D-4346-476C-A739-68815D283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sent to Uber, Lyft, 10/10 Taxi, Transportation Plus, Transit Team, First Transit</a:t>
            </a:r>
          </a:p>
          <a:p>
            <a:r>
              <a:rPr lang="en-US" dirty="0"/>
              <a:t>Questions for each category were:</a:t>
            </a:r>
          </a:p>
          <a:p>
            <a:pPr lvl="1"/>
            <a:r>
              <a:rPr lang="en-US" dirty="0"/>
              <a:t>Does your current service model meet standard?</a:t>
            </a:r>
          </a:p>
          <a:p>
            <a:pPr lvl="1"/>
            <a:r>
              <a:rPr lang="en-US" dirty="0"/>
              <a:t>If model doesn’t meet standard, does your company have an interest in meeting standard?</a:t>
            </a:r>
          </a:p>
          <a:p>
            <a:pPr lvl="1"/>
            <a:r>
              <a:rPr lang="en-US" dirty="0"/>
              <a:t>What is the estimated cost of meeting each standard?</a:t>
            </a:r>
          </a:p>
          <a:p>
            <a:r>
              <a:rPr lang="en-US" dirty="0"/>
              <a:t>Survey results incorporated into service level options developed by Industry subgroup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9FEAEE-97B3-4A18-9204-A6CB60FA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of Regulatory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673778198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6568B6-B4BD-4B1A-96BD-1B064142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Information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1081D8-81EB-44C1-A871-FDE075F7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provider cost per 11.2 mile trip in 2016</a:t>
            </a:r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*   </a:t>
            </a:r>
            <a:r>
              <a:rPr lang="en-US" sz="2400" dirty="0">
                <a:solidFill>
                  <a:schemeClr val="tx1"/>
                </a:solidFill>
              </a:rPr>
              <a:t>Does not include the capital cost of accessible vehicles</a:t>
            </a:r>
          </a:p>
          <a:p>
            <a:pPr marL="881802" lvl="1" indent="0">
              <a:buNone/>
            </a:pPr>
            <a:r>
              <a:rPr lang="en-US" sz="2400" baseline="30000" dirty="0">
                <a:solidFill>
                  <a:schemeClr val="tx1"/>
                </a:solidFill>
              </a:rPr>
              <a:t>1 </a:t>
            </a:r>
            <a:r>
              <a:rPr lang="en-US" sz="2400" dirty="0">
                <a:solidFill>
                  <a:schemeClr val="tx1"/>
                </a:solidFill>
              </a:rPr>
              <a:t>   Prices may vary based on demand</a:t>
            </a:r>
          </a:p>
          <a:p>
            <a:r>
              <a:rPr lang="en-US" dirty="0"/>
              <a:t>Public transit is shared ride service.  Rides that are provided through a non-shared service model are not reportable as public transit.  Loss of federal formula funds for an 11.2 mile trip is approximately $4.70/trip.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0E736C-B21A-4CAA-BE68-9B1D39D0F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819020"/>
              </p:ext>
            </p:extLst>
          </p:nvPr>
        </p:nvGraphicFramePr>
        <p:xfrm>
          <a:off x="1945383" y="4126563"/>
          <a:ext cx="11981632" cy="497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6034">
                  <a:extLst>
                    <a:ext uri="{9D8B030D-6E8A-4147-A177-3AD203B41FA5}">
                      <a16:colId xmlns:a16="http://schemas.microsoft.com/office/drawing/2014/main" val="2394391927"/>
                    </a:ext>
                  </a:extLst>
                </a:gridCol>
                <a:gridCol w="4975598">
                  <a:extLst>
                    <a:ext uri="{9D8B030D-6E8A-4147-A177-3AD203B41FA5}">
                      <a16:colId xmlns:a16="http://schemas.microsoft.com/office/drawing/2014/main" val="1713009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09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Transportation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0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10/10 Taxi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$24.00*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65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Transit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$28.85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4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Transit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$29.36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48026"/>
                  </a:ext>
                </a:extLst>
              </a:tr>
              <a:tr h="540603">
                <a:tc>
                  <a:txBody>
                    <a:bodyPr/>
                    <a:lstStyle/>
                    <a:p>
                      <a:r>
                        <a:rPr lang="en-US" dirty="0"/>
                        <a:t>First Transit 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$29.31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3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$17.00*</a:t>
                      </a:r>
                      <a:r>
                        <a:rPr lang="en-US" baseline="30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8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Lyft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$22.00*</a:t>
                      </a:r>
                      <a:r>
                        <a:rPr lang="en-US" baseline="30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49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475376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0C509-C678-46F4-9927-327190CFA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4" y="2802838"/>
            <a:ext cx="20437543" cy="7410894"/>
          </a:xfrm>
        </p:spPr>
        <p:txBody>
          <a:bodyPr/>
          <a:lstStyle/>
          <a:p>
            <a:r>
              <a:rPr lang="en-US" dirty="0"/>
              <a:t>Concept of Metro Mobility leased vehicles</a:t>
            </a:r>
          </a:p>
          <a:p>
            <a:pPr lvl="1"/>
            <a:r>
              <a:rPr lang="en-US" dirty="0"/>
              <a:t>Funding Implications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Over the past 5 years, approximately 50% of funding for vehicles comes from the Federal Transit Administration (FTA) and 50% from Regional Transit Capital (RTC)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RTC can not be used for lease expenses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Federal government prefers to own assets – must provide a compelling business reason to lease</a:t>
            </a:r>
          </a:p>
          <a:p>
            <a:pPr marL="1563528" lvl="1" indent="-571500"/>
            <a:r>
              <a:rPr lang="en-US" dirty="0"/>
              <a:t>Metro Mobility Capital cost per passenger trip for buses and technology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Capital investment in buses and bus technology 2012-2016 = $38.3M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Average $3.88/per passenger trip</a:t>
            </a:r>
          </a:p>
          <a:p>
            <a:pPr lvl="1"/>
            <a:r>
              <a:rPr lang="en-US" dirty="0"/>
              <a:t>Challenges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Enterprise does not currently allow vehicle subleases – Council’s current flexibility to reassign service and vehicles is compromised</a:t>
            </a:r>
          </a:p>
          <a:p>
            <a:pPr lvl="2"/>
            <a:r>
              <a:rPr lang="en-US" sz="3600" dirty="0">
                <a:solidFill>
                  <a:srgbClr val="105594"/>
                </a:solidFill>
              </a:rPr>
              <a:t>Rates are unknown</a:t>
            </a:r>
          </a:p>
          <a:p>
            <a:pPr marL="1763606" lvl="2" indent="0">
              <a:buNone/>
            </a:pPr>
            <a:endParaRPr lang="en-US" sz="32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1763606" lvl="2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CDCCED-CED8-4065-BA22-3A1DB314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Lease Information</a:t>
            </a:r>
          </a:p>
        </p:txBody>
      </p:sp>
    </p:spTree>
    <p:extLst>
      <p:ext uri="{BB962C8B-B14F-4D97-AF65-F5344CB8AC3E}">
        <p14:creationId xmlns:p14="http://schemas.microsoft.com/office/powerpoint/2010/main" val="539327299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C097AB-CD5B-45B6-98AC-17850BF54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4400" dirty="0"/>
              <a:t>Varying service models between: Metro </a:t>
            </a:r>
            <a:r>
              <a:rPr lang="en-US" sz="4400" dirty="0" err="1"/>
              <a:t>Mobility,TNCs</a:t>
            </a:r>
            <a:r>
              <a:rPr lang="en-US" sz="4400" dirty="0"/>
              <a:t> and taxis that impact costs.</a:t>
            </a:r>
          </a:p>
          <a:p>
            <a:pPr>
              <a:spcBef>
                <a:spcPts val="1800"/>
              </a:spcBef>
            </a:pPr>
            <a:r>
              <a:rPr lang="en-US" sz="4400" dirty="0"/>
              <a:t>Only Metro Mobility is fully compliant with FTA ADA complementary service requirements.  Taxis may be interested in becoming fully compliant.  TNCs are not interested in becoming fully compliant.</a:t>
            </a:r>
          </a:p>
          <a:p>
            <a:pPr>
              <a:spcBef>
                <a:spcPts val="1800"/>
              </a:spcBef>
            </a:pPr>
            <a:r>
              <a:rPr lang="en-US" sz="4400" dirty="0"/>
              <a:t>Public transit is shared ride service.  Any non-shared service provided is not reportable to the FTA with an average loss in funding of about $4.70/trip.</a:t>
            </a:r>
          </a:p>
          <a:p>
            <a:pPr>
              <a:spcBef>
                <a:spcPts val="1800"/>
              </a:spcBef>
            </a:pPr>
            <a:r>
              <a:rPr lang="en-US" sz="4400" dirty="0"/>
              <a:t>Insufficient information available regarding leased vehicles to make a recommendation.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34A55E-49C7-4B89-9B4C-0106F403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Cost Items</a:t>
            </a:r>
          </a:p>
        </p:txBody>
      </p:sp>
    </p:spTree>
    <p:extLst>
      <p:ext uri="{BB962C8B-B14F-4D97-AF65-F5344CB8AC3E}">
        <p14:creationId xmlns:p14="http://schemas.microsoft.com/office/powerpoint/2010/main" val="1205227216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MetroMobility">
  <a:themeElements>
    <a:clrScheme name="New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M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troMobility" id="{D69879C0-8174-47A1-B2A5-4D8BE5110DD6}" vid="{84E88129-8363-4CA6-B031-DCD85A6021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MetroMobility</Template>
  <TotalTime>3000</TotalTime>
  <Words>1168</Words>
  <Application>Microsoft Office PowerPoint</Application>
  <PresentationFormat>Custom</PresentationFormat>
  <Paragraphs>255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MetroMobility</vt:lpstr>
      <vt:lpstr>Custom Design</vt:lpstr>
      <vt:lpstr>Cost Subgroup Report to the Metro Mobility Task Force January 4th Meeting</vt:lpstr>
      <vt:lpstr>Topics Reviewed</vt:lpstr>
      <vt:lpstr>Breakdown of Metro Mobility Costs</vt:lpstr>
      <vt:lpstr>Breakdown of Metro Mobility Costs</vt:lpstr>
      <vt:lpstr>Survey of Regulatory Requirements</vt:lpstr>
      <vt:lpstr>Survey of Regulatory Requirements</vt:lpstr>
      <vt:lpstr>Cost Information</vt:lpstr>
      <vt:lpstr>Vehicle Lease Information</vt:lpstr>
      <vt:lpstr>Summary of Cost Items</vt:lpstr>
      <vt:lpstr>Dept. of Human Services (DHS) Client Rides on Metro Mobility</vt:lpstr>
      <vt:lpstr>DHS Client Rides on Metro Mobility</vt:lpstr>
      <vt:lpstr>Topics for Further Discussion</vt:lpstr>
      <vt:lpstr>Potential Legislative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Subgroup Report to the Metro Mobility Task Force</dc:title>
  <dc:creator>Sutton, Gerri</dc:creator>
  <cp:lastModifiedBy>Sutton, Gerri</cp:lastModifiedBy>
  <cp:revision>54</cp:revision>
  <dcterms:created xsi:type="dcterms:W3CDTF">2017-12-07T19:08:36Z</dcterms:created>
  <dcterms:modified xsi:type="dcterms:W3CDTF">2018-01-05T18:51:44Z</dcterms:modified>
</cp:coreProperties>
</file>