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1"/>
  </p:notesMasterIdLst>
  <p:handoutMasterIdLst>
    <p:handoutMasterId r:id="rId12"/>
  </p:handoutMasterIdLst>
  <p:sldIdLst>
    <p:sldId id="952" r:id="rId5"/>
    <p:sldId id="977" r:id="rId6"/>
    <p:sldId id="1066" r:id="rId7"/>
    <p:sldId id="1067" r:id="rId8"/>
    <p:sldId id="980" r:id="rId9"/>
    <p:sldId id="268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z, Leah" initials="JL" lastIdx="1" clrIdx="0">
    <p:extLst>
      <p:ext uri="{19B8F6BF-5375-455C-9EA6-DF929625EA0E}">
        <p15:presenceInfo xmlns:p15="http://schemas.microsoft.com/office/powerpoint/2012/main" userId="S::leah.janz@metrotransit.org::a1774303-522a-4c45-9d90-dd9943175d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1FF"/>
    <a:srgbClr val="D6EDFF"/>
    <a:srgbClr val="003865"/>
    <a:srgbClr val="78BE21"/>
    <a:srgbClr val="000000"/>
    <a:srgbClr val="E8E8E8"/>
    <a:srgbClr val="0D0D0D"/>
    <a:srgbClr val="B20738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03FC0-7E09-48DD-97EC-CD61C891838B}" v="6" dt="2025-01-29T17:48:11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813" autoAdjust="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outlineViewPr>
    <p:cViewPr>
      <p:scale>
        <a:sx n="33" d="100"/>
        <a:sy n="33" d="100"/>
      </p:scale>
      <p:origin x="0" y="-12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7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dzic-Stanek, Jasna" userId="4edeba51-672a-4840-8b0d-a9c351e1d119" providerId="ADAL" clId="{B4A03FC0-7E09-48DD-97EC-CD61C891838B}"/>
    <pc:docChg chg="undo redo custSel addSld delSld modSld">
      <pc:chgData name="Hadzic-Stanek, Jasna" userId="4edeba51-672a-4840-8b0d-a9c351e1d119" providerId="ADAL" clId="{B4A03FC0-7E09-48DD-97EC-CD61C891838B}" dt="2025-01-29T17:55:29.622" v="1980" actId="20577"/>
      <pc:docMkLst>
        <pc:docMk/>
      </pc:docMkLst>
      <pc:sldChg chg="modSp mod">
        <pc:chgData name="Hadzic-Stanek, Jasna" userId="4edeba51-672a-4840-8b0d-a9c351e1d119" providerId="ADAL" clId="{B4A03FC0-7E09-48DD-97EC-CD61C891838B}" dt="2025-01-29T15:47:56.278" v="121" actId="20577"/>
        <pc:sldMkLst>
          <pc:docMk/>
          <pc:sldMk cId="2798851806" sldId="268"/>
        </pc:sldMkLst>
        <pc:spChg chg="mod">
          <ac:chgData name="Hadzic-Stanek, Jasna" userId="4edeba51-672a-4840-8b0d-a9c351e1d119" providerId="ADAL" clId="{B4A03FC0-7E09-48DD-97EC-CD61C891838B}" dt="2025-01-29T15:47:56.278" v="121" actId="20577"/>
          <ac:spMkLst>
            <pc:docMk/>
            <pc:sldMk cId="2798851806" sldId="268"/>
            <ac:spMk id="3" creationId="{00000000-0000-0000-0000-000000000000}"/>
          </ac:spMkLst>
        </pc:spChg>
      </pc:sldChg>
      <pc:sldChg chg="modSp mod">
        <pc:chgData name="Hadzic-Stanek, Jasna" userId="4edeba51-672a-4840-8b0d-a9c351e1d119" providerId="ADAL" clId="{B4A03FC0-7E09-48DD-97EC-CD61C891838B}" dt="2025-01-29T17:46:22.045" v="1697" actId="962"/>
        <pc:sldMkLst>
          <pc:docMk/>
          <pc:sldMk cId="3151331152" sldId="952"/>
        </pc:sldMkLst>
        <pc:spChg chg="mod">
          <ac:chgData name="Hadzic-Stanek, Jasna" userId="4edeba51-672a-4840-8b0d-a9c351e1d119" providerId="ADAL" clId="{B4A03FC0-7E09-48DD-97EC-CD61C891838B}" dt="2025-01-29T15:51:27.532" v="122" actId="20577"/>
          <ac:spMkLst>
            <pc:docMk/>
            <pc:sldMk cId="3151331152" sldId="952"/>
            <ac:spMk id="2" creationId="{52316AF3-2D63-7043-B862-239247E68B6E}"/>
          </ac:spMkLst>
        </pc:spChg>
        <pc:spChg chg="mod">
          <ac:chgData name="Hadzic-Stanek, Jasna" userId="4edeba51-672a-4840-8b0d-a9c351e1d119" providerId="ADAL" clId="{B4A03FC0-7E09-48DD-97EC-CD61C891838B}" dt="2025-01-29T17:46:13.032" v="1696" actId="962"/>
          <ac:spMkLst>
            <pc:docMk/>
            <pc:sldMk cId="3151331152" sldId="952"/>
            <ac:spMk id="3" creationId="{9832F616-EF4C-8844-8AE1-66EE0B8459D3}"/>
          </ac:spMkLst>
        </pc:spChg>
        <pc:picChg chg="mod">
          <ac:chgData name="Hadzic-Stanek, Jasna" userId="4edeba51-672a-4840-8b0d-a9c351e1d119" providerId="ADAL" clId="{B4A03FC0-7E09-48DD-97EC-CD61C891838B}" dt="2025-01-29T17:46:22.045" v="1697" actId="962"/>
          <ac:picMkLst>
            <pc:docMk/>
            <pc:sldMk cId="3151331152" sldId="952"/>
            <ac:picMk id="7" creationId="{5170F0BA-B1EE-4045-9A1B-60E12C831029}"/>
          </ac:picMkLst>
        </pc:picChg>
      </pc:sldChg>
      <pc:sldChg chg="addSp delSp modSp mod modNotesTx">
        <pc:chgData name="Hadzic-Stanek, Jasna" userId="4edeba51-672a-4840-8b0d-a9c351e1d119" providerId="ADAL" clId="{B4A03FC0-7E09-48DD-97EC-CD61C891838B}" dt="2025-01-29T17:51:15.729" v="1802" actId="12"/>
        <pc:sldMkLst>
          <pc:docMk/>
          <pc:sldMk cId="4229327763" sldId="977"/>
        </pc:sldMkLst>
        <pc:spChg chg="mod">
          <ac:chgData name="Hadzic-Stanek, Jasna" userId="4edeba51-672a-4840-8b0d-a9c351e1d119" providerId="ADAL" clId="{B4A03FC0-7E09-48DD-97EC-CD61C891838B}" dt="2025-01-29T15:54:46.429" v="176" actId="20577"/>
          <ac:spMkLst>
            <pc:docMk/>
            <pc:sldMk cId="4229327763" sldId="977"/>
            <ac:spMk id="5" creationId="{9B7CD61E-7749-724C-C16D-967B6FDD0C33}"/>
          </ac:spMkLst>
        </pc:spChg>
        <pc:spChg chg="mod">
          <ac:chgData name="Hadzic-Stanek, Jasna" userId="4edeba51-672a-4840-8b0d-a9c351e1d119" providerId="ADAL" clId="{B4A03FC0-7E09-48DD-97EC-CD61C891838B}" dt="2025-01-29T17:51:15.729" v="1802" actId="12"/>
          <ac:spMkLst>
            <pc:docMk/>
            <pc:sldMk cId="4229327763" sldId="977"/>
            <ac:spMk id="6" creationId="{A5EABCFB-AC47-1EB6-5502-78022E9502AD}"/>
          </ac:spMkLst>
        </pc:spChg>
        <pc:picChg chg="add mod">
          <ac:chgData name="Hadzic-Stanek, Jasna" userId="4edeba51-672a-4840-8b0d-a9c351e1d119" providerId="ADAL" clId="{B4A03FC0-7E09-48DD-97EC-CD61C891838B}" dt="2025-01-29T17:45:23.130" v="1693" actId="962"/>
          <ac:picMkLst>
            <pc:docMk/>
            <pc:sldMk cId="4229327763" sldId="977"/>
            <ac:picMk id="2" creationId="{FFD00257-D678-ABE9-7570-5D186F9D320E}"/>
          </ac:picMkLst>
        </pc:picChg>
        <pc:picChg chg="del">
          <ac:chgData name="Hadzic-Stanek, Jasna" userId="4edeba51-672a-4840-8b0d-a9c351e1d119" providerId="ADAL" clId="{B4A03FC0-7E09-48DD-97EC-CD61C891838B}" dt="2025-01-29T15:54:13.728" v="124" actId="478"/>
          <ac:picMkLst>
            <pc:docMk/>
            <pc:sldMk cId="4229327763" sldId="977"/>
            <ac:picMk id="3" creationId="{1A9E090D-9B16-7520-345B-D9E29AF8F33E}"/>
          </ac:picMkLst>
        </pc:picChg>
      </pc:sldChg>
      <pc:sldChg chg="del">
        <pc:chgData name="Hadzic-Stanek, Jasna" userId="4edeba51-672a-4840-8b0d-a9c351e1d119" providerId="ADAL" clId="{B4A03FC0-7E09-48DD-97EC-CD61C891838B}" dt="2025-01-29T16:50:21.150" v="1276" actId="2696"/>
        <pc:sldMkLst>
          <pc:docMk/>
          <pc:sldMk cId="3745345950" sldId="978"/>
        </pc:sldMkLst>
      </pc:sldChg>
      <pc:sldChg chg="del">
        <pc:chgData name="Hadzic-Stanek, Jasna" userId="4edeba51-672a-4840-8b0d-a9c351e1d119" providerId="ADAL" clId="{B4A03FC0-7E09-48DD-97EC-CD61C891838B}" dt="2025-01-29T16:52:00.442" v="1282" actId="2696"/>
        <pc:sldMkLst>
          <pc:docMk/>
          <pc:sldMk cId="2866512941" sldId="979"/>
        </pc:sldMkLst>
      </pc:sldChg>
      <pc:sldChg chg="modSp mod">
        <pc:chgData name="Hadzic-Stanek, Jasna" userId="4edeba51-672a-4840-8b0d-a9c351e1d119" providerId="ADAL" clId="{B4A03FC0-7E09-48DD-97EC-CD61C891838B}" dt="2025-01-29T17:54:04.998" v="1944" actId="20577"/>
        <pc:sldMkLst>
          <pc:docMk/>
          <pc:sldMk cId="3657012251" sldId="980"/>
        </pc:sldMkLst>
        <pc:spChg chg="mod">
          <ac:chgData name="Hadzic-Stanek, Jasna" userId="4edeba51-672a-4840-8b0d-a9c351e1d119" providerId="ADAL" clId="{B4A03FC0-7E09-48DD-97EC-CD61C891838B}" dt="2025-01-29T17:54:04.998" v="1944" actId="20577"/>
          <ac:spMkLst>
            <pc:docMk/>
            <pc:sldMk cId="3657012251" sldId="980"/>
            <ac:spMk id="3" creationId="{917D8D2C-1C2F-2337-E83E-2EFE2E98D920}"/>
          </ac:spMkLst>
        </pc:spChg>
      </pc:sldChg>
      <pc:sldChg chg="add del">
        <pc:chgData name="Hadzic-Stanek, Jasna" userId="4edeba51-672a-4840-8b0d-a9c351e1d119" providerId="ADAL" clId="{B4A03FC0-7E09-48DD-97EC-CD61C891838B}" dt="2025-01-29T16:51:49.944" v="1281" actId="2696"/>
        <pc:sldMkLst>
          <pc:docMk/>
          <pc:sldMk cId="3218900356" sldId="981"/>
        </pc:sldMkLst>
      </pc:sldChg>
      <pc:sldChg chg="modSp new del mod modNotesTx">
        <pc:chgData name="Hadzic-Stanek, Jasna" userId="4edeba51-672a-4840-8b0d-a9c351e1d119" providerId="ADAL" clId="{B4A03FC0-7E09-48DD-97EC-CD61C891838B}" dt="2025-01-29T17:36:42.620" v="1424" actId="2696"/>
        <pc:sldMkLst>
          <pc:docMk/>
          <pc:sldMk cId="2784332202" sldId="982"/>
        </pc:sldMkLst>
        <pc:spChg chg="mod">
          <ac:chgData name="Hadzic-Stanek, Jasna" userId="4edeba51-672a-4840-8b0d-a9c351e1d119" providerId="ADAL" clId="{B4A03FC0-7E09-48DD-97EC-CD61C891838B}" dt="2025-01-29T16:38:39.083" v="721" actId="20577"/>
          <ac:spMkLst>
            <pc:docMk/>
            <pc:sldMk cId="2784332202" sldId="982"/>
            <ac:spMk id="2" creationId="{147DD49E-440A-71F4-5C19-A020DA459C41}"/>
          </ac:spMkLst>
        </pc:spChg>
        <pc:spChg chg="mod">
          <ac:chgData name="Hadzic-Stanek, Jasna" userId="4edeba51-672a-4840-8b0d-a9c351e1d119" providerId="ADAL" clId="{B4A03FC0-7E09-48DD-97EC-CD61C891838B}" dt="2025-01-29T17:35:54.243" v="1404" actId="21"/>
          <ac:spMkLst>
            <pc:docMk/>
            <pc:sldMk cId="2784332202" sldId="982"/>
            <ac:spMk id="3" creationId="{B254156E-9EF9-1270-B08A-24F969665F11}"/>
          </ac:spMkLst>
        </pc:spChg>
      </pc:sldChg>
      <pc:sldChg chg="modSp new del mod">
        <pc:chgData name="Hadzic-Stanek, Jasna" userId="4edeba51-672a-4840-8b0d-a9c351e1d119" providerId="ADAL" clId="{B4A03FC0-7E09-48DD-97EC-CD61C891838B}" dt="2025-01-29T17:36:55.476" v="1427" actId="2696"/>
        <pc:sldMkLst>
          <pc:docMk/>
          <pc:sldMk cId="338043048" sldId="983"/>
        </pc:sldMkLst>
        <pc:spChg chg="mod">
          <ac:chgData name="Hadzic-Stanek, Jasna" userId="4edeba51-672a-4840-8b0d-a9c351e1d119" providerId="ADAL" clId="{B4A03FC0-7E09-48DD-97EC-CD61C891838B}" dt="2025-01-29T16:48:25.249" v="1039" actId="20577"/>
          <ac:spMkLst>
            <pc:docMk/>
            <pc:sldMk cId="338043048" sldId="983"/>
            <ac:spMk id="2" creationId="{51B11480-3B14-0EDD-2F8E-CC22F251F3C7}"/>
          </ac:spMkLst>
        </pc:spChg>
        <pc:spChg chg="mod">
          <ac:chgData name="Hadzic-Stanek, Jasna" userId="4edeba51-672a-4840-8b0d-a9c351e1d119" providerId="ADAL" clId="{B4A03FC0-7E09-48DD-97EC-CD61C891838B}" dt="2025-01-29T16:49:10.950" v="1233" actId="20577"/>
          <ac:spMkLst>
            <pc:docMk/>
            <pc:sldMk cId="338043048" sldId="983"/>
            <ac:spMk id="3" creationId="{4E65DFDE-C811-19CA-E1D5-F95D61F7532B}"/>
          </ac:spMkLst>
        </pc:spChg>
      </pc:sldChg>
      <pc:sldChg chg="add del">
        <pc:chgData name="Hadzic-Stanek, Jasna" userId="4edeba51-672a-4840-8b0d-a9c351e1d119" providerId="ADAL" clId="{B4A03FC0-7E09-48DD-97EC-CD61C891838B}" dt="2025-01-29T16:39:46.975" v="743" actId="2696"/>
        <pc:sldMkLst>
          <pc:docMk/>
          <pc:sldMk cId="3814367011" sldId="983"/>
        </pc:sldMkLst>
      </pc:sldChg>
      <pc:sldChg chg="add del">
        <pc:chgData name="Hadzic-Stanek, Jasna" userId="4edeba51-672a-4840-8b0d-a9c351e1d119" providerId="ADAL" clId="{B4A03FC0-7E09-48DD-97EC-CD61C891838B}" dt="2025-01-29T17:39:10.891" v="1689" actId="2696"/>
        <pc:sldMkLst>
          <pc:docMk/>
          <pc:sldMk cId="2814156138" sldId="1065"/>
        </pc:sldMkLst>
      </pc:sldChg>
      <pc:sldChg chg="addSp delSp modSp new mod modNotesTx">
        <pc:chgData name="Hadzic-Stanek, Jasna" userId="4edeba51-672a-4840-8b0d-a9c351e1d119" providerId="ADAL" clId="{B4A03FC0-7E09-48DD-97EC-CD61C891838B}" dt="2025-01-29T17:49:03.091" v="1739" actId="255"/>
        <pc:sldMkLst>
          <pc:docMk/>
          <pc:sldMk cId="1308404394" sldId="1066"/>
        </pc:sldMkLst>
        <pc:spChg chg="del">
          <ac:chgData name="Hadzic-Stanek, Jasna" userId="4edeba51-672a-4840-8b0d-a9c351e1d119" providerId="ADAL" clId="{B4A03FC0-7E09-48DD-97EC-CD61C891838B}" dt="2025-01-29T17:35:48.964" v="1403"/>
          <ac:spMkLst>
            <pc:docMk/>
            <pc:sldMk cId="1308404394" sldId="1066"/>
            <ac:spMk id="2" creationId="{9046847A-923E-DDC6-1D30-2E91A4AFE125}"/>
          </ac:spMkLst>
        </pc:spChg>
        <pc:spChg chg="mod">
          <ac:chgData name="Hadzic-Stanek, Jasna" userId="4edeba51-672a-4840-8b0d-a9c351e1d119" providerId="ADAL" clId="{B4A03FC0-7E09-48DD-97EC-CD61C891838B}" dt="2025-01-29T17:35:57.591" v="1406" actId="27636"/>
          <ac:spMkLst>
            <pc:docMk/>
            <pc:sldMk cId="1308404394" sldId="1066"/>
            <ac:spMk id="3" creationId="{122F0071-5326-BAE4-3A56-A0FAE4C546E3}"/>
          </ac:spMkLst>
        </pc:spChg>
        <pc:spChg chg="mod">
          <ac:chgData name="Hadzic-Stanek, Jasna" userId="4edeba51-672a-4840-8b0d-a9c351e1d119" providerId="ADAL" clId="{B4A03FC0-7E09-48DD-97EC-CD61C891838B}" dt="2025-01-29T17:49:03.091" v="1739" actId="255"/>
          <ac:spMkLst>
            <pc:docMk/>
            <pc:sldMk cId="1308404394" sldId="1066"/>
            <ac:spMk id="4" creationId="{797EE952-9073-49C0-213B-B12AE16CC585}"/>
          </ac:spMkLst>
        </pc:spChg>
        <pc:spChg chg="del mod">
          <ac:chgData name="Hadzic-Stanek, Jasna" userId="4edeba51-672a-4840-8b0d-a9c351e1d119" providerId="ADAL" clId="{B4A03FC0-7E09-48DD-97EC-CD61C891838B}" dt="2025-01-29T17:48:11.893" v="1701"/>
          <ac:spMkLst>
            <pc:docMk/>
            <pc:sldMk cId="1308404394" sldId="1066"/>
            <ac:spMk id="5" creationId="{C6725468-320F-248D-170A-B1EB8A023D20}"/>
          </ac:spMkLst>
        </pc:spChg>
        <pc:spChg chg="mod">
          <ac:chgData name="Hadzic-Stanek, Jasna" userId="4edeba51-672a-4840-8b0d-a9c351e1d119" providerId="ADAL" clId="{B4A03FC0-7E09-48DD-97EC-CD61C891838B}" dt="2025-01-29T17:46:52.750" v="1699" actId="962"/>
          <ac:spMkLst>
            <pc:docMk/>
            <pc:sldMk cId="1308404394" sldId="1066"/>
            <ac:spMk id="6" creationId="{22EA961F-204B-426B-93F1-0CC432E63474}"/>
          </ac:spMkLst>
        </pc:spChg>
        <pc:spChg chg="add mod ord">
          <ac:chgData name="Hadzic-Stanek, Jasna" userId="4edeba51-672a-4840-8b0d-a9c351e1d119" providerId="ADAL" clId="{B4A03FC0-7E09-48DD-97EC-CD61C891838B}" dt="2025-01-29T17:46:43.150" v="1698" actId="13244"/>
          <ac:spMkLst>
            <pc:docMk/>
            <pc:sldMk cId="1308404394" sldId="1066"/>
            <ac:spMk id="7" creationId="{7A015ED2-DD1C-3A43-47DB-3A3BB72AB904}"/>
          </ac:spMkLst>
        </pc:spChg>
        <pc:picChg chg="add mod">
          <ac:chgData name="Hadzic-Stanek, Jasna" userId="4edeba51-672a-4840-8b0d-a9c351e1d119" providerId="ADAL" clId="{B4A03FC0-7E09-48DD-97EC-CD61C891838B}" dt="2025-01-29T17:48:24.195" v="1706" actId="962"/>
          <ac:picMkLst>
            <pc:docMk/>
            <pc:sldMk cId="1308404394" sldId="1066"/>
            <ac:picMk id="9" creationId="{85B85BE9-CF2C-BC64-DAC7-382419C78135}"/>
          </ac:picMkLst>
        </pc:picChg>
      </pc:sldChg>
      <pc:sldChg chg="modSp new mod">
        <pc:chgData name="Hadzic-Stanek, Jasna" userId="4edeba51-672a-4840-8b0d-a9c351e1d119" providerId="ADAL" clId="{B4A03FC0-7E09-48DD-97EC-CD61C891838B}" dt="2025-01-29T17:55:29.622" v="1980" actId="20577"/>
        <pc:sldMkLst>
          <pc:docMk/>
          <pc:sldMk cId="3496640842" sldId="1067"/>
        </pc:sldMkLst>
        <pc:spChg chg="mod">
          <ac:chgData name="Hadzic-Stanek, Jasna" userId="4edeba51-672a-4840-8b0d-a9c351e1d119" providerId="ADAL" clId="{B4A03FC0-7E09-48DD-97EC-CD61C891838B}" dt="2025-01-29T17:37:20.207" v="1445" actId="20577"/>
          <ac:spMkLst>
            <pc:docMk/>
            <pc:sldMk cId="3496640842" sldId="1067"/>
            <ac:spMk id="2" creationId="{82CE7813-5AED-D65B-A7AC-48D3EF8FC2C6}"/>
          </ac:spMkLst>
        </pc:spChg>
        <pc:spChg chg="mod">
          <ac:chgData name="Hadzic-Stanek, Jasna" userId="4edeba51-672a-4840-8b0d-a9c351e1d119" providerId="ADAL" clId="{B4A03FC0-7E09-48DD-97EC-CD61C891838B}" dt="2025-01-29T17:55:29.622" v="1980" actId="20577"/>
          <ac:spMkLst>
            <pc:docMk/>
            <pc:sldMk cId="3496640842" sldId="1067"/>
            <ac:spMk id="3" creationId="{6234F1A0-324A-DED4-5E1C-4E49976114F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1/29/2025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8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updated in 2017, stops with higher ridership but no shelter, were treated to new sign panels that included detailed route information: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Route number (including branches), travel direction, and destination(s)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Frequency 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Simplified route map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Challenging to maintain, especially the frequency charts.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6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Opportunity to revisit our assumptions about what customers want and/or need in stop-level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Tenorite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 Metro Transit Forward recognizes that the agency is at a pivotal point, Transit Information recognizes that external and internal changes over the past couple years present an opportunity to revisit our assumptions about what customers want and/or need in stop-level information.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highlight>
                  <a:srgbClr val="FFFF00"/>
                </a:highlight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 we design testing that gets at the minimum amount of information customers needs at the stop? Travel direction, destination, branches, etc.</a:t>
            </a:r>
            <a:endParaRPr lang="en-US" sz="1200" dirty="0">
              <a:effectLst/>
              <a:latin typeface="Tenorite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0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7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0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7728AE7-9781-4746-8415-01CB58B45CD4}"/>
              </a:ext>
            </a:extLst>
          </p:cNvPr>
          <p:cNvSpPr/>
          <p:nvPr userDrawn="1"/>
        </p:nvSpPr>
        <p:spPr bwMode="white">
          <a:xfrm>
            <a:off x="0" y="4461628"/>
            <a:ext cx="12192000" cy="239637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2960" y="5568475"/>
            <a:ext cx="8128535" cy="836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8229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22960" y="4481081"/>
            <a:ext cx="8656921" cy="1087394"/>
          </a:xfrm>
          <a:noFill/>
        </p:spPr>
        <p:txBody>
          <a:bodyPr wrap="square" lIns="91440" tIns="365760" rIns="91440" bIns="9144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986FC4-3351-3744-8D76-CA74FEF5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855"/>
            <a:ext cx="12192000" cy="139773"/>
          </a:xfrm>
          <a:prstGeom prst="rect">
            <a:avLst/>
          </a:prstGeom>
        </p:spPr>
      </p:pic>
      <p:pic>
        <p:nvPicPr>
          <p:cNvPr id="10" name="Graphic 8" descr="Metro Transit logo">
            <a:extLst>
              <a:ext uri="{FF2B5EF4-FFF2-40B4-BE49-F238E27FC236}">
                <a16:creationId xmlns:a16="http://schemas.microsoft.com/office/drawing/2014/main" id="{97C347D8-A79A-D345-A819-2628E7125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914" y="1920240"/>
            <a:ext cx="3958172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7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0F8FA5FC-D685-C64E-B40A-4758AD45E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21AF865-361D-764F-BA54-5A0911F3CD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978E753A-5F42-264E-A613-CFAA02D9E9F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FACAE1C-4252-E842-8055-39E3D382E6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221809E5-D3B4-D643-86E4-6D7852AF191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D30C85B-0614-EE4D-88C0-2BAB3489D2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5195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5D7257E-758E-2642-BC37-5B6AE8B238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45556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0C44A9D-D26F-3444-AB9D-C423C1FA83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black">
          <a:xfrm>
            <a:off x="2876550" y="1945557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4382E37-ED85-C54C-AAE7-294821F8167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8C461A5-73BF-AF41-8BDE-6FC0A9E71D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E03392-82AA-6D45-8BAF-8CE04019D7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199805" y="1945556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E9167A5-D825-8C4C-BEC6-244E49142B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black">
          <a:xfrm>
            <a:off x="8270023" y="1945557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3F0704B-5B6C-8A41-85CD-320B102ED3D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106A665-84FF-1644-804C-8165ECD207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05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98688E0-A6AA-F840-AD39-A498D82A57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AAF1E6F-478E-5743-84DF-D2F72D437B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7DEDB8E4-D44D-E840-A3D4-04DA1AE5D1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FCCDD6D1-5175-7343-8133-78D8BCEC1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47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Yellow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2598820"/>
            <a:ext cx="11658600" cy="785825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 err="1"/>
              <a:t>firstname.lastname@metrotransit.org</a:t>
            </a:r>
            <a:endParaRPr lang="en-US" dirty="0"/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021451-1323-8343-A27E-BAF75715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532"/>
            <a:ext cx="12192000" cy="139773"/>
          </a:xfrm>
          <a:prstGeom prst="rect">
            <a:avLst/>
          </a:prstGeom>
        </p:spPr>
      </p:pic>
      <p:pic>
        <p:nvPicPr>
          <p:cNvPr id="11" name="Graphic 8" descr="Metro Transit logo">
            <a:extLst>
              <a:ext uri="{FF2B5EF4-FFF2-40B4-BE49-F238E27FC236}">
                <a16:creationId xmlns:a16="http://schemas.microsoft.com/office/drawing/2014/main" id="{F31C6FF3-96EF-8C4A-B580-35412B48E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597" y="677153"/>
            <a:ext cx="2404872" cy="3944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7A8B5-6C83-4A4C-9CEF-BCC78D9C8A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94E1AD-6C2D-8D44-863A-29E3932668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9A8ECAC-FFC8-FC48-9B30-8F1B26C8C3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2960" y="5568696"/>
            <a:ext cx="6583017" cy="836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8229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-2"/>
            <a:ext cx="12192000" cy="431982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822960" y="4480560"/>
            <a:ext cx="10530840" cy="1088136"/>
          </a:xfrm>
          <a:noFill/>
        </p:spPr>
        <p:txBody>
          <a:bodyPr wrap="square" lIns="91440" tIns="365760" rIns="91440" bIns="9144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1FD358-6985-1D46-8FE0-BB33EA7ED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1855"/>
            <a:ext cx="12192000" cy="139773"/>
          </a:xfrm>
          <a:prstGeom prst="rect">
            <a:avLst/>
          </a:prstGeom>
        </p:spPr>
      </p:pic>
      <p:pic>
        <p:nvPicPr>
          <p:cNvPr id="10" name="Graphic 8" descr="Metro Transit logo">
            <a:extLst>
              <a:ext uri="{FF2B5EF4-FFF2-40B4-BE49-F238E27FC236}">
                <a16:creationId xmlns:a16="http://schemas.microsoft.com/office/drawing/2014/main" id="{36FE0934-00F1-DF41-881D-A226F0396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1597" y="5902111"/>
            <a:ext cx="2404872" cy="3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colum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2057400"/>
            <a:ext cx="10515600" cy="411480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793B38-4BA6-AD40-BD4D-25E70E29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6D62370-7B43-4149-8118-BF5049DA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4BAB7C2-51F8-4F4B-87A3-CEC87BF0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749B1B-B866-2B49-B659-D3DF99F0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2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2057400"/>
            <a:ext cx="4846320" cy="411480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07629-59F3-6F42-962D-13AEF63E69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07480" y="2057400"/>
            <a:ext cx="4846320" cy="41148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AB7BCA-5864-114C-91E4-93FC55E1B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E0B521-362E-8E42-9052-BA315AA83B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B1710F-86D3-3743-834F-C922FAE41D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07CF73-50F7-DE40-8F9C-0A227235ED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7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head and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308AD99-41A7-6B4A-9A00-0F8C38DBB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73202"/>
            <a:ext cx="10512425" cy="971677"/>
          </a:xfrm>
        </p:spPr>
        <p:txBody>
          <a:bodyPr lIns="0" r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03BB34-220D-5F48-9A75-9C9752418644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38200" y="3057954"/>
            <a:ext cx="10512424" cy="3108960"/>
          </a:xfrm>
          <a:noFill/>
        </p:spPr>
        <p:txBody>
          <a:bodyPr lIns="0" rIns="0" numCol="2" spcCol="91440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53A20F-6CE1-E64B-B2F3-347F7F25CB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0161E-D7B9-C947-AF53-D379DCC6AD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267A9-22AE-BB46-9BC7-D6AC23A9E3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DE27BB-B26E-6B40-8285-E09A54EAC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4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head and Split 2-Column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308AD99-41A7-6B4A-9A00-0F8C38DBB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73202"/>
            <a:ext cx="10512425" cy="971677"/>
          </a:xfrm>
        </p:spPr>
        <p:txBody>
          <a:bodyPr lIns="0" r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C20C8BF-B321-DC4B-8445-98553B51201D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38200" y="3057954"/>
            <a:ext cx="4846320" cy="3108960"/>
          </a:xfrm>
          <a:noFill/>
        </p:spPr>
        <p:txBody>
          <a:bodyPr lIns="0" rIns="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992AA05-4981-9349-A737-73F69064E58A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6504432" y="3057954"/>
            <a:ext cx="4846320" cy="3108960"/>
          </a:xfrm>
          <a:noFill/>
        </p:spPr>
        <p:txBody>
          <a:bodyPr lIns="0" rIns="0">
            <a:noAutofit/>
          </a:bodyPr>
          <a:lstStyle>
            <a:lvl1pPr>
              <a:lnSpc>
                <a:spcPct val="100000"/>
              </a:lnSpc>
              <a:defRPr sz="2100"/>
            </a:lvl1pPr>
            <a:lvl2pPr marL="685800" indent="-228600">
              <a:spcAft>
                <a:spcPts val="500"/>
              </a:spcAft>
              <a:buFont typeface="System Font Regular"/>
              <a:buChar char="–"/>
              <a:defRPr sz="1700"/>
            </a:lvl2pPr>
            <a:lvl3pPr marL="1143000" indent="-228600">
              <a:spcAft>
                <a:spcPts val="500"/>
              </a:spcAft>
              <a:buFont typeface="System Font Regular"/>
              <a:buChar char="–"/>
              <a:defRPr/>
            </a:lvl3pPr>
            <a:lvl4pPr marL="1600200" indent="-228600">
              <a:spcAft>
                <a:spcPts val="500"/>
              </a:spcAft>
              <a:buFont typeface="System Font Regular"/>
              <a:buChar char="–"/>
              <a:defRPr/>
            </a:lvl4pPr>
            <a:lvl5pPr marL="2057400" indent="-228600">
              <a:spcAft>
                <a:spcPts val="500"/>
              </a:spcAft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317815-D9E1-5244-95FE-C5E2BC18D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26C15-9F9E-AA4E-8B3C-485FDE19B4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24F1F-FCC0-9948-A2CD-F50B4CA1B2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42981-7BE7-6C4D-AA04-E6F213AAB7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 stacke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609600"/>
            <a:ext cx="10515600" cy="1216025"/>
          </a:xfrm>
          <a:noFill/>
        </p:spPr>
        <p:txBody>
          <a:bodyPr lIns="0" tIns="365760" rIns="0" anchor="b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4215384"/>
            <a:ext cx="10515600" cy="1828800"/>
          </a:xfrm>
          <a:noFill/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07629-59F3-6F42-962D-13AEF63E69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70402"/>
            <a:ext cx="10515600" cy="18288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794BCF-5230-9443-BD6B-CFF01123E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47318-B5FA-4445-B7A1-FD43F52379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96EDD6-9106-D745-923B-51DDED949E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946222-5FAE-A048-B745-6393336E43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2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199" y="2086708"/>
            <a:ext cx="6236208" cy="4114800"/>
          </a:xfr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2086708"/>
            <a:ext cx="4535424" cy="4114800"/>
          </a:xfrm>
        </p:spPr>
        <p:txBody>
          <a:bodyPr lIns="0" tIns="0" rIns="0" bIns="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623667"/>
            <a:ext cx="10515600" cy="1216025"/>
          </a:xfrm>
          <a:noFill/>
        </p:spPr>
        <p:txBody>
          <a:bodyPr lIns="0" tIns="365760" r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920E0-79FC-2A41-BFE1-796879637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3EE8-5BAC-C544-9413-8B72EAC78F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46A86-9F44-0143-A019-33CAB9F4355B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79135-716D-3042-936E-831C235CF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4196-2108-8C4A-9E41-155E76BA35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05B71CE-1FB3-5441-A779-929D1E7B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5DB17DA-D682-3B4E-A0FC-515CE07440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B537F8F4-454F-2647-98B8-FE6C9CF613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44A55C3-164C-BE47-B58E-A8B841E34B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8AC9CD10-2FFB-BA4A-88F2-2456A24DEAD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52F817C-D73B-0C4B-A41E-88047BC4BE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D74917D1-B5B4-6345-AE79-FEDF502F85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B79E397-D832-824A-B5CB-400E15BEDE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5522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fld id="{97146A86-9F44-0143-A019-33CAB9F4355B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r>
              <a:rPr lang="en-US"/>
              <a:t>metrotransit.org/websiteurl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10396728" y="6356350"/>
            <a:ext cx="146266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2"/>
                </a:solidFill>
                <a:latin typeface="Tenorite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45" r:id="rId2"/>
    <p:sldLayoutId id="2147483847" r:id="rId3"/>
    <p:sldLayoutId id="2147483848" r:id="rId4"/>
    <p:sldLayoutId id="2147483858" r:id="rId5"/>
    <p:sldLayoutId id="2147483860" r:id="rId6"/>
    <p:sldLayoutId id="2147483852" r:id="rId7"/>
    <p:sldLayoutId id="2147483826" r:id="rId8"/>
    <p:sldLayoutId id="2147483861" r:id="rId9"/>
    <p:sldLayoutId id="2147483862" r:id="rId10"/>
    <p:sldLayoutId id="2147483863" r:id="rId11"/>
    <p:sldLayoutId id="2147483864" r:id="rId12"/>
    <p:sldLayoutId id="2147483732" r:id="rId13"/>
    <p:sldLayoutId id="2147483733" r:id="rId14"/>
    <p:sldLayoutId id="2147483821" r:id="rId15"/>
    <p:sldLayoutId id="214748379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enorit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System Font Regular"/>
        <a:buChar char="–"/>
        <a:defRPr sz="2100" kern="1200">
          <a:solidFill>
            <a:schemeClr val="tx2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asna.Hadzic-Stanek@metrotransit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2F616-EF4C-8844-8AE1-66EE0B8459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TAAC: Stop-Level Signage Evaluation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316AF3-2D63-7043-B862-239247E68B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5 February 2025</a:t>
            </a:r>
          </a:p>
          <a:p>
            <a:r>
              <a:rPr lang="en-US" dirty="0"/>
              <a:t>Jasna Hadzic-Stanek | Transit Information Sr. Project Administrator</a:t>
            </a:r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5170F0BA-B1EE-4045-9A1B-60E12C831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914" y="1920240"/>
            <a:ext cx="3958172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3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7CD61E-7749-724C-C16D-967B6FDD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Signage-Level Evaluation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ABCFB-AC47-1EB6-5502-78022E95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6495661" cy="4114800"/>
          </a:xfrm>
        </p:spPr>
        <p:txBody>
          <a:bodyPr/>
          <a:lstStyle/>
          <a:p>
            <a:r>
              <a:rPr lang="en-US" dirty="0"/>
              <a:t>Last updated in 2017, bus stops with higher ridership and no shelter, were treated to new sign panels that included:</a:t>
            </a:r>
          </a:p>
          <a:p>
            <a:pPr lvl="1"/>
            <a:r>
              <a:rPr lang="en-US" dirty="0"/>
              <a:t>Route number, travel direction and destination(s)</a:t>
            </a:r>
          </a:p>
          <a:p>
            <a:pPr lvl="1"/>
            <a:r>
              <a:rPr lang="en-US" dirty="0"/>
              <a:t>Frequency chart</a:t>
            </a:r>
          </a:p>
          <a:p>
            <a:pPr lvl="1"/>
            <a:r>
              <a:rPr lang="en-US" dirty="0"/>
              <a:t>Simplified route map</a:t>
            </a:r>
          </a:p>
          <a:p>
            <a:r>
              <a:rPr lang="en-US" dirty="0"/>
              <a:t>Is this information still meeting the customer needs?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 descr="Image showing typical Metro Transit bus stop sign at enhanced stops with route number(s), frequency chart and route map.">
            <a:extLst>
              <a:ext uri="{FF2B5EF4-FFF2-40B4-BE49-F238E27FC236}">
                <a16:creationId xmlns:a16="http://schemas.microsoft.com/office/drawing/2014/main" id="{FFD00257-D678-ABE9-7570-5D186F9D32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992"/>
          <a:stretch/>
        </p:blipFill>
        <p:spPr bwMode="auto">
          <a:xfrm>
            <a:off x="8828479" y="809873"/>
            <a:ext cx="2438236" cy="5820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932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A015ED2-DD1C-3A43-47DB-3A3BB72A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216025"/>
          </a:xfrm>
        </p:spPr>
        <p:txBody>
          <a:bodyPr/>
          <a:lstStyle/>
          <a:p>
            <a:r>
              <a:rPr lang="en-US" dirty="0"/>
              <a:t>Objective: Signage-Level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0071-5326-BAE4-3A56-A0FAE4C546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Evaluate and conduct customer engagement and user testing to identify information needs at the stop-level point in the customer journey.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EE952-9073-49C0-213B-B12AE16CC5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Approach:</a:t>
            </a:r>
          </a:p>
          <a:p>
            <a:pPr lvl="1"/>
            <a:r>
              <a:rPr lang="en-US" sz="2000" dirty="0"/>
              <a:t>Data analysis and current environment/context</a:t>
            </a:r>
          </a:p>
          <a:p>
            <a:pPr lvl="1"/>
            <a:r>
              <a:rPr lang="en-US" sz="2000" dirty="0"/>
              <a:t>User engagement and evaluation</a:t>
            </a:r>
          </a:p>
          <a:p>
            <a:pPr lvl="1"/>
            <a:r>
              <a:rPr lang="en-US" sz="2000" dirty="0"/>
              <a:t>Recommendations and Actions/Decisions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5B85BE9-CF2C-BC64-DAC7-382419C78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93" y="3057525"/>
            <a:ext cx="4652227" cy="310991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A961F-204B-426B-93F1-0CC432E63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0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7813-5AED-D65B-A7AC-48D3EF8F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F1A0-324A-DED4-5E1C-4E4997611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Winter 2025: Existing conditions analysis and project scoping</a:t>
            </a:r>
          </a:p>
          <a:p>
            <a:r>
              <a:rPr lang="en-US" dirty="0"/>
              <a:t>Spring/Summer 2025: Phase 1 engagement</a:t>
            </a:r>
          </a:p>
          <a:p>
            <a:pPr lvl="1"/>
            <a:r>
              <a:rPr lang="en-US" dirty="0"/>
              <a:t>Focus groups and surveys on what information people want to see/prioritize</a:t>
            </a:r>
          </a:p>
          <a:p>
            <a:r>
              <a:rPr lang="en-US" dirty="0"/>
              <a:t>Fall 2025: Phase 2 engagement</a:t>
            </a:r>
          </a:p>
          <a:p>
            <a:pPr lvl="1"/>
            <a:r>
              <a:rPr lang="en-US" dirty="0"/>
              <a:t>Present design options</a:t>
            </a:r>
          </a:p>
          <a:p>
            <a:r>
              <a:rPr lang="en-US" dirty="0"/>
              <a:t>Winter 2025: Develop final recommendations </a:t>
            </a:r>
          </a:p>
          <a:p>
            <a:r>
              <a:rPr lang="en-US" dirty="0"/>
              <a:t>2026+: Implementation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DD8F-413E-7061-8E7B-06223F35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4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E15AA-A251-3E25-82F7-91FA4940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216025"/>
          </a:xfrm>
        </p:spPr>
        <p:txBody>
          <a:bodyPr anchor="b">
            <a:normAutofit/>
          </a:bodyPr>
          <a:lstStyle/>
          <a:p>
            <a:r>
              <a:rPr lang="en-US" dirty="0"/>
              <a:t>How does TAAC want to be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D8D2C-1C2F-2337-E83E-2EFE2E98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4846320" cy="41148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How should we best engage with people living with disabilities?</a:t>
            </a:r>
          </a:p>
          <a:p>
            <a:r>
              <a:rPr lang="en-US" dirty="0">
                <a:latin typeface="Tenorite"/>
              </a:rPr>
              <a:t>Would TAAC like to be a part of a focus group or one-on-one interviews to provide more in-depth feedback about Stop-Level Signage?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Cartoon checklist and pencil">
            <a:extLst>
              <a:ext uri="{FF2B5EF4-FFF2-40B4-BE49-F238E27FC236}">
                <a16:creationId xmlns:a16="http://schemas.microsoft.com/office/drawing/2014/main" id="{701DB13E-AC06-AC08-5CD6-4240DE59B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0" y="2297430"/>
            <a:ext cx="4846320" cy="363474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ECB15-66D2-5D29-A885-1DACCB34FD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396728" y="635635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1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/>
              <a:t>Jasna Hadzic-Stanek</a:t>
            </a:r>
          </a:p>
          <a:p>
            <a:r>
              <a:rPr lang="en-US" sz="2800" i="1" dirty="0">
                <a:hlinkClick r:id="rId3"/>
              </a:rPr>
              <a:t>Jasna.Hadzic-Stanek@metrotransit.org</a:t>
            </a:r>
            <a:endParaRPr lang="en-US" sz="2800" i="1" dirty="0"/>
          </a:p>
          <a:p>
            <a:r>
              <a:rPr lang="en-US" sz="2800" dirty="0"/>
              <a:t>612-349-7178</a:t>
            </a:r>
          </a:p>
        </p:txBody>
      </p:sp>
    </p:spTree>
    <p:extLst>
      <p:ext uri="{BB962C8B-B14F-4D97-AF65-F5344CB8AC3E}">
        <p14:creationId xmlns:p14="http://schemas.microsoft.com/office/powerpoint/2010/main" val="279885180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 Transit">
  <a:themeElements>
    <a:clrScheme name="Metro Transit 1">
      <a:dk1>
        <a:srgbClr val="0053A0"/>
      </a:dk1>
      <a:lt1>
        <a:srgbClr val="FFFFFF"/>
      </a:lt1>
      <a:dk2>
        <a:srgbClr val="000000"/>
      </a:dk2>
      <a:lt2>
        <a:srgbClr val="DDDDDA"/>
      </a:lt2>
      <a:accent1>
        <a:srgbClr val="0053A0"/>
      </a:accent1>
      <a:accent2>
        <a:srgbClr val="FFD200"/>
      </a:accent2>
      <a:accent3>
        <a:srgbClr val="ED1B2E"/>
      </a:accent3>
      <a:accent4>
        <a:srgbClr val="A5CF4C"/>
      </a:accent4>
      <a:accent5>
        <a:srgbClr val="FF7300"/>
      </a:accent5>
      <a:accent6>
        <a:srgbClr val="6B1F7C"/>
      </a:accent6>
      <a:hlink>
        <a:srgbClr val="0097D0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109F8522-AC5F-364F-8B19-BCF9DB65CD0D}" vid="{25A1EF37-E185-DF46-BAD2-25068B7EA9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63948B8364D43A17539D4DB4CF303" ma:contentTypeVersion="13" ma:contentTypeDescription="Create a new document." ma:contentTypeScope="" ma:versionID="b07dd518b1cf33ce9e3a57118979e840">
  <xsd:schema xmlns:xsd="http://www.w3.org/2001/XMLSchema" xmlns:xs="http://www.w3.org/2001/XMLSchema" xmlns:p="http://schemas.microsoft.com/office/2006/metadata/properties" xmlns:ns2="64b45a1d-b84b-4644-8999-78311e8f0e53" xmlns:ns3="e67cc7ca-041d-4fbc-8d11-80be1a0e0038" targetNamespace="http://schemas.microsoft.com/office/2006/metadata/properties" ma:root="true" ma:fieldsID="fb3d8f720c140a66711f1da2d28a960d" ns2:_="" ns3:_="">
    <xsd:import namespace="64b45a1d-b84b-4644-8999-78311e8f0e53"/>
    <xsd:import namespace="e67cc7ca-041d-4fbc-8d11-80be1a0e00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45a1d-b84b-4644-8999-78311e8f0e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f0ffc36-a9af-4332-beee-56f6503c83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cc7ca-041d-4fbc-8d11-80be1a0e00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b45a1d-b84b-4644-8999-78311e8f0e5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4A2928-2CA0-430E-A4CD-E63D2924F1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b45a1d-b84b-4644-8999-78311e8f0e53"/>
    <ds:schemaRef ds:uri="e67cc7ca-041d-4fbc-8d11-80be1a0e00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8e66f749-2b2e-4498-bb3d-72deeb67e35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d14d1d7-f222-4a6a-b40a-3c8d2d156b7b"/>
    <ds:schemaRef ds:uri="http://www.w3.org/XML/1998/namespace"/>
    <ds:schemaRef ds:uri="http://purl.org/dc/dcmitype/"/>
    <ds:schemaRef ds:uri="64b45a1d-b84b-4644-8999-78311e8f0e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MT-Presentation</Template>
  <TotalTime>228</TotalTime>
  <Words>368</Words>
  <Application>Microsoft Office PowerPoint</Application>
  <PresentationFormat>Widescreen</PresentationFormat>
  <Paragraphs>48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System Font Regular</vt:lpstr>
      <vt:lpstr>Tenorite</vt:lpstr>
      <vt:lpstr>Metro Transit</vt:lpstr>
      <vt:lpstr>TAAC: Stop-Level Signage Evaluation</vt:lpstr>
      <vt:lpstr>Overview: Signage-Level Evaluation</vt:lpstr>
      <vt:lpstr>Objective: Signage-Level Evaluation</vt:lpstr>
      <vt:lpstr>Project Timeline</vt:lpstr>
      <vt:lpstr>How does TAAC want to be involved?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Pocket Schedule Evaluation</dc:title>
  <dc:subject/>
  <dc:creator>Bakken, Nathan</dc:creator>
  <cp:keywords/>
  <dc:description/>
  <cp:lastModifiedBy>Hadzic-Stanek, Jasna</cp:lastModifiedBy>
  <cp:revision>2</cp:revision>
  <cp:lastPrinted>2017-03-14T16:27:36Z</cp:lastPrinted>
  <dcterms:created xsi:type="dcterms:W3CDTF">2024-08-16T18:34:57Z</dcterms:created>
  <dcterms:modified xsi:type="dcterms:W3CDTF">2025-01-29T17:55:35Z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2.0</vt:lpwstr>
  </property>
  <property fmtid="{D5CDD505-2E9C-101B-9397-08002B2CF9AE}" pid="3" name="ContentTypeId">
    <vt:lpwstr>0x010100DC863948B8364D43A17539D4DB4CF303</vt:lpwstr>
  </property>
  <property fmtid="{D5CDD505-2E9C-101B-9397-08002B2CF9AE}" pid="4" name="MediaServiceImageTags">
    <vt:lpwstr/>
  </property>
</Properties>
</file>