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ppt/charts/chart4.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73" r:id="rId3"/>
    <p:sldMasterId id="2147483684" r:id="rId4"/>
    <p:sldMasterId id="2147483675" r:id="rId5"/>
    <p:sldMasterId id="2147483688" r:id="rId6"/>
  </p:sldMasterIdLst>
  <p:notesMasterIdLst>
    <p:notesMasterId r:id="rId44"/>
  </p:notesMasterIdLst>
  <p:handoutMasterIdLst>
    <p:handoutMasterId r:id="rId45"/>
  </p:handoutMasterIdLst>
  <p:sldIdLst>
    <p:sldId id="256" r:id="rId7"/>
    <p:sldId id="259" r:id="rId8"/>
    <p:sldId id="261" r:id="rId9"/>
    <p:sldId id="263" r:id="rId10"/>
    <p:sldId id="325" r:id="rId11"/>
    <p:sldId id="267" r:id="rId12"/>
    <p:sldId id="322" r:id="rId13"/>
    <p:sldId id="287" r:id="rId14"/>
    <p:sldId id="327" r:id="rId15"/>
    <p:sldId id="277" r:id="rId16"/>
    <p:sldId id="332" r:id="rId17"/>
    <p:sldId id="285" r:id="rId18"/>
    <p:sldId id="282" r:id="rId19"/>
    <p:sldId id="331" r:id="rId20"/>
    <p:sldId id="329" r:id="rId21"/>
    <p:sldId id="330" r:id="rId22"/>
    <p:sldId id="299" r:id="rId23"/>
    <p:sldId id="300" r:id="rId24"/>
    <p:sldId id="303" r:id="rId25"/>
    <p:sldId id="306" r:id="rId26"/>
    <p:sldId id="310" r:id="rId27"/>
    <p:sldId id="311" r:id="rId28"/>
    <p:sldId id="312" r:id="rId29"/>
    <p:sldId id="313" r:id="rId30"/>
    <p:sldId id="314" r:id="rId31"/>
    <p:sldId id="288" r:id="rId32"/>
    <p:sldId id="290" r:id="rId33"/>
    <p:sldId id="292" r:id="rId34"/>
    <p:sldId id="294" r:id="rId35"/>
    <p:sldId id="295" r:id="rId36"/>
    <p:sldId id="283" r:id="rId37"/>
    <p:sldId id="316" r:id="rId38"/>
    <p:sldId id="284" r:id="rId39"/>
    <p:sldId id="319" r:id="rId40"/>
    <p:sldId id="320" r:id="rId41"/>
    <p:sldId id="321" r:id="rId42"/>
    <p:sldId id="328" r:id="rId4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A9F"/>
    <a:srgbClr val="B18A5F"/>
    <a:srgbClr val="80A060"/>
    <a:srgbClr val="AF9058"/>
    <a:srgbClr val="948A54"/>
    <a:srgbClr val="062E7B"/>
    <a:srgbClr val="4F62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8" autoAdjust="0"/>
    <p:restoredTop sz="73104" autoAdjust="0"/>
  </p:normalViewPr>
  <p:slideViewPr>
    <p:cSldViewPr>
      <p:cViewPr varScale="1">
        <p:scale>
          <a:sx n="92" d="100"/>
          <a:sy n="92" d="100"/>
        </p:scale>
        <p:origin x="1734" y="78"/>
      </p:cViewPr>
      <p:guideLst>
        <p:guide orient="horz" pos="2160"/>
        <p:guide pos="2880"/>
      </p:guideLst>
    </p:cSldViewPr>
  </p:slideViewPr>
  <p:outlineViewPr>
    <p:cViewPr>
      <p:scale>
        <a:sx n="33" d="100"/>
        <a:sy n="33" d="100"/>
      </p:scale>
      <p:origin x="0" y="739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65432098765496E-2"/>
          <c:y val="9.2664092664092756E-2"/>
          <c:w val="0.76014109347442727"/>
          <c:h val="0.65250965250965298"/>
        </c:manualLayout>
      </c:layout>
      <c:barChart>
        <c:barDir val="col"/>
        <c:grouping val="clustered"/>
        <c:varyColors val="0"/>
        <c:ser>
          <c:idx val="0"/>
          <c:order val="0"/>
          <c:tx>
            <c:strRef>
              <c:f>Sheet1!$A$2</c:f>
              <c:strCache>
                <c:ptCount val="1"/>
                <c:pt idx="0">
                  <c:v>South</c:v>
                </c:pt>
              </c:strCache>
            </c:strRef>
          </c:tx>
          <c:spPr>
            <a:solidFill>
              <a:srgbClr val="993300"/>
            </a:solidFill>
            <a:ln w="12691">
              <a:solidFill>
                <a:srgbClr val="000000"/>
              </a:solidFill>
              <a:prstDash val="solid"/>
            </a:ln>
          </c:spPr>
          <c:invertIfNegative val="0"/>
          <c:dLbls>
            <c:spPr>
              <a:noFill/>
              <a:ln w="25381">
                <a:noFill/>
              </a:ln>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No difference</c:v>
                </c:pt>
                <c:pt idx="1">
                  <c:v>Overflowing containers</c:v>
                </c:pt>
                <c:pt idx="2">
                  <c:v>Fewer trucks</c:v>
                </c:pt>
                <c:pt idx="3">
                  <c:v>More cans at curb</c:v>
                </c:pt>
                <c:pt idx="4">
                  <c:v>Messier</c:v>
                </c:pt>
              </c:strCache>
            </c:strRef>
          </c:cat>
          <c:val>
            <c:numRef>
              <c:f>Sheet1!$B$2:$F$2</c:f>
              <c:numCache>
                <c:formatCode>0%</c:formatCode>
                <c:ptCount val="5"/>
                <c:pt idx="0">
                  <c:v>0.31000000000000011</c:v>
                </c:pt>
                <c:pt idx="1">
                  <c:v>0.4900000000000001</c:v>
                </c:pt>
                <c:pt idx="2">
                  <c:v>0.35000000000000009</c:v>
                </c:pt>
                <c:pt idx="3">
                  <c:v>0.29000000000000009</c:v>
                </c:pt>
                <c:pt idx="4">
                  <c:v>0.29000000000000009</c:v>
                </c:pt>
              </c:numCache>
            </c:numRef>
          </c:val>
          <c:extLst>
            <c:ext xmlns:c16="http://schemas.microsoft.com/office/drawing/2014/chart" uri="{C3380CC4-5D6E-409C-BE32-E72D297353CC}">
              <c16:uniqueId val="{00000000-5996-48C2-9087-DE09C42DF5B7}"/>
            </c:ext>
          </c:extLst>
        </c:ser>
        <c:ser>
          <c:idx val="1"/>
          <c:order val="1"/>
          <c:tx>
            <c:strRef>
              <c:f>Sheet1!$A$3</c:f>
              <c:strCache>
                <c:ptCount val="1"/>
                <c:pt idx="0">
                  <c:v>Southwest</c:v>
                </c:pt>
              </c:strCache>
            </c:strRef>
          </c:tx>
          <c:spPr>
            <a:solidFill>
              <a:srgbClr val="808000"/>
            </a:solidFill>
            <a:ln w="12691">
              <a:solidFill>
                <a:srgbClr val="000000"/>
              </a:solidFill>
              <a:prstDash val="solid"/>
            </a:ln>
          </c:spPr>
          <c:invertIfNegative val="0"/>
          <c:dLbls>
            <c:spPr>
              <a:noFill/>
              <a:ln w="25381">
                <a:noFill/>
              </a:ln>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No difference</c:v>
                </c:pt>
                <c:pt idx="1">
                  <c:v>Overflowing containers</c:v>
                </c:pt>
                <c:pt idx="2">
                  <c:v>Fewer trucks</c:v>
                </c:pt>
                <c:pt idx="3">
                  <c:v>More cans at curb</c:v>
                </c:pt>
                <c:pt idx="4">
                  <c:v>Messier</c:v>
                </c:pt>
              </c:strCache>
            </c:strRef>
          </c:cat>
          <c:val>
            <c:numRef>
              <c:f>Sheet1!$B$3:$F$3</c:f>
              <c:numCache>
                <c:formatCode>0%</c:formatCode>
                <c:ptCount val="5"/>
                <c:pt idx="0">
                  <c:v>0.22</c:v>
                </c:pt>
                <c:pt idx="1">
                  <c:v>0.45</c:v>
                </c:pt>
                <c:pt idx="2">
                  <c:v>0.38000000000000012</c:v>
                </c:pt>
                <c:pt idx="3">
                  <c:v>0.28000000000000008</c:v>
                </c:pt>
                <c:pt idx="4">
                  <c:v>0.28000000000000008</c:v>
                </c:pt>
              </c:numCache>
            </c:numRef>
          </c:val>
          <c:extLst>
            <c:ext xmlns:c16="http://schemas.microsoft.com/office/drawing/2014/chart" uri="{C3380CC4-5D6E-409C-BE32-E72D297353CC}">
              <c16:uniqueId val="{00000001-5996-48C2-9087-DE09C42DF5B7}"/>
            </c:ext>
          </c:extLst>
        </c:ser>
        <c:ser>
          <c:idx val="2"/>
          <c:order val="2"/>
          <c:tx>
            <c:strRef>
              <c:f>Sheet1!$A$4</c:f>
              <c:strCache>
                <c:ptCount val="1"/>
                <c:pt idx="0">
                  <c:v>Northeast</c:v>
                </c:pt>
              </c:strCache>
            </c:strRef>
          </c:tx>
          <c:spPr>
            <a:solidFill>
              <a:srgbClr val="FF9900"/>
            </a:solidFill>
            <a:ln w="12691">
              <a:solidFill>
                <a:srgbClr val="000000"/>
              </a:solidFill>
              <a:prstDash val="solid"/>
            </a:ln>
          </c:spPr>
          <c:invertIfNegative val="0"/>
          <c:dLbls>
            <c:spPr>
              <a:noFill/>
              <a:ln w="25381">
                <a:noFill/>
              </a:ln>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No difference</c:v>
                </c:pt>
                <c:pt idx="1">
                  <c:v>Overflowing containers</c:v>
                </c:pt>
                <c:pt idx="2">
                  <c:v>Fewer trucks</c:v>
                </c:pt>
                <c:pt idx="3">
                  <c:v>More cans at curb</c:v>
                </c:pt>
                <c:pt idx="4">
                  <c:v>Messier</c:v>
                </c:pt>
              </c:strCache>
            </c:strRef>
          </c:cat>
          <c:val>
            <c:numRef>
              <c:f>Sheet1!$B$4:$F$4</c:f>
              <c:numCache>
                <c:formatCode>0%</c:formatCode>
                <c:ptCount val="5"/>
                <c:pt idx="0">
                  <c:v>0.4900000000000001</c:v>
                </c:pt>
                <c:pt idx="1">
                  <c:v>0.27</c:v>
                </c:pt>
                <c:pt idx="2">
                  <c:v>0.46</c:v>
                </c:pt>
                <c:pt idx="3">
                  <c:v>0.11</c:v>
                </c:pt>
                <c:pt idx="4">
                  <c:v>7.0000000000000021E-2</c:v>
                </c:pt>
              </c:numCache>
            </c:numRef>
          </c:val>
          <c:extLst>
            <c:ext xmlns:c16="http://schemas.microsoft.com/office/drawing/2014/chart" uri="{C3380CC4-5D6E-409C-BE32-E72D297353CC}">
              <c16:uniqueId val="{00000002-5996-48C2-9087-DE09C42DF5B7}"/>
            </c:ext>
          </c:extLst>
        </c:ser>
        <c:ser>
          <c:idx val="3"/>
          <c:order val="3"/>
          <c:tx>
            <c:strRef>
              <c:f>Sheet1!$A$5</c:f>
              <c:strCache>
                <c:ptCount val="1"/>
                <c:pt idx="0">
                  <c:v>Central</c:v>
                </c:pt>
              </c:strCache>
            </c:strRef>
          </c:tx>
          <c:spPr>
            <a:solidFill>
              <a:srgbClr val="000000"/>
            </a:solidFill>
            <a:ln w="12691">
              <a:solidFill>
                <a:srgbClr val="000000"/>
              </a:solidFill>
              <a:prstDash val="solid"/>
            </a:ln>
          </c:spPr>
          <c:invertIfNegative val="0"/>
          <c:dLbls>
            <c:spPr>
              <a:noFill/>
              <a:ln w="25381">
                <a:noFill/>
              </a:ln>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No difference</c:v>
                </c:pt>
                <c:pt idx="1">
                  <c:v>Overflowing containers</c:v>
                </c:pt>
                <c:pt idx="2">
                  <c:v>Fewer trucks</c:v>
                </c:pt>
                <c:pt idx="3">
                  <c:v>More cans at curb</c:v>
                </c:pt>
                <c:pt idx="4">
                  <c:v>Messier</c:v>
                </c:pt>
              </c:strCache>
            </c:strRef>
          </c:cat>
          <c:val>
            <c:numRef>
              <c:f>Sheet1!$B$5:$F$5</c:f>
              <c:numCache>
                <c:formatCode>0%</c:formatCode>
                <c:ptCount val="5"/>
                <c:pt idx="0">
                  <c:v>0.6000000000000002</c:v>
                </c:pt>
                <c:pt idx="1">
                  <c:v>0.24000000000000005</c:v>
                </c:pt>
                <c:pt idx="2">
                  <c:v>0.24000000000000005</c:v>
                </c:pt>
                <c:pt idx="3">
                  <c:v>0.2</c:v>
                </c:pt>
                <c:pt idx="4">
                  <c:v>0.16</c:v>
                </c:pt>
              </c:numCache>
            </c:numRef>
          </c:val>
          <c:extLst>
            <c:ext xmlns:c16="http://schemas.microsoft.com/office/drawing/2014/chart" uri="{C3380CC4-5D6E-409C-BE32-E72D297353CC}">
              <c16:uniqueId val="{00000003-5996-48C2-9087-DE09C42DF5B7}"/>
            </c:ext>
          </c:extLst>
        </c:ser>
        <c:dLbls>
          <c:showLegendKey val="0"/>
          <c:showVal val="0"/>
          <c:showCatName val="0"/>
          <c:showSerName val="0"/>
          <c:showPercent val="0"/>
          <c:showBubbleSize val="0"/>
        </c:dLbls>
        <c:gapWidth val="150"/>
        <c:axId val="124599184"/>
        <c:axId val="284876104"/>
      </c:barChart>
      <c:catAx>
        <c:axId val="124599184"/>
        <c:scaling>
          <c:orientation val="minMax"/>
        </c:scaling>
        <c:delete val="0"/>
        <c:axPos val="b"/>
        <c:numFmt formatCode="General" sourceLinked="1"/>
        <c:majorTickMark val="out"/>
        <c:minorTickMark val="none"/>
        <c:tickLblPos val="nextTo"/>
        <c:spPr>
          <a:ln w="3173">
            <a:solidFill>
              <a:srgbClr val="000000"/>
            </a:solidFill>
            <a:prstDash val="solid"/>
          </a:ln>
        </c:spPr>
        <c:txPr>
          <a:bodyPr rot="0" vert="horz"/>
          <a:lstStyle/>
          <a:p>
            <a:pPr>
              <a:defRPr/>
            </a:pPr>
            <a:endParaRPr lang="en-US"/>
          </a:p>
        </c:txPr>
        <c:crossAx val="284876104"/>
        <c:crosses val="autoZero"/>
        <c:auto val="1"/>
        <c:lblAlgn val="ctr"/>
        <c:lblOffset val="100"/>
        <c:tickLblSkip val="1"/>
        <c:tickMarkSkip val="1"/>
        <c:noMultiLvlLbl val="0"/>
      </c:catAx>
      <c:valAx>
        <c:axId val="284876104"/>
        <c:scaling>
          <c:orientation val="minMax"/>
          <c:max val="1"/>
        </c:scaling>
        <c:delete val="0"/>
        <c:axPos val="l"/>
        <c:numFmt formatCode="0%" sourceLinked="1"/>
        <c:majorTickMark val="out"/>
        <c:minorTickMark val="none"/>
        <c:tickLblPos val="nextTo"/>
        <c:spPr>
          <a:ln w="3173">
            <a:solidFill>
              <a:srgbClr val="000000"/>
            </a:solidFill>
            <a:prstDash val="solid"/>
          </a:ln>
        </c:spPr>
        <c:txPr>
          <a:bodyPr rot="0" vert="horz"/>
          <a:lstStyle/>
          <a:p>
            <a:pPr>
              <a:defRPr/>
            </a:pPr>
            <a:endParaRPr lang="en-US"/>
          </a:p>
        </c:txPr>
        <c:crossAx val="124599184"/>
        <c:crosses val="autoZero"/>
        <c:crossBetween val="between"/>
        <c:majorUnit val="0.2"/>
      </c:valAx>
      <c:spPr>
        <a:noFill/>
        <a:ln w="25400">
          <a:noFill/>
        </a:ln>
      </c:spPr>
    </c:plotArea>
    <c:legend>
      <c:legendPos val="r"/>
      <c:layout>
        <c:manualLayout>
          <c:xMode val="edge"/>
          <c:yMode val="edge"/>
          <c:x val="0.78994713160854901"/>
          <c:y val="8.7695081593061747E-2"/>
          <c:w val="0.14638447971781304"/>
          <c:h val="0.41613785233367573"/>
        </c:manualLayout>
      </c:layout>
      <c:overlay val="0"/>
      <c:spPr>
        <a:noFill/>
        <a:ln w="3173">
          <a:solidFill>
            <a:srgbClr val="000000"/>
          </a:solidFill>
          <a:prstDash val="solid"/>
        </a:ln>
      </c:spPr>
    </c:legend>
    <c:plotVisOnly val="1"/>
    <c:dispBlanksAs val="gap"/>
    <c:showDLblsOverMax val="0"/>
  </c:chart>
  <c:spPr>
    <a:noFill/>
    <a:ln>
      <a:noFill/>
    </a:ln>
  </c:spPr>
  <c:txPr>
    <a:bodyPr/>
    <a:lstStyle/>
    <a:p>
      <a:pPr>
        <a:defRPr sz="1400" b="1"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65432098765496E-2"/>
          <c:y val="9.2664092664092756E-2"/>
          <c:w val="0.76014109347442727"/>
          <c:h val="0.65250965250965298"/>
        </c:manualLayout>
      </c:layout>
      <c:barChart>
        <c:barDir val="col"/>
        <c:grouping val="clustered"/>
        <c:varyColors val="0"/>
        <c:ser>
          <c:idx val="0"/>
          <c:order val="0"/>
          <c:tx>
            <c:strRef>
              <c:f>Sheet1!$A$2</c:f>
              <c:strCache>
                <c:ptCount val="1"/>
                <c:pt idx="0">
                  <c:v>South</c:v>
                </c:pt>
              </c:strCache>
            </c:strRef>
          </c:tx>
          <c:spPr>
            <a:solidFill>
              <a:srgbClr val="993300"/>
            </a:solidFill>
            <a:ln w="12691">
              <a:solidFill>
                <a:srgbClr val="000000"/>
              </a:solidFill>
              <a:prstDash val="solid"/>
            </a:ln>
          </c:spPr>
          <c:invertIfNegative val="0"/>
          <c:dLbls>
            <c:spPr>
              <a:noFill/>
              <a:ln w="25381">
                <a:noFill/>
              </a:ln>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Litter</c:v>
                </c:pt>
                <c:pt idx="1">
                  <c:v>Overflowing containers</c:v>
                </c:pt>
                <c:pt idx="2">
                  <c:v>Pests</c:v>
                </c:pt>
                <c:pt idx="3">
                  <c:v>Odors</c:v>
                </c:pt>
              </c:strCache>
            </c:strRef>
          </c:cat>
          <c:val>
            <c:numRef>
              <c:f>Sheet1!$B$2:$E$2</c:f>
              <c:numCache>
                <c:formatCode>0%</c:formatCode>
                <c:ptCount val="4"/>
                <c:pt idx="0">
                  <c:v>0.56000000000000005</c:v>
                </c:pt>
                <c:pt idx="1">
                  <c:v>0.51</c:v>
                </c:pt>
                <c:pt idx="2">
                  <c:v>0.3000000000000001</c:v>
                </c:pt>
                <c:pt idx="3">
                  <c:v>0.3000000000000001</c:v>
                </c:pt>
              </c:numCache>
            </c:numRef>
          </c:val>
          <c:extLst>
            <c:ext xmlns:c16="http://schemas.microsoft.com/office/drawing/2014/chart" uri="{C3380CC4-5D6E-409C-BE32-E72D297353CC}">
              <c16:uniqueId val="{00000000-31F9-49D1-9D6B-09DC7EEA6851}"/>
            </c:ext>
          </c:extLst>
        </c:ser>
        <c:ser>
          <c:idx val="1"/>
          <c:order val="1"/>
          <c:tx>
            <c:strRef>
              <c:f>Sheet1!$A$3</c:f>
              <c:strCache>
                <c:ptCount val="1"/>
                <c:pt idx="0">
                  <c:v>Southwest</c:v>
                </c:pt>
              </c:strCache>
            </c:strRef>
          </c:tx>
          <c:spPr>
            <a:solidFill>
              <a:srgbClr val="808000"/>
            </a:solidFill>
            <a:ln w="12691">
              <a:solidFill>
                <a:srgbClr val="000000"/>
              </a:solidFill>
              <a:prstDash val="solid"/>
            </a:ln>
          </c:spPr>
          <c:invertIfNegative val="0"/>
          <c:dLbls>
            <c:spPr>
              <a:noFill/>
              <a:ln w="25381">
                <a:noFill/>
              </a:ln>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Litter</c:v>
                </c:pt>
                <c:pt idx="1">
                  <c:v>Overflowing containers</c:v>
                </c:pt>
                <c:pt idx="2">
                  <c:v>Pests</c:v>
                </c:pt>
                <c:pt idx="3">
                  <c:v>Odors</c:v>
                </c:pt>
              </c:strCache>
            </c:strRef>
          </c:cat>
          <c:val>
            <c:numRef>
              <c:f>Sheet1!$B$3:$E$3</c:f>
              <c:numCache>
                <c:formatCode>0%</c:formatCode>
                <c:ptCount val="4"/>
                <c:pt idx="0">
                  <c:v>0.45</c:v>
                </c:pt>
                <c:pt idx="1">
                  <c:v>0.53</c:v>
                </c:pt>
                <c:pt idx="2">
                  <c:v>0.31000000000000011</c:v>
                </c:pt>
                <c:pt idx="3">
                  <c:v>0.31000000000000011</c:v>
                </c:pt>
              </c:numCache>
            </c:numRef>
          </c:val>
          <c:extLst>
            <c:ext xmlns:c16="http://schemas.microsoft.com/office/drawing/2014/chart" uri="{C3380CC4-5D6E-409C-BE32-E72D297353CC}">
              <c16:uniqueId val="{00000001-31F9-49D1-9D6B-09DC7EEA6851}"/>
            </c:ext>
          </c:extLst>
        </c:ser>
        <c:ser>
          <c:idx val="2"/>
          <c:order val="2"/>
          <c:tx>
            <c:strRef>
              <c:f>Sheet1!$A$4</c:f>
              <c:strCache>
                <c:ptCount val="1"/>
                <c:pt idx="0">
                  <c:v>Northeast</c:v>
                </c:pt>
              </c:strCache>
            </c:strRef>
          </c:tx>
          <c:spPr>
            <a:solidFill>
              <a:srgbClr val="FF9900"/>
            </a:solidFill>
            <a:ln w="12691">
              <a:solidFill>
                <a:srgbClr val="000000"/>
              </a:solidFill>
              <a:prstDash val="solid"/>
            </a:ln>
          </c:spPr>
          <c:invertIfNegative val="0"/>
          <c:dLbls>
            <c:spPr>
              <a:noFill/>
              <a:ln w="25381">
                <a:noFill/>
              </a:ln>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Litter</c:v>
                </c:pt>
                <c:pt idx="1">
                  <c:v>Overflowing containers</c:v>
                </c:pt>
                <c:pt idx="2">
                  <c:v>Pests</c:v>
                </c:pt>
                <c:pt idx="3">
                  <c:v>Odors</c:v>
                </c:pt>
              </c:strCache>
            </c:strRef>
          </c:cat>
          <c:val>
            <c:numRef>
              <c:f>Sheet1!$B$4:$E$4</c:f>
              <c:numCache>
                <c:formatCode>0%</c:formatCode>
                <c:ptCount val="4"/>
                <c:pt idx="0">
                  <c:v>0.11</c:v>
                </c:pt>
                <c:pt idx="1">
                  <c:v>0.24000000000000005</c:v>
                </c:pt>
                <c:pt idx="2">
                  <c:v>0.16</c:v>
                </c:pt>
                <c:pt idx="3">
                  <c:v>0.1</c:v>
                </c:pt>
              </c:numCache>
            </c:numRef>
          </c:val>
          <c:extLst>
            <c:ext xmlns:c16="http://schemas.microsoft.com/office/drawing/2014/chart" uri="{C3380CC4-5D6E-409C-BE32-E72D297353CC}">
              <c16:uniqueId val="{00000002-31F9-49D1-9D6B-09DC7EEA6851}"/>
            </c:ext>
          </c:extLst>
        </c:ser>
        <c:ser>
          <c:idx val="3"/>
          <c:order val="3"/>
          <c:tx>
            <c:strRef>
              <c:f>Sheet1!$A$5</c:f>
              <c:strCache>
                <c:ptCount val="1"/>
                <c:pt idx="0">
                  <c:v>Central</c:v>
                </c:pt>
              </c:strCache>
            </c:strRef>
          </c:tx>
          <c:spPr>
            <a:solidFill>
              <a:srgbClr val="000000"/>
            </a:solidFill>
            <a:ln w="12691">
              <a:solidFill>
                <a:srgbClr val="000000"/>
              </a:solidFill>
              <a:prstDash val="solid"/>
            </a:ln>
          </c:spPr>
          <c:invertIfNegative val="0"/>
          <c:dLbls>
            <c:spPr>
              <a:noFill/>
              <a:ln w="25381">
                <a:noFill/>
              </a:ln>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Litter</c:v>
                </c:pt>
                <c:pt idx="1">
                  <c:v>Overflowing containers</c:v>
                </c:pt>
                <c:pt idx="2">
                  <c:v>Pests</c:v>
                </c:pt>
                <c:pt idx="3">
                  <c:v>Odors</c:v>
                </c:pt>
              </c:strCache>
            </c:strRef>
          </c:cat>
          <c:val>
            <c:numRef>
              <c:f>Sheet1!$B$5:$E$5</c:f>
              <c:numCache>
                <c:formatCode>0%</c:formatCode>
                <c:ptCount val="4"/>
                <c:pt idx="0">
                  <c:v>0.15000000000000005</c:v>
                </c:pt>
                <c:pt idx="1">
                  <c:v>0.27</c:v>
                </c:pt>
                <c:pt idx="2">
                  <c:v>0.21000000000000005</c:v>
                </c:pt>
                <c:pt idx="3">
                  <c:v>0.21000000000000005</c:v>
                </c:pt>
              </c:numCache>
            </c:numRef>
          </c:val>
          <c:extLst>
            <c:ext xmlns:c16="http://schemas.microsoft.com/office/drawing/2014/chart" uri="{C3380CC4-5D6E-409C-BE32-E72D297353CC}">
              <c16:uniqueId val="{00000003-31F9-49D1-9D6B-09DC7EEA6851}"/>
            </c:ext>
          </c:extLst>
        </c:ser>
        <c:dLbls>
          <c:showLegendKey val="0"/>
          <c:showVal val="0"/>
          <c:showCatName val="0"/>
          <c:showSerName val="0"/>
          <c:showPercent val="0"/>
          <c:showBubbleSize val="0"/>
        </c:dLbls>
        <c:gapWidth val="150"/>
        <c:axId val="284877672"/>
        <c:axId val="284878064"/>
      </c:barChart>
      <c:catAx>
        <c:axId val="284877672"/>
        <c:scaling>
          <c:orientation val="minMax"/>
        </c:scaling>
        <c:delete val="0"/>
        <c:axPos val="b"/>
        <c:numFmt formatCode="General" sourceLinked="1"/>
        <c:majorTickMark val="out"/>
        <c:minorTickMark val="none"/>
        <c:tickLblPos val="nextTo"/>
        <c:spPr>
          <a:ln w="3173">
            <a:solidFill>
              <a:srgbClr val="000000"/>
            </a:solidFill>
            <a:prstDash val="solid"/>
          </a:ln>
        </c:spPr>
        <c:txPr>
          <a:bodyPr rot="0" vert="horz"/>
          <a:lstStyle/>
          <a:p>
            <a:pPr>
              <a:defRPr/>
            </a:pPr>
            <a:endParaRPr lang="en-US"/>
          </a:p>
        </c:txPr>
        <c:crossAx val="284878064"/>
        <c:crosses val="autoZero"/>
        <c:auto val="1"/>
        <c:lblAlgn val="ctr"/>
        <c:lblOffset val="100"/>
        <c:tickLblSkip val="1"/>
        <c:tickMarkSkip val="1"/>
        <c:noMultiLvlLbl val="0"/>
      </c:catAx>
      <c:valAx>
        <c:axId val="284878064"/>
        <c:scaling>
          <c:orientation val="minMax"/>
          <c:max val="1"/>
        </c:scaling>
        <c:delete val="0"/>
        <c:axPos val="l"/>
        <c:numFmt formatCode="0%" sourceLinked="1"/>
        <c:majorTickMark val="out"/>
        <c:minorTickMark val="none"/>
        <c:tickLblPos val="nextTo"/>
        <c:spPr>
          <a:ln w="3173">
            <a:solidFill>
              <a:srgbClr val="000000"/>
            </a:solidFill>
            <a:prstDash val="solid"/>
          </a:ln>
        </c:spPr>
        <c:txPr>
          <a:bodyPr rot="0" vert="horz"/>
          <a:lstStyle/>
          <a:p>
            <a:pPr>
              <a:defRPr/>
            </a:pPr>
            <a:endParaRPr lang="en-US"/>
          </a:p>
        </c:txPr>
        <c:crossAx val="284877672"/>
        <c:crosses val="autoZero"/>
        <c:crossBetween val="between"/>
        <c:majorUnit val="0.2"/>
      </c:valAx>
      <c:spPr>
        <a:noFill/>
        <a:ln w="25381">
          <a:noFill/>
        </a:ln>
      </c:spPr>
    </c:plotArea>
    <c:legend>
      <c:legendPos val="r"/>
      <c:layout>
        <c:manualLayout>
          <c:xMode val="edge"/>
          <c:yMode val="edge"/>
          <c:x val="0.79994230976967706"/>
          <c:y val="0.11812080093761868"/>
          <c:w val="0.14638447971781304"/>
          <c:h val="0.29729729729729731"/>
        </c:manualLayout>
      </c:layout>
      <c:overlay val="0"/>
      <c:spPr>
        <a:noFill/>
        <a:ln w="3173">
          <a:solidFill>
            <a:srgbClr val="000000"/>
          </a:solidFill>
          <a:prstDash val="solid"/>
        </a:ln>
      </c:spPr>
    </c:legend>
    <c:plotVisOnly val="1"/>
    <c:dispBlanksAs val="gap"/>
    <c:showDLblsOverMax val="0"/>
  </c:chart>
  <c:spPr>
    <a:noFill/>
    <a:ln>
      <a:noFill/>
    </a:ln>
  </c:spPr>
  <c:txPr>
    <a:bodyPr/>
    <a:lstStyle/>
    <a:p>
      <a:pPr>
        <a:defRPr sz="1400" b="1"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159064168703045E-2"/>
          <c:y val="0.19305672997162932"/>
          <c:w val="0.89594356261022923"/>
          <c:h val="0.49806949806949824"/>
        </c:manualLayout>
      </c:layout>
      <c:barChart>
        <c:barDir val="col"/>
        <c:grouping val="clustered"/>
        <c:varyColors val="0"/>
        <c:ser>
          <c:idx val="0"/>
          <c:order val="0"/>
          <c:tx>
            <c:strRef>
              <c:f>Sheet1!$A$2</c:f>
              <c:strCache>
                <c:ptCount val="1"/>
                <c:pt idx="0">
                  <c:v>South</c:v>
                </c:pt>
              </c:strCache>
            </c:strRef>
          </c:tx>
          <c:spPr>
            <a:solidFill>
              <a:srgbClr val="993300"/>
            </a:solidFill>
            <a:ln w="12691">
              <a:solidFill>
                <a:srgbClr val="000000"/>
              </a:solidFill>
              <a:prstDash val="solid"/>
            </a:ln>
          </c:spPr>
          <c:invertIfNegative val="0"/>
          <c:dLbls>
            <c:spPr>
              <a:noFill/>
              <a:ln w="25381">
                <a:noFill/>
              </a:ln>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FW in YW Cart</c:v>
                </c:pt>
                <c:pt idx="1">
                  <c:v>Recycle</c:v>
                </c:pt>
                <c:pt idx="2">
                  <c:v>Someone else's can</c:v>
                </c:pt>
                <c:pt idx="3">
                  <c:v>Avoid Packaging</c:v>
                </c:pt>
                <c:pt idx="4">
                  <c:v>Dump/Transfer</c:v>
                </c:pt>
                <c:pt idx="5">
                  <c:v>Grinder</c:v>
                </c:pt>
                <c:pt idx="6">
                  <c:v>BY Compost</c:v>
                </c:pt>
              </c:strCache>
            </c:strRef>
          </c:cat>
          <c:val>
            <c:numRef>
              <c:f>Sheet1!$B$2:$H$2</c:f>
              <c:numCache>
                <c:formatCode>0%</c:formatCode>
                <c:ptCount val="7"/>
                <c:pt idx="0">
                  <c:v>0.3600000000000001</c:v>
                </c:pt>
                <c:pt idx="1">
                  <c:v>0.3000000000000001</c:v>
                </c:pt>
                <c:pt idx="2">
                  <c:v>0.13</c:v>
                </c:pt>
                <c:pt idx="3">
                  <c:v>0.21000000000000005</c:v>
                </c:pt>
                <c:pt idx="4">
                  <c:v>0.13</c:v>
                </c:pt>
                <c:pt idx="5">
                  <c:v>6.0000000000000019E-2</c:v>
                </c:pt>
                <c:pt idx="6">
                  <c:v>9.0000000000000024E-2</c:v>
                </c:pt>
              </c:numCache>
            </c:numRef>
          </c:val>
          <c:extLst>
            <c:ext xmlns:c16="http://schemas.microsoft.com/office/drawing/2014/chart" uri="{C3380CC4-5D6E-409C-BE32-E72D297353CC}">
              <c16:uniqueId val="{00000000-E3FA-4B1C-B2E2-C736B7CB7285}"/>
            </c:ext>
          </c:extLst>
        </c:ser>
        <c:ser>
          <c:idx val="1"/>
          <c:order val="1"/>
          <c:tx>
            <c:strRef>
              <c:f>Sheet1!$A$3</c:f>
              <c:strCache>
                <c:ptCount val="1"/>
                <c:pt idx="0">
                  <c:v>Southwest</c:v>
                </c:pt>
              </c:strCache>
            </c:strRef>
          </c:tx>
          <c:spPr>
            <a:solidFill>
              <a:srgbClr val="808000"/>
            </a:solidFill>
            <a:ln w="12691">
              <a:solidFill>
                <a:srgbClr val="000000"/>
              </a:solidFill>
              <a:prstDash val="solid"/>
            </a:ln>
          </c:spPr>
          <c:invertIfNegative val="0"/>
          <c:dLbls>
            <c:dLbl>
              <c:idx val="3"/>
              <c:layout>
                <c:manualLayout>
                  <c:x val="9.887005649717515E-3"/>
                  <c:y val="-2.31481481481481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FA-4B1C-B2E2-C736B7CB7285}"/>
                </c:ext>
              </c:extLst>
            </c:dLbl>
            <c:spPr>
              <a:noFill/>
              <a:ln w="25381">
                <a:noFill/>
              </a:ln>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FW in YW Cart</c:v>
                </c:pt>
                <c:pt idx="1">
                  <c:v>Recycle</c:v>
                </c:pt>
                <c:pt idx="2">
                  <c:v>Someone else's can</c:v>
                </c:pt>
                <c:pt idx="3">
                  <c:v>Avoid Packaging</c:v>
                </c:pt>
                <c:pt idx="4">
                  <c:v>Dump/Transfer</c:v>
                </c:pt>
                <c:pt idx="5">
                  <c:v>Grinder</c:v>
                </c:pt>
                <c:pt idx="6">
                  <c:v>BY Compost</c:v>
                </c:pt>
              </c:strCache>
            </c:strRef>
          </c:cat>
          <c:val>
            <c:numRef>
              <c:f>Sheet1!$B$3:$H$3</c:f>
              <c:numCache>
                <c:formatCode>0%</c:formatCode>
                <c:ptCount val="7"/>
                <c:pt idx="0">
                  <c:v>0.39000000000000012</c:v>
                </c:pt>
                <c:pt idx="1">
                  <c:v>0.23</c:v>
                </c:pt>
                <c:pt idx="2">
                  <c:v>0.26</c:v>
                </c:pt>
                <c:pt idx="3">
                  <c:v>0.21000000000000005</c:v>
                </c:pt>
                <c:pt idx="4">
                  <c:v>0.17</c:v>
                </c:pt>
                <c:pt idx="5">
                  <c:v>9.0000000000000024E-2</c:v>
                </c:pt>
                <c:pt idx="6">
                  <c:v>0.12000000000000002</c:v>
                </c:pt>
              </c:numCache>
            </c:numRef>
          </c:val>
          <c:extLst>
            <c:ext xmlns:c16="http://schemas.microsoft.com/office/drawing/2014/chart" uri="{C3380CC4-5D6E-409C-BE32-E72D297353CC}">
              <c16:uniqueId val="{00000002-E3FA-4B1C-B2E2-C736B7CB7285}"/>
            </c:ext>
          </c:extLst>
        </c:ser>
        <c:ser>
          <c:idx val="2"/>
          <c:order val="2"/>
          <c:tx>
            <c:strRef>
              <c:f>Sheet1!$A$4</c:f>
              <c:strCache>
                <c:ptCount val="1"/>
                <c:pt idx="0">
                  <c:v>Northeast</c:v>
                </c:pt>
              </c:strCache>
            </c:strRef>
          </c:tx>
          <c:spPr>
            <a:solidFill>
              <a:srgbClr val="FF9900"/>
            </a:solidFill>
            <a:ln w="12691">
              <a:solidFill>
                <a:srgbClr val="000000"/>
              </a:solidFill>
              <a:prstDash val="solid"/>
            </a:ln>
          </c:spPr>
          <c:invertIfNegative val="0"/>
          <c:dLbls>
            <c:spPr>
              <a:noFill/>
              <a:ln w="25381">
                <a:noFill/>
              </a:ln>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FW in YW Cart</c:v>
                </c:pt>
                <c:pt idx="1">
                  <c:v>Recycle</c:v>
                </c:pt>
                <c:pt idx="2">
                  <c:v>Someone else's can</c:v>
                </c:pt>
                <c:pt idx="3">
                  <c:v>Avoid Packaging</c:v>
                </c:pt>
                <c:pt idx="4">
                  <c:v>Dump/Transfer</c:v>
                </c:pt>
                <c:pt idx="5">
                  <c:v>Grinder</c:v>
                </c:pt>
                <c:pt idx="6">
                  <c:v>BY Compost</c:v>
                </c:pt>
              </c:strCache>
            </c:strRef>
          </c:cat>
          <c:val>
            <c:numRef>
              <c:f>Sheet1!$B$4:$H$4</c:f>
              <c:numCache>
                <c:formatCode>0%</c:formatCode>
                <c:ptCount val="7"/>
                <c:pt idx="0">
                  <c:v>0.23</c:v>
                </c:pt>
                <c:pt idx="1">
                  <c:v>0.15000000000000005</c:v>
                </c:pt>
                <c:pt idx="2">
                  <c:v>0.14000000000000001</c:v>
                </c:pt>
                <c:pt idx="3">
                  <c:v>0.1</c:v>
                </c:pt>
                <c:pt idx="4">
                  <c:v>0.1</c:v>
                </c:pt>
                <c:pt idx="5">
                  <c:v>4.0000000000000015E-2</c:v>
                </c:pt>
                <c:pt idx="6">
                  <c:v>1.0000000000000004E-2</c:v>
                </c:pt>
              </c:numCache>
            </c:numRef>
          </c:val>
          <c:extLst>
            <c:ext xmlns:c16="http://schemas.microsoft.com/office/drawing/2014/chart" uri="{C3380CC4-5D6E-409C-BE32-E72D297353CC}">
              <c16:uniqueId val="{00000003-E3FA-4B1C-B2E2-C736B7CB7285}"/>
            </c:ext>
          </c:extLst>
        </c:ser>
        <c:ser>
          <c:idx val="3"/>
          <c:order val="3"/>
          <c:tx>
            <c:strRef>
              <c:f>Sheet1!$A$5</c:f>
              <c:strCache>
                <c:ptCount val="1"/>
                <c:pt idx="0">
                  <c:v>Central</c:v>
                </c:pt>
              </c:strCache>
            </c:strRef>
          </c:tx>
          <c:spPr>
            <a:solidFill>
              <a:srgbClr val="000000"/>
            </a:solidFill>
            <a:ln w="12691">
              <a:solidFill>
                <a:srgbClr val="000000"/>
              </a:solidFill>
              <a:prstDash val="solid"/>
            </a:ln>
          </c:spPr>
          <c:invertIfNegative val="0"/>
          <c:dLbls>
            <c:dLbl>
              <c:idx val="3"/>
              <c:layout>
                <c:manualLayout>
                  <c:x val="7.0621468926553672E-3"/>
                  <c:y val="-6.94444444444444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FA-4B1C-B2E2-C736B7CB7285}"/>
                </c:ext>
              </c:extLst>
            </c:dLbl>
            <c:spPr>
              <a:noFill/>
              <a:ln w="25381">
                <a:noFill/>
              </a:ln>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FW in YW Cart</c:v>
                </c:pt>
                <c:pt idx="1">
                  <c:v>Recycle</c:v>
                </c:pt>
                <c:pt idx="2">
                  <c:v>Someone else's can</c:v>
                </c:pt>
                <c:pt idx="3">
                  <c:v>Avoid Packaging</c:v>
                </c:pt>
                <c:pt idx="4">
                  <c:v>Dump/Transfer</c:v>
                </c:pt>
                <c:pt idx="5">
                  <c:v>Grinder</c:v>
                </c:pt>
                <c:pt idx="6">
                  <c:v>BY Compost</c:v>
                </c:pt>
              </c:strCache>
            </c:strRef>
          </c:cat>
          <c:val>
            <c:numRef>
              <c:f>Sheet1!$B$5:$H$5</c:f>
              <c:numCache>
                <c:formatCode>0%</c:formatCode>
                <c:ptCount val="7"/>
                <c:pt idx="0">
                  <c:v>0.26</c:v>
                </c:pt>
                <c:pt idx="1">
                  <c:v>0.17</c:v>
                </c:pt>
                <c:pt idx="2">
                  <c:v>0.18000000000000005</c:v>
                </c:pt>
                <c:pt idx="3">
                  <c:v>0.1</c:v>
                </c:pt>
                <c:pt idx="4">
                  <c:v>6.0000000000000019E-2</c:v>
                </c:pt>
                <c:pt idx="5">
                  <c:v>8.0000000000000029E-2</c:v>
                </c:pt>
                <c:pt idx="6">
                  <c:v>2.0000000000000007E-2</c:v>
                </c:pt>
              </c:numCache>
            </c:numRef>
          </c:val>
          <c:extLst>
            <c:ext xmlns:c16="http://schemas.microsoft.com/office/drawing/2014/chart" uri="{C3380CC4-5D6E-409C-BE32-E72D297353CC}">
              <c16:uniqueId val="{00000005-E3FA-4B1C-B2E2-C736B7CB7285}"/>
            </c:ext>
          </c:extLst>
        </c:ser>
        <c:dLbls>
          <c:showLegendKey val="0"/>
          <c:showVal val="0"/>
          <c:showCatName val="0"/>
          <c:showSerName val="0"/>
          <c:showPercent val="0"/>
          <c:showBubbleSize val="0"/>
        </c:dLbls>
        <c:gapWidth val="150"/>
        <c:axId val="284878456"/>
        <c:axId val="284878848"/>
      </c:barChart>
      <c:catAx>
        <c:axId val="284878456"/>
        <c:scaling>
          <c:orientation val="minMax"/>
        </c:scaling>
        <c:delete val="0"/>
        <c:axPos val="b"/>
        <c:numFmt formatCode="General" sourceLinked="1"/>
        <c:majorTickMark val="out"/>
        <c:minorTickMark val="none"/>
        <c:tickLblPos val="nextTo"/>
        <c:spPr>
          <a:ln w="3173">
            <a:solidFill>
              <a:srgbClr val="000000"/>
            </a:solidFill>
            <a:prstDash val="solid"/>
          </a:ln>
        </c:spPr>
        <c:txPr>
          <a:bodyPr rot="-2700000" vert="horz"/>
          <a:lstStyle/>
          <a:p>
            <a:pPr>
              <a:defRPr/>
            </a:pPr>
            <a:endParaRPr lang="en-US"/>
          </a:p>
        </c:txPr>
        <c:crossAx val="284878848"/>
        <c:crosses val="autoZero"/>
        <c:auto val="1"/>
        <c:lblAlgn val="ctr"/>
        <c:lblOffset val="100"/>
        <c:tickLblSkip val="1"/>
        <c:tickMarkSkip val="1"/>
        <c:noMultiLvlLbl val="0"/>
      </c:catAx>
      <c:valAx>
        <c:axId val="284878848"/>
        <c:scaling>
          <c:orientation val="minMax"/>
          <c:max val="0.6000000000000002"/>
        </c:scaling>
        <c:delete val="0"/>
        <c:axPos val="l"/>
        <c:numFmt formatCode="0%" sourceLinked="1"/>
        <c:majorTickMark val="out"/>
        <c:minorTickMark val="none"/>
        <c:tickLblPos val="nextTo"/>
        <c:spPr>
          <a:ln w="3173">
            <a:solidFill>
              <a:srgbClr val="000000"/>
            </a:solidFill>
            <a:prstDash val="solid"/>
          </a:ln>
        </c:spPr>
        <c:txPr>
          <a:bodyPr rot="0" vert="horz"/>
          <a:lstStyle/>
          <a:p>
            <a:pPr>
              <a:defRPr/>
            </a:pPr>
            <a:endParaRPr lang="en-US"/>
          </a:p>
        </c:txPr>
        <c:crossAx val="284878456"/>
        <c:crosses val="autoZero"/>
        <c:crossBetween val="between"/>
        <c:majorUnit val="0.2"/>
      </c:valAx>
      <c:spPr>
        <a:noFill/>
        <a:ln w="25381">
          <a:noFill/>
        </a:ln>
      </c:spPr>
    </c:plotArea>
    <c:legend>
      <c:legendPos val="r"/>
      <c:layout>
        <c:manualLayout>
          <c:xMode val="edge"/>
          <c:yMode val="edge"/>
          <c:x val="0.83064377369495479"/>
          <c:y val="2.8949253306011974E-2"/>
          <c:w val="0.14572312141537866"/>
          <c:h val="0.34642752829266987"/>
        </c:manualLayout>
      </c:layout>
      <c:overlay val="0"/>
      <c:spPr>
        <a:noFill/>
        <a:ln w="3173">
          <a:solidFill>
            <a:srgbClr val="000000"/>
          </a:solidFill>
          <a:prstDash val="solid"/>
        </a:ln>
      </c:spPr>
    </c:legend>
    <c:plotVisOnly val="1"/>
    <c:dispBlanksAs val="gap"/>
    <c:showDLblsOverMax val="0"/>
  </c:chart>
  <c:spPr>
    <a:noFill/>
    <a:ln>
      <a:noFill/>
    </a:ln>
  </c:spPr>
  <c:txPr>
    <a:bodyPr/>
    <a:lstStyle/>
    <a:p>
      <a:pPr>
        <a:defRPr sz="1400" b="1"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434782608695655E-2"/>
          <c:y val="9.5890410958904132E-2"/>
          <c:w val="0.69391304347826088"/>
          <c:h val="0.72602739726027421"/>
        </c:manualLayout>
      </c:layout>
      <c:barChart>
        <c:barDir val="col"/>
        <c:grouping val="stacked"/>
        <c:varyColors val="0"/>
        <c:ser>
          <c:idx val="0"/>
          <c:order val="0"/>
          <c:tx>
            <c:strRef>
              <c:f>Sheet1!$A$2</c:f>
              <c:strCache>
                <c:ptCount val="1"/>
                <c:pt idx="0">
                  <c:v>Don’t know</c:v>
                </c:pt>
              </c:strCache>
            </c:strRef>
          </c:tx>
          <c:spPr>
            <a:solidFill>
              <a:srgbClr val="993300"/>
            </a:solidFill>
            <a:ln w="12699">
              <a:solidFill>
                <a:srgbClr val="000000"/>
              </a:solidFill>
              <a:prstDash val="solid"/>
            </a:ln>
          </c:spPr>
          <c:invertIfNegative val="0"/>
          <c:dLbls>
            <c:spPr>
              <a:noFill/>
              <a:ln w="25399">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South</c:v>
                </c:pt>
                <c:pt idx="1">
                  <c:v>Southwest</c:v>
                </c:pt>
                <c:pt idx="2">
                  <c:v>Northeast</c:v>
                </c:pt>
                <c:pt idx="3">
                  <c:v>Central</c:v>
                </c:pt>
              </c:strCache>
            </c:strRef>
          </c:cat>
          <c:val>
            <c:numRef>
              <c:f>Sheet1!$B$2:$E$2</c:f>
              <c:numCache>
                <c:formatCode>0%</c:formatCode>
                <c:ptCount val="4"/>
                <c:pt idx="0">
                  <c:v>0.19</c:v>
                </c:pt>
                <c:pt idx="1">
                  <c:v>0.18000000000000005</c:v>
                </c:pt>
                <c:pt idx="2">
                  <c:v>0.12000000000000002</c:v>
                </c:pt>
                <c:pt idx="3">
                  <c:v>0.22</c:v>
                </c:pt>
              </c:numCache>
            </c:numRef>
          </c:val>
          <c:extLst>
            <c:ext xmlns:c16="http://schemas.microsoft.com/office/drawing/2014/chart" uri="{C3380CC4-5D6E-409C-BE32-E72D297353CC}">
              <c16:uniqueId val="{00000000-2D92-4F60-972A-AD574BF9BA77}"/>
            </c:ext>
          </c:extLst>
        </c:ser>
        <c:ser>
          <c:idx val="1"/>
          <c:order val="1"/>
          <c:tx>
            <c:strRef>
              <c:f>Sheet1!$A$3</c:f>
              <c:strCache>
                <c:ptCount val="1"/>
                <c:pt idx="0">
                  <c:v>Oppose city-wide implementation</c:v>
                </c:pt>
              </c:strCache>
            </c:strRef>
          </c:tx>
          <c:spPr>
            <a:solidFill>
              <a:srgbClr val="808000"/>
            </a:solidFill>
            <a:ln w="12699">
              <a:solidFill>
                <a:srgbClr val="000000"/>
              </a:solidFill>
              <a:prstDash val="solid"/>
            </a:ln>
          </c:spPr>
          <c:invertIfNegative val="0"/>
          <c:dLbls>
            <c:spPr>
              <a:noFill/>
              <a:ln w="25399">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South</c:v>
                </c:pt>
                <c:pt idx="1">
                  <c:v>Southwest</c:v>
                </c:pt>
                <c:pt idx="2">
                  <c:v>Northeast</c:v>
                </c:pt>
                <c:pt idx="3">
                  <c:v>Central</c:v>
                </c:pt>
              </c:strCache>
            </c:strRef>
          </c:cat>
          <c:val>
            <c:numRef>
              <c:f>Sheet1!$B$3:$E$3</c:f>
              <c:numCache>
                <c:formatCode>0%</c:formatCode>
                <c:ptCount val="4"/>
                <c:pt idx="0">
                  <c:v>0.41000000000000009</c:v>
                </c:pt>
                <c:pt idx="1">
                  <c:v>0.38000000000000012</c:v>
                </c:pt>
                <c:pt idx="2">
                  <c:v>0.19</c:v>
                </c:pt>
                <c:pt idx="3">
                  <c:v>0.22</c:v>
                </c:pt>
              </c:numCache>
            </c:numRef>
          </c:val>
          <c:extLst>
            <c:ext xmlns:c16="http://schemas.microsoft.com/office/drawing/2014/chart" uri="{C3380CC4-5D6E-409C-BE32-E72D297353CC}">
              <c16:uniqueId val="{00000001-2D92-4F60-972A-AD574BF9BA77}"/>
            </c:ext>
          </c:extLst>
        </c:ser>
        <c:ser>
          <c:idx val="2"/>
          <c:order val="2"/>
          <c:tx>
            <c:strRef>
              <c:f>Sheet1!$A$4</c:f>
              <c:strCache>
                <c:ptCount val="1"/>
                <c:pt idx="0">
                  <c:v>Favor city-wide implementation</c:v>
                </c:pt>
              </c:strCache>
            </c:strRef>
          </c:tx>
          <c:spPr>
            <a:solidFill>
              <a:srgbClr val="FF9900"/>
            </a:solidFill>
            <a:ln w="12699">
              <a:solidFill>
                <a:srgbClr val="000000"/>
              </a:solidFill>
              <a:prstDash val="solid"/>
            </a:ln>
          </c:spPr>
          <c:invertIfNegative val="0"/>
          <c:dLbls>
            <c:spPr>
              <a:noFill/>
              <a:ln w="25399">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South</c:v>
                </c:pt>
                <c:pt idx="1">
                  <c:v>Southwest</c:v>
                </c:pt>
                <c:pt idx="2">
                  <c:v>Northeast</c:v>
                </c:pt>
                <c:pt idx="3">
                  <c:v>Central</c:v>
                </c:pt>
              </c:strCache>
            </c:strRef>
          </c:cat>
          <c:val>
            <c:numRef>
              <c:f>Sheet1!$B$4:$E$4</c:f>
              <c:numCache>
                <c:formatCode>0%</c:formatCode>
                <c:ptCount val="4"/>
                <c:pt idx="0">
                  <c:v>0.41000000000000009</c:v>
                </c:pt>
                <c:pt idx="1">
                  <c:v>0.44</c:v>
                </c:pt>
                <c:pt idx="2">
                  <c:v>0.69000000000000017</c:v>
                </c:pt>
                <c:pt idx="3">
                  <c:v>0.56000000000000005</c:v>
                </c:pt>
              </c:numCache>
            </c:numRef>
          </c:val>
          <c:extLst>
            <c:ext xmlns:c16="http://schemas.microsoft.com/office/drawing/2014/chart" uri="{C3380CC4-5D6E-409C-BE32-E72D297353CC}">
              <c16:uniqueId val="{00000002-2D92-4F60-972A-AD574BF9BA77}"/>
            </c:ext>
          </c:extLst>
        </c:ser>
        <c:dLbls>
          <c:showLegendKey val="0"/>
          <c:showVal val="0"/>
          <c:showCatName val="0"/>
          <c:showSerName val="0"/>
          <c:showPercent val="0"/>
          <c:showBubbleSize val="0"/>
        </c:dLbls>
        <c:gapWidth val="150"/>
        <c:overlap val="100"/>
        <c:axId val="284879632"/>
        <c:axId val="226564200"/>
      </c:barChart>
      <c:catAx>
        <c:axId val="28487963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226564200"/>
        <c:crosses val="autoZero"/>
        <c:auto val="1"/>
        <c:lblAlgn val="ctr"/>
        <c:lblOffset val="100"/>
        <c:tickLblSkip val="1"/>
        <c:tickMarkSkip val="1"/>
        <c:noMultiLvlLbl val="0"/>
      </c:catAx>
      <c:valAx>
        <c:axId val="226564200"/>
        <c:scaling>
          <c:orientation val="minMax"/>
          <c:max val="1"/>
        </c:scaling>
        <c:delete val="0"/>
        <c:axPos val="l"/>
        <c:numFmt formatCode="0%" sourceLinked="1"/>
        <c:majorTickMark val="out"/>
        <c:minorTickMark val="none"/>
        <c:tickLblPos val="nextTo"/>
        <c:spPr>
          <a:ln w="3175">
            <a:solidFill>
              <a:srgbClr val="000000"/>
            </a:solidFill>
            <a:prstDash val="solid"/>
          </a:ln>
        </c:spPr>
        <c:txPr>
          <a:bodyPr rot="0" vert="horz"/>
          <a:lstStyle/>
          <a:p>
            <a:pPr>
              <a:defRPr/>
            </a:pPr>
            <a:endParaRPr lang="en-US"/>
          </a:p>
        </c:txPr>
        <c:crossAx val="284879632"/>
        <c:crosses val="autoZero"/>
        <c:crossBetween val="between"/>
      </c:valAx>
      <c:spPr>
        <a:noFill/>
        <a:ln w="25399">
          <a:noFill/>
        </a:ln>
      </c:spPr>
    </c:plotArea>
    <c:legend>
      <c:legendPos val="r"/>
      <c:layout>
        <c:manualLayout>
          <c:xMode val="edge"/>
          <c:yMode val="edge"/>
          <c:x val="0.77913043478260868"/>
          <c:y val="0.10045662100456618"/>
          <c:w val="0.21565217391304342"/>
          <c:h val="0.49771689497716903"/>
        </c:manualLayout>
      </c:layout>
      <c:overlay val="0"/>
      <c:spPr>
        <a:noFill/>
        <a:ln w="3175">
          <a:solidFill>
            <a:srgbClr val="000000"/>
          </a:solidFill>
          <a:prstDash val="solid"/>
        </a:ln>
      </c:spPr>
    </c:legend>
    <c:plotVisOnly val="1"/>
    <c:dispBlanksAs val="gap"/>
    <c:showDLblsOverMax val="0"/>
  </c:chart>
  <c:spPr>
    <a:noFill/>
    <a:ln>
      <a:noFill/>
    </a:ln>
  </c:spPr>
  <c:txPr>
    <a:bodyPr/>
    <a:lstStyle/>
    <a:p>
      <a:pPr>
        <a:defRPr sz="1400" b="1" i="0" u="none" strike="noStrike" baseline="0">
          <a:solidFill>
            <a:srgbClr val="000000"/>
          </a:solidFill>
          <a:latin typeface="Calibri"/>
          <a:ea typeface="Calibri"/>
          <a:cs typeface="Calibri"/>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905170-A2BE-4306-AA3F-6B5A734F5E4D}"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F83D1429-ED80-41A6-889E-79000A8FBA22}">
      <dgm:prSet phldrT="[Text]"/>
      <dgm:spPr/>
      <dgm:t>
        <a:bodyPr/>
        <a:lstStyle/>
        <a:p>
          <a:r>
            <a:rPr lang="en-US" b="1" dirty="0"/>
            <a:t>Seattle Comp Plan</a:t>
          </a:r>
        </a:p>
      </dgm:t>
    </dgm:pt>
    <dgm:pt modelId="{866E6E8B-8E96-4DA6-B7B9-1C4A77011D89}" type="parTrans" cxnId="{E5AD8371-7D70-4211-80A8-0B234E81FB36}">
      <dgm:prSet/>
      <dgm:spPr/>
      <dgm:t>
        <a:bodyPr/>
        <a:lstStyle/>
        <a:p>
          <a:endParaRPr lang="en-US"/>
        </a:p>
      </dgm:t>
    </dgm:pt>
    <dgm:pt modelId="{E7A655A1-4FEF-4E81-8C05-4DC67F1630F2}" type="sibTrans" cxnId="{E5AD8371-7D70-4211-80A8-0B234E81FB36}">
      <dgm:prSet/>
      <dgm:spPr/>
      <dgm:t>
        <a:bodyPr/>
        <a:lstStyle/>
        <a:p>
          <a:endParaRPr lang="en-US"/>
        </a:p>
      </dgm:t>
    </dgm:pt>
    <dgm:pt modelId="{2D5DB0D6-CEAD-411F-A08C-33C4B7723FD1}">
      <dgm:prSet phldrT="[Text]"/>
      <dgm:spPr/>
      <dgm:t>
        <a:bodyPr/>
        <a:lstStyle/>
        <a:p>
          <a:r>
            <a:rPr lang="en-US" b="1" dirty="0"/>
            <a:t>SPU Strategic Business Plan</a:t>
          </a:r>
        </a:p>
      </dgm:t>
    </dgm:pt>
    <dgm:pt modelId="{4897C18B-7515-44E8-BFA2-D135AF94DCFD}" type="parTrans" cxnId="{A8213D24-ECF8-46AD-B70F-A9301EABA1E3}">
      <dgm:prSet/>
      <dgm:spPr/>
      <dgm:t>
        <a:bodyPr/>
        <a:lstStyle/>
        <a:p>
          <a:endParaRPr lang="en-US"/>
        </a:p>
      </dgm:t>
    </dgm:pt>
    <dgm:pt modelId="{96C5978B-BC6E-4A30-BCE6-C002CD65B0ED}" type="sibTrans" cxnId="{A8213D24-ECF8-46AD-B70F-A9301EABA1E3}">
      <dgm:prSet/>
      <dgm:spPr/>
      <dgm:t>
        <a:bodyPr/>
        <a:lstStyle/>
        <a:p>
          <a:endParaRPr lang="en-US"/>
        </a:p>
      </dgm:t>
    </dgm:pt>
    <dgm:pt modelId="{929FF590-AB3D-4986-80A7-79F898E3E484}">
      <dgm:prSet phldrT="[Text]"/>
      <dgm:spPr/>
      <dgm:t>
        <a:bodyPr/>
        <a:lstStyle/>
        <a:p>
          <a:r>
            <a:rPr lang="en-US" b="1" dirty="0"/>
            <a:t>SPU Line of Business Plans</a:t>
          </a:r>
        </a:p>
      </dgm:t>
    </dgm:pt>
    <dgm:pt modelId="{874F4426-88A3-439A-ACD8-3D1763A6275B}" type="parTrans" cxnId="{59B35604-4F5D-4132-9A93-C1297069A50A}">
      <dgm:prSet/>
      <dgm:spPr/>
      <dgm:t>
        <a:bodyPr/>
        <a:lstStyle/>
        <a:p>
          <a:endParaRPr lang="en-US"/>
        </a:p>
      </dgm:t>
    </dgm:pt>
    <dgm:pt modelId="{B79E8D31-CAD5-4B43-828B-A3D9C48DC718}" type="sibTrans" cxnId="{59B35604-4F5D-4132-9A93-C1297069A50A}">
      <dgm:prSet/>
      <dgm:spPr/>
      <dgm:t>
        <a:bodyPr/>
        <a:lstStyle/>
        <a:p>
          <a:endParaRPr lang="en-US"/>
        </a:p>
      </dgm:t>
    </dgm:pt>
    <dgm:pt modelId="{67A063CB-0A81-4D42-A66E-D79C5B9A9C34}" type="pres">
      <dgm:prSet presAssocID="{52905170-A2BE-4306-AA3F-6B5A734F5E4D}" presName="Name0" presStyleCnt="0">
        <dgm:presLayoutVars>
          <dgm:chMax val="7"/>
          <dgm:chPref val="7"/>
          <dgm:dir/>
          <dgm:animLvl val="lvl"/>
        </dgm:presLayoutVars>
      </dgm:prSet>
      <dgm:spPr/>
    </dgm:pt>
    <dgm:pt modelId="{4781A646-27DE-4DF4-A712-03B948E4792A}" type="pres">
      <dgm:prSet presAssocID="{F83D1429-ED80-41A6-889E-79000A8FBA22}" presName="Accent1" presStyleCnt="0"/>
      <dgm:spPr/>
    </dgm:pt>
    <dgm:pt modelId="{B9B103CD-6747-4DF5-9AFC-C1293B317C3B}" type="pres">
      <dgm:prSet presAssocID="{F83D1429-ED80-41A6-889E-79000A8FBA22}" presName="Accent" presStyleLbl="node1" presStyleIdx="0" presStyleCnt="3"/>
      <dgm:spPr/>
    </dgm:pt>
    <dgm:pt modelId="{C7F2B934-D36F-46BB-81CD-D77E623395F2}" type="pres">
      <dgm:prSet presAssocID="{F83D1429-ED80-41A6-889E-79000A8FBA22}" presName="Parent1" presStyleLbl="revTx" presStyleIdx="0" presStyleCnt="3">
        <dgm:presLayoutVars>
          <dgm:chMax val="1"/>
          <dgm:chPref val="1"/>
          <dgm:bulletEnabled val="1"/>
        </dgm:presLayoutVars>
      </dgm:prSet>
      <dgm:spPr/>
    </dgm:pt>
    <dgm:pt modelId="{29A3E4A8-CEE6-4F42-A81D-3CB19FF5DEC2}" type="pres">
      <dgm:prSet presAssocID="{2D5DB0D6-CEAD-411F-A08C-33C4B7723FD1}" presName="Accent2" presStyleCnt="0"/>
      <dgm:spPr/>
    </dgm:pt>
    <dgm:pt modelId="{92C472BA-4FE0-42AB-9546-28D1498E54A8}" type="pres">
      <dgm:prSet presAssocID="{2D5DB0D6-CEAD-411F-A08C-33C4B7723FD1}" presName="Accent" presStyleLbl="node1" presStyleIdx="1" presStyleCnt="3"/>
      <dgm:spPr/>
    </dgm:pt>
    <dgm:pt modelId="{032E3C6A-D5EF-4D54-BD84-C90AD1BD829D}" type="pres">
      <dgm:prSet presAssocID="{2D5DB0D6-CEAD-411F-A08C-33C4B7723FD1}" presName="Parent2" presStyleLbl="revTx" presStyleIdx="1" presStyleCnt="3">
        <dgm:presLayoutVars>
          <dgm:chMax val="1"/>
          <dgm:chPref val="1"/>
          <dgm:bulletEnabled val="1"/>
        </dgm:presLayoutVars>
      </dgm:prSet>
      <dgm:spPr/>
    </dgm:pt>
    <dgm:pt modelId="{035F3F43-6573-4B90-9288-E0C7B16EF19B}" type="pres">
      <dgm:prSet presAssocID="{929FF590-AB3D-4986-80A7-79F898E3E484}" presName="Accent3" presStyleCnt="0"/>
      <dgm:spPr/>
    </dgm:pt>
    <dgm:pt modelId="{ABA8EC60-67AB-4F80-9E98-5E64D253EFA4}" type="pres">
      <dgm:prSet presAssocID="{929FF590-AB3D-4986-80A7-79F898E3E484}" presName="Accent" presStyleLbl="node1" presStyleIdx="2" presStyleCnt="3"/>
      <dgm:spPr/>
    </dgm:pt>
    <dgm:pt modelId="{77F73774-8E37-4512-907B-A6F7731901C7}" type="pres">
      <dgm:prSet presAssocID="{929FF590-AB3D-4986-80A7-79F898E3E484}" presName="Parent3" presStyleLbl="revTx" presStyleIdx="2" presStyleCnt="3">
        <dgm:presLayoutVars>
          <dgm:chMax val="1"/>
          <dgm:chPref val="1"/>
          <dgm:bulletEnabled val="1"/>
        </dgm:presLayoutVars>
      </dgm:prSet>
      <dgm:spPr/>
    </dgm:pt>
  </dgm:ptLst>
  <dgm:cxnLst>
    <dgm:cxn modelId="{59B35604-4F5D-4132-9A93-C1297069A50A}" srcId="{52905170-A2BE-4306-AA3F-6B5A734F5E4D}" destId="{929FF590-AB3D-4986-80A7-79F898E3E484}" srcOrd="2" destOrd="0" parTransId="{874F4426-88A3-439A-ACD8-3D1763A6275B}" sibTransId="{B79E8D31-CAD5-4B43-828B-A3D9C48DC718}"/>
    <dgm:cxn modelId="{D82B2E05-4CEC-4E0B-B9ED-DF06A2C9658D}" type="presOf" srcId="{52905170-A2BE-4306-AA3F-6B5A734F5E4D}" destId="{67A063CB-0A81-4D42-A66E-D79C5B9A9C34}" srcOrd="0" destOrd="0" presId="urn:microsoft.com/office/officeart/2009/layout/CircleArrowProcess"/>
    <dgm:cxn modelId="{6895650D-95DA-47FE-BFCE-3B2A8A592C65}" type="presOf" srcId="{929FF590-AB3D-4986-80A7-79F898E3E484}" destId="{77F73774-8E37-4512-907B-A6F7731901C7}" srcOrd="0" destOrd="0" presId="urn:microsoft.com/office/officeart/2009/layout/CircleArrowProcess"/>
    <dgm:cxn modelId="{A8213D24-ECF8-46AD-B70F-A9301EABA1E3}" srcId="{52905170-A2BE-4306-AA3F-6B5A734F5E4D}" destId="{2D5DB0D6-CEAD-411F-A08C-33C4B7723FD1}" srcOrd="1" destOrd="0" parTransId="{4897C18B-7515-44E8-BFA2-D135AF94DCFD}" sibTransId="{96C5978B-BC6E-4A30-BCE6-C002CD65B0ED}"/>
    <dgm:cxn modelId="{1239775B-B24B-46C7-8ECA-CA9B9B22AB1D}" type="presOf" srcId="{2D5DB0D6-CEAD-411F-A08C-33C4B7723FD1}" destId="{032E3C6A-D5EF-4D54-BD84-C90AD1BD829D}" srcOrd="0" destOrd="0" presId="urn:microsoft.com/office/officeart/2009/layout/CircleArrowProcess"/>
    <dgm:cxn modelId="{E5AD8371-7D70-4211-80A8-0B234E81FB36}" srcId="{52905170-A2BE-4306-AA3F-6B5A734F5E4D}" destId="{F83D1429-ED80-41A6-889E-79000A8FBA22}" srcOrd="0" destOrd="0" parTransId="{866E6E8B-8E96-4DA6-B7B9-1C4A77011D89}" sibTransId="{E7A655A1-4FEF-4E81-8C05-4DC67F1630F2}"/>
    <dgm:cxn modelId="{2BBE2EA1-06B6-4747-8491-A00FFA947BE4}" type="presOf" srcId="{F83D1429-ED80-41A6-889E-79000A8FBA22}" destId="{C7F2B934-D36F-46BB-81CD-D77E623395F2}" srcOrd="0" destOrd="0" presId="urn:microsoft.com/office/officeart/2009/layout/CircleArrowProcess"/>
    <dgm:cxn modelId="{5EF7B5B2-54A8-4044-A578-A6200CFBA047}" type="presParOf" srcId="{67A063CB-0A81-4D42-A66E-D79C5B9A9C34}" destId="{4781A646-27DE-4DF4-A712-03B948E4792A}" srcOrd="0" destOrd="0" presId="urn:microsoft.com/office/officeart/2009/layout/CircleArrowProcess"/>
    <dgm:cxn modelId="{719DEE0E-5ABC-4409-9082-B9D823ACB2BB}" type="presParOf" srcId="{4781A646-27DE-4DF4-A712-03B948E4792A}" destId="{B9B103CD-6747-4DF5-9AFC-C1293B317C3B}" srcOrd="0" destOrd="0" presId="urn:microsoft.com/office/officeart/2009/layout/CircleArrowProcess"/>
    <dgm:cxn modelId="{63FD64D2-BE49-42FE-AA9C-D9ADAA313396}" type="presParOf" srcId="{67A063CB-0A81-4D42-A66E-D79C5B9A9C34}" destId="{C7F2B934-D36F-46BB-81CD-D77E623395F2}" srcOrd="1" destOrd="0" presId="urn:microsoft.com/office/officeart/2009/layout/CircleArrowProcess"/>
    <dgm:cxn modelId="{A998A2A8-F30F-4A27-A639-D2BDAB679EF1}" type="presParOf" srcId="{67A063CB-0A81-4D42-A66E-D79C5B9A9C34}" destId="{29A3E4A8-CEE6-4F42-A81D-3CB19FF5DEC2}" srcOrd="2" destOrd="0" presId="urn:microsoft.com/office/officeart/2009/layout/CircleArrowProcess"/>
    <dgm:cxn modelId="{E9BF6401-0553-4AC1-AD55-A5443F438B5A}" type="presParOf" srcId="{29A3E4A8-CEE6-4F42-A81D-3CB19FF5DEC2}" destId="{92C472BA-4FE0-42AB-9546-28D1498E54A8}" srcOrd="0" destOrd="0" presId="urn:microsoft.com/office/officeart/2009/layout/CircleArrowProcess"/>
    <dgm:cxn modelId="{F4B33A69-BD0F-4363-B7DF-3967CDC6532B}" type="presParOf" srcId="{67A063CB-0A81-4D42-A66E-D79C5B9A9C34}" destId="{032E3C6A-D5EF-4D54-BD84-C90AD1BD829D}" srcOrd="3" destOrd="0" presId="urn:microsoft.com/office/officeart/2009/layout/CircleArrowProcess"/>
    <dgm:cxn modelId="{B79F6482-D8FB-4D04-83DB-15F43D2D3718}" type="presParOf" srcId="{67A063CB-0A81-4D42-A66E-D79C5B9A9C34}" destId="{035F3F43-6573-4B90-9288-E0C7B16EF19B}" srcOrd="4" destOrd="0" presId="urn:microsoft.com/office/officeart/2009/layout/CircleArrowProcess"/>
    <dgm:cxn modelId="{B5834E41-6515-4951-98F7-D410E548F097}" type="presParOf" srcId="{035F3F43-6573-4B90-9288-E0C7B16EF19B}" destId="{ABA8EC60-67AB-4F80-9E98-5E64D253EFA4}" srcOrd="0" destOrd="0" presId="urn:microsoft.com/office/officeart/2009/layout/CircleArrowProcess"/>
    <dgm:cxn modelId="{4147B9F1-D0DD-469A-9ACD-A72BA85E288B}" type="presParOf" srcId="{67A063CB-0A81-4D42-A66E-D79C5B9A9C34}" destId="{77F73774-8E37-4512-907B-A6F7731901C7}"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7CEAC0-A924-417F-8EEA-2893955699B6}"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BCEF2280-F126-4F64-94E8-5AE477799D96}">
      <dgm:prSet phldrT="[Text]" custT="1"/>
      <dgm:spPr/>
      <dgm:t>
        <a:bodyPr/>
        <a:lstStyle/>
        <a:p>
          <a:r>
            <a:rPr lang="en-US" sz="1600"/>
            <a:t>Stakeholder Analysis</a:t>
          </a:r>
        </a:p>
      </dgm:t>
    </dgm:pt>
    <dgm:pt modelId="{13308710-CA87-4292-BDCC-AE915F7877AF}" type="parTrans" cxnId="{279109D1-A29B-407D-B66D-68F8577D3CFA}">
      <dgm:prSet/>
      <dgm:spPr/>
      <dgm:t>
        <a:bodyPr/>
        <a:lstStyle/>
        <a:p>
          <a:endParaRPr lang="en-US"/>
        </a:p>
      </dgm:t>
    </dgm:pt>
    <dgm:pt modelId="{7A0DF493-737C-46F3-935C-485E82B623F0}" type="sibTrans" cxnId="{279109D1-A29B-407D-B66D-68F8577D3CFA}">
      <dgm:prSet/>
      <dgm:spPr/>
      <dgm:t>
        <a:bodyPr/>
        <a:lstStyle/>
        <a:p>
          <a:endParaRPr lang="en-US"/>
        </a:p>
      </dgm:t>
    </dgm:pt>
    <dgm:pt modelId="{9CDD4537-4491-4041-B212-3C7CED2B06A0}" type="asst">
      <dgm:prSet phldrT="[Text]" custT="1"/>
      <dgm:spPr/>
      <dgm:t>
        <a:bodyPr/>
        <a:lstStyle/>
        <a:p>
          <a:r>
            <a:rPr lang="en-US" sz="1600" dirty="0"/>
            <a:t>Inclusive Outreach  and Public Engagement Plan Development (optional)</a:t>
          </a:r>
        </a:p>
      </dgm:t>
    </dgm:pt>
    <dgm:pt modelId="{7904AC85-1626-4956-B001-D7D495BC20B2}" type="parTrans" cxnId="{1428E4D1-381E-4700-BBCC-C00BB8EF90A1}">
      <dgm:prSet/>
      <dgm:spPr/>
      <dgm:t>
        <a:bodyPr/>
        <a:lstStyle/>
        <a:p>
          <a:endParaRPr lang="en-US"/>
        </a:p>
      </dgm:t>
    </dgm:pt>
    <dgm:pt modelId="{6760F24E-3643-452E-B554-4260079E6968}" type="sibTrans" cxnId="{1428E4D1-381E-4700-BBCC-C00BB8EF90A1}">
      <dgm:prSet/>
      <dgm:spPr/>
      <dgm:t>
        <a:bodyPr/>
        <a:lstStyle/>
        <a:p>
          <a:endParaRPr lang="en-US"/>
        </a:p>
      </dgm:t>
    </dgm:pt>
    <dgm:pt modelId="{7F3A5789-09BD-4E3E-AF50-385E4535EBB3}">
      <dgm:prSet phldrT="[Text]" custT="1"/>
      <dgm:spPr/>
      <dgm:t>
        <a:bodyPr/>
        <a:lstStyle/>
        <a:p>
          <a:pPr>
            <a:lnSpc>
              <a:spcPct val="100000"/>
            </a:lnSpc>
            <a:spcAft>
              <a:spcPts val="0"/>
            </a:spcAft>
          </a:pPr>
          <a:r>
            <a:rPr lang="en-US" sz="1600"/>
            <a:t>Service, Project, or </a:t>
          </a:r>
        </a:p>
        <a:p>
          <a:pPr>
            <a:lnSpc>
              <a:spcPct val="100000"/>
            </a:lnSpc>
            <a:spcAft>
              <a:spcPts val="0"/>
            </a:spcAft>
          </a:pPr>
          <a:r>
            <a:rPr lang="en-US" sz="1600"/>
            <a:t>Program Development</a:t>
          </a:r>
        </a:p>
      </dgm:t>
    </dgm:pt>
    <dgm:pt modelId="{D5C6CD64-AF31-4CAA-BC32-4B840E7D4B99}" type="parTrans" cxnId="{9CCB883A-1D63-44B1-95E6-75668970CFDD}">
      <dgm:prSet/>
      <dgm:spPr/>
      <dgm:t>
        <a:bodyPr/>
        <a:lstStyle/>
        <a:p>
          <a:endParaRPr lang="en-US"/>
        </a:p>
      </dgm:t>
    </dgm:pt>
    <dgm:pt modelId="{F5B146C8-5EA3-400C-8DD1-E3E05C133EB5}" type="sibTrans" cxnId="{9CCB883A-1D63-44B1-95E6-75668970CFDD}">
      <dgm:prSet/>
      <dgm:spPr/>
      <dgm:t>
        <a:bodyPr/>
        <a:lstStyle/>
        <a:p>
          <a:endParaRPr lang="en-US"/>
        </a:p>
      </dgm:t>
    </dgm:pt>
    <dgm:pt modelId="{A8F57367-0699-4618-92AA-3E1928677398}">
      <dgm:prSet phldrT="[Text]" custT="1"/>
      <dgm:spPr/>
      <dgm:t>
        <a:bodyPr/>
        <a:lstStyle/>
        <a:p>
          <a:r>
            <a:rPr lang="en-US" sz="1600" dirty="0"/>
            <a:t>Master or Comprehensive Plan Development</a:t>
          </a:r>
        </a:p>
      </dgm:t>
    </dgm:pt>
    <dgm:pt modelId="{E8B0CC08-0061-4E39-A089-FAC6C5AE96C9}" type="parTrans" cxnId="{3F62ABDD-4FCA-45C8-AA54-575D58397046}">
      <dgm:prSet/>
      <dgm:spPr/>
      <dgm:t>
        <a:bodyPr/>
        <a:lstStyle/>
        <a:p>
          <a:endParaRPr lang="en-US"/>
        </a:p>
      </dgm:t>
    </dgm:pt>
    <dgm:pt modelId="{96500DC8-6112-491E-88A4-9019329382EC}" type="sibTrans" cxnId="{3F62ABDD-4FCA-45C8-AA54-575D58397046}">
      <dgm:prSet/>
      <dgm:spPr/>
      <dgm:t>
        <a:bodyPr/>
        <a:lstStyle/>
        <a:p>
          <a:endParaRPr lang="en-US"/>
        </a:p>
      </dgm:t>
    </dgm:pt>
    <dgm:pt modelId="{62C0BBA1-5FF5-4A24-9F2B-E87500EA3641}">
      <dgm:prSet phldrT="[Text]" custT="1"/>
      <dgm:spPr/>
      <dgm:t>
        <a:bodyPr/>
        <a:lstStyle/>
        <a:p>
          <a:r>
            <a:rPr lang="en-US" sz="1600"/>
            <a:t>Policy, Procedure, Director's Rule, or Code Development</a:t>
          </a:r>
        </a:p>
      </dgm:t>
    </dgm:pt>
    <dgm:pt modelId="{29941110-9161-40B6-A556-418B56B0ADFD}" type="parTrans" cxnId="{78AB4EA7-DB3C-4A73-8D91-35E43EA9A88D}">
      <dgm:prSet/>
      <dgm:spPr/>
      <dgm:t>
        <a:bodyPr/>
        <a:lstStyle/>
        <a:p>
          <a:endParaRPr lang="en-US"/>
        </a:p>
      </dgm:t>
    </dgm:pt>
    <dgm:pt modelId="{6F94D2D7-CF31-49BE-90D3-D41FEA94003F}" type="sibTrans" cxnId="{78AB4EA7-DB3C-4A73-8D91-35E43EA9A88D}">
      <dgm:prSet/>
      <dgm:spPr/>
      <dgm:t>
        <a:bodyPr/>
        <a:lstStyle/>
        <a:p>
          <a:endParaRPr lang="en-US"/>
        </a:p>
      </dgm:t>
    </dgm:pt>
    <dgm:pt modelId="{065772EB-4812-4BC8-A175-955974A8ADEB}">
      <dgm:prSet custT="1"/>
      <dgm:spPr/>
      <dgm:t>
        <a:bodyPr/>
        <a:lstStyle/>
        <a:p>
          <a:r>
            <a:rPr lang="en-US" sz="1600"/>
            <a:t>Management Discussions and Decision Making</a:t>
          </a:r>
        </a:p>
      </dgm:t>
    </dgm:pt>
    <dgm:pt modelId="{AA329E36-4746-4EBC-AA31-8A9EAA827ACF}" type="parTrans" cxnId="{2E373891-EB17-4ED8-8EA7-83A79FC6DE15}">
      <dgm:prSet/>
      <dgm:spPr/>
      <dgm:t>
        <a:bodyPr/>
        <a:lstStyle/>
        <a:p>
          <a:endParaRPr lang="en-US"/>
        </a:p>
      </dgm:t>
    </dgm:pt>
    <dgm:pt modelId="{9480F341-7A3D-4952-8F99-902F082F620B}" type="sibTrans" cxnId="{2E373891-EB17-4ED8-8EA7-83A79FC6DE15}">
      <dgm:prSet/>
      <dgm:spPr/>
      <dgm:t>
        <a:bodyPr/>
        <a:lstStyle/>
        <a:p>
          <a:endParaRPr lang="en-US"/>
        </a:p>
      </dgm:t>
    </dgm:pt>
    <dgm:pt modelId="{A3B8517B-C58A-4543-8712-B5D04A133AA0}">
      <dgm:prSet phldrT="[Text]" custT="1"/>
      <dgm:spPr/>
      <dgm:t>
        <a:bodyPr/>
        <a:lstStyle/>
        <a:p>
          <a:r>
            <a:rPr lang="en-US" sz="1400" baseline="0">
              <a:solidFill>
                <a:sysClr val="windowText" lastClr="000000"/>
              </a:solidFill>
            </a:rPr>
            <a:t>Select one of the following</a:t>
          </a:r>
        </a:p>
      </dgm:t>
    </dgm:pt>
    <dgm:pt modelId="{287E9887-50A0-45B0-97AA-28CAC28BDAB7}" type="parTrans" cxnId="{F9186E6C-0852-47DA-A554-370381AC1845}">
      <dgm:prSet/>
      <dgm:spPr/>
      <dgm:t>
        <a:bodyPr/>
        <a:lstStyle/>
        <a:p>
          <a:endParaRPr lang="en-US"/>
        </a:p>
      </dgm:t>
    </dgm:pt>
    <dgm:pt modelId="{8BEAB361-D832-4031-855E-176C9DFA3C03}" type="sibTrans" cxnId="{F9186E6C-0852-47DA-A554-370381AC1845}">
      <dgm:prSet/>
      <dgm:spPr/>
      <dgm:t>
        <a:bodyPr/>
        <a:lstStyle/>
        <a:p>
          <a:endParaRPr lang="en-US"/>
        </a:p>
      </dgm:t>
    </dgm:pt>
    <dgm:pt modelId="{42DB4DD2-1981-40F6-B140-66218057F14A}" type="pres">
      <dgm:prSet presAssocID="{987CEAC0-A924-417F-8EEA-2893955699B6}" presName="hierChild1" presStyleCnt="0">
        <dgm:presLayoutVars>
          <dgm:orgChart val="1"/>
          <dgm:chPref val="1"/>
          <dgm:dir/>
          <dgm:animOne val="branch"/>
          <dgm:animLvl val="lvl"/>
          <dgm:resizeHandles/>
        </dgm:presLayoutVars>
      </dgm:prSet>
      <dgm:spPr/>
    </dgm:pt>
    <dgm:pt modelId="{050EF4F7-4DDB-4207-AFF3-D7349CBD537E}" type="pres">
      <dgm:prSet presAssocID="{BCEF2280-F126-4F64-94E8-5AE477799D96}" presName="hierRoot1" presStyleCnt="0">
        <dgm:presLayoutVars>
          <dgm:hierBranch val="init"/>
        </dgm:presLayoutVars>
      </dgm:prSet>
      <dgm:spPr/>
    </dgm:pt>
    <dgm:pt modelId="{2BC00796-540F-453D-A1DD-1AC0014E3991}" type="pres">
      <dgm:prSet presAssocID="{BCEF2280-F126-4F64-94E8-5AE477799D96}" presName="rootComposite1" presStyleCnt="0"/>
      <dgm:spPr/>
    </dgm:pt>
    <dgm:pt modelId="{8C56205C-A5F6-49F4-8F42-4AEA3A7CD51F}" type="pres">
      <dgm:prSet presAssocID="{BCEF2280-F126-4F64-94E8-5AE477799D96}" presName="rootText1" presStyleLbl="node0" presStyleIdx="0" presStyleCnt="2" custScaleX="74566" custScaleY="184903" custLinFactNeighborX="-6320" custLinFactNeighborY="6607">
        <dgm:presLayoutVars>
          <dgm:chPref val="3"/>
        </dgm:presLayoutVars>
      </dgm:prSet>
      <dgm:spPr>
        <a:prstGeom prst="rightArrow">
          <a:avLst/>
        </a:prstGeom>
      </dgm:spPr>
    </dgm:pt>
    <dgm:pt modelId="{40B46191-8238-4E02-89D4-1C8BC6C5B559}" type="pres">
      <dgm:prSet presAssocID="{BCEF2280-F126-4F64-94E8-5AE477799D96}" presName="rootConnector1" presStyleLbl="node1" presStyleIdx="0" presStyleCnt="0"/>
      <dgm:spPr/>
    </dgm:pt>
    <dgm:pt modelId="{E2FBF5BD-EB31-449E-A806-14BB9F747355}" type="pres">
      <dgm:prSet presAssocID="{BCEF2280-F126-4F64-94E8-5AE477799D96}" presName="hierChild2" presStyleCnt="0"/>
      <dgm:spPr/>
    </dgm:pt>
    <dgm:pt modelId="{1B2818A5-625E-42FB-ADD6-3AABE9791944}" type="pres">
      <dgm:prSet presAssocID="{AA329E36-4746-4EBC-AA31-8A9EAA827ACF}" presName="Name64" presStyleLbl="parChTrans1D2" presStyleIdx="0" presStyleCnt="5"/>
      <dgm:spPr/>
    </dgm:pt>
    <dgm:pt modelId="{9027B0D3-4EB8-42C0-8D0E-E1D1885CBB3B}" type="pres">
      <dgm:prSet presAssocID="{065772EB-4812-4BC8-A175-955974A8ADEB}" presName="hierRoot2" presStyleCnt="0">
        <dgm:presLayoutVars>
          <dgm:hierBranch val="init"/>
        </dgm:presLayoutVars>
      </dgm:prSet>
      <dgm:spPr/>
    </dgm:pt>
    <dgm:pt modelId="{B057641B-FCC6-4724-ADF7-5D601F1E9E8E}" type="pres">
      <dgm:prSet presAssocID="{065772EB-4812-4BC8-A175-955974A8ADEB}" presName="rootComposite" presStyleCnt="0"/>
      <dgm:spPr/>
    </dgm:pt>
    <dgm:pt modelId="{63D31076-E592-4C38-AEDF-31BC574BC88D}" type="pres">
      <dgm:prSet presAssocID="{065772EB-4812-4BC8-A175-955974A8ADEB}" presName="rootText" presStyleLbl="node2" presStyleIdx="0" presStyleCnt="4">
        <dgm:presLayoutVars>
          <dgm:chPref val="3"/>
        </dgm:presLayoutVars>
      </dgm:prSet>
      <dgm:spPr/>
    </dgm:pt>
    <dgm:pt modelId="{AE6BD667-9C40-4A21-A0B7-CE8822DFC352}" type="pres">
      <dgm:prSet presAssocID="{065772EB-4812-4BC8-A175-955974A8ADEB}" presName="rootConnector" presStyleLbl="node2" presStyleIdx="0" presStyleCnt="4"/>
      <dgm:spPr/>
    </dgm:pt>
    <dgm:pt modelId="{3BD2BD5A-0E0B-4A7A-B0AA-3A0FF400B770}" type="pres">
      <dgm:prSet presAssocID="{065772EB-4812-4BC8-A175-955974A8ADEB}" presName="hierChild4" presStyleCnt="0"/>
      <dgm:spPr/>
    </dgm:pt>
    <dgm:pt modelId="{8619DCA1-E4F3-4BCE-8FBD-7CDAA6ECDD32}" type="pres">
      <dgm:prSet presAssocID="{065772EB-4812-4BC8-A175-955974A8ADEB}" presName="hierChild5" presStyleCnt="0"/>
      <dgm:spPr/>
    </dgm:pt>
    <dgm:pt modelId="{C099E2F8-F60D-4A82-8167-DCCA4B27323D}" type="pres">
      <dgm:prSet presAssocID="{D5C6CD64-AF31-4CAA-BC32-4B840E7D4B99}" presName="Name64" presStyleLbl="parChTrans1D2" presStyleIdx="1" presStyleCnt="5"/>
      <dgm:spPr/>
    </dgm:pt>
    <dgm:pt modelId="{D8ED7C5A-BF9E-4D7A-AC9F-1F8EC791CF80}" type="pres">
      <dgm:prSet presAssocID="{7F3A5789-09BD-4E3E-AF50-385E4535EBB3}" presName="hierRoot2" presStyleCnt="0">
        <dgm:presLayoutVars>
          <dgm:hierBranch val="init"/>
        </dgm:presLayoutVars>
      </dgm:prSet>
      <dgm:spPr/>
    </dgm:pt>
    <dgm:pt modelId="{93F6D007-C7B7-4873-887A-95399AF52FD6}" type="pres">
      <dgm:prSet presAssocID="{7F3A5789-09BD-4E3E-AF50-385E4535EBB3}" presName="rootComposite" presStyleCnt="0"/>
      <dgm:spPr/>
    </dgm:pt>
    <dgm:pt modelId="{89F2520B-EF4A-4891-B6B7-280AF542D0FB}" type="pres">
      <dgm:prSet presAssocID="{7F3A5789-09BD-4E3E-AF50-385E4535EBB3}" presName="rootText" presStyleLbl="node2" presStyleIdx="1" presStyleCnt="4">
        <dgm:presLayoutVars>
          <dgm:chPref val="3"/>
        </dgm:presLayoutVars>
      </dgm:prSet>
      <dgm:spPr/>
    </dgm:pt>
    <dgm:pt modelId="{DBD1FA5D-4CFA-4CE0-8168-3E9B6F52C19E}" type="pres">
      <dgm:prSet presAssocID="{7F3A5789-09BD-4E3E-AF50-385E4535EBB3}" presName="rootConnector" presStyleLbl="node2" presStyleIdx="1" presStyleCnt="4"/>
      <dgm:spPr/>
    </dgm:pt>
    <dgm:pt modelId="{B3F5D29F-2D50-4BAC-82A3-F99A5BB1EF7C}" type="pres">
      <dgm:prSet presAssocID="{7F3A5789-09BD-4E3E-AF50-385E4535EBB3}" presName="hierChild4" presStyleCnt="0"/>
      <dgm:spPr/>
    </dgm:pt>
    <dgm:pt modelId="{CB13E127-2B64-4D1D-A052-A7D673394EA0}" type="pres">
      <dgm:prSet presAssocID="{7F3A5789-09BD-4E3E-AF50-385E4535EBB3}" presName="hierChild5" presStyleCnt="0"/>
      <dgm:spPr/>
    </dgm:pt>
    <dgm:pt modelId="{3AD81089-880D-40D6-835C-D47FD069C541}" type="pres">
      <dgm:prSet presAssocID="{E8B0CC08-0061-4E39-A089-FAC6C5AE96C9}" presName="Name64" presStyleLbl="parChTrans1D2" presStyleIdx="2" presStyleCnt="5"/>
      <dgm:spPr/>
    </dgm:pt>
    <dgm:pt modelId="{48469561-64A3-42D2-A472-00A003B799D6}" type="pres">
      <dgm:prSet presAssocID="{A8F57367-0699-4618-92AA-3E1928677398}" presName="hierRoot2" presStyleCnt="0">
        <dgm:presLayoutVars>
          <dgm:hierBranch val="init"/>
        </dgm:presLayoutVars>
      </dgm:prSet>
      <dgm:spPr/>
    </dgm:pt>
    <dgm:pt modelId="{B9FDCA5F-B770-4EA9-B6CA-397B44E0BA91}" type="pres">
      <dgm:prSet presAssocID="{A8F57367-0699-4618-92AA-3E1928677398}" presName="rootComposite" presStyleCnt="0"/>
      <dgm:spPr/>
    </dgm:pt>
    <dgm:pt modelId="{3F8D9119-0C9D-4A10-BC43-182581390B1B}" type="pres">
      <dgm:prSet presAssocID="{A8F57367-0699-4618-92AA-3E1928677398}" presName="rootText" presStyleLbl="node2" presStyleIdx="2" presStyleCnt="4">
        <dgm:presLayoutVars>
          <dgm:chPref val="3"/>
        </dgm:presLayoutVars>
      </dgm:prSet>
      <dgm:spPr/>
    </dgm:pt>
    <dgm:pt modelId="{9AFD8E5A-DCE1-4979-B98F-9C0C12D430F9}" type="pres">
      <dgm:prSet presAssocID="{A8F57367-0699-4618-92AA-3E1928677398}" presName="rootConnector" presStyleLbl="node2" presStyleIdx="2" presStyleCnt="4"/>
      <dgm:spPr/>
    </dgm:pt>
    <dgm:pt modelId="{6E3F7E61-A5C8-4347-888A-49740AD48E65}" type="pres">
      <dgm:prSet presAssocID="{A8F57367-0699-4618-92AA-3E1928677398}" presName="hierChild4" presStyleCnt="0"/>
      <dgm:spPr/>
    </dgm:pt>
    <dgm:pt modelId="{9737A0F7-8E0A-4A60-8726-B2218E7517DB}" type="pres">
      <dgm:prSet presAssocID="{A8F57367-0699-4618-92AA-3E1928677398}" presName="hierChild5" presStyleCnt="0"/>
      <dgm:spPr/>
    </dgm:pt>
    <dgm:pt modelId="{5C513BE9-CD1C-4DA1-928E-C346BB499475}" type="pres">
      <dgm:prSet presAssocID="{29941110-9161-40B6-A556-418B56B0ADFD}" presName="Name64" presStyleLbl="parChTrans1D2" presStyleIdx="3" presStyleCnt="5"/>
      <dgm:spPr/>
    </dgm:pt>
    <dgm:pt modelId="{FD0CED9C-292C-490E-9F70-EEC3FD6CEF98}" type="pres">
      <dgm:prSet presAssocID="{62C0BBA1-5FF5-4A24-9F2B-E87500EA3641}" presName="hierRoot2" presStyleCnt="0">
        <dgm:presLayoutVars>
          <dgm:hierBranch val="init"/>
        </dgm:presLayoutVars>
      </dgm:prSet>
      <dgm:spPr/>
    </dgm:pt>
    <dgm:pt modelId="{3C2EBAEB-8005-45C8-B37D-AC5F52C1DFAD}" type="pres">
      <dgm:prSet presAssocID="{62C0BBA1-5FF5-4A24-9F2B-E87500EA3641}" presName="rootComposite" presStyleCnt="0"/>
      <dgm:spPr/>
    </dgm:pt>
    <dgm:pt modelId="{060A110E-4971-4E1E-8486-2B4675EEE211}" type="pres">
      <dgm:prSet presAssocID="{62C0BBA1-5FF5-4A24-9F2B-E87500EA3641}" presName="rootText" presStyleLbl="node2" presStyleIdx="3" presStyleCnt="4">
        <dgm:presLayoutVars>
          <dgm:chPref val="3"/>
        </dgm:presLayoutVars>
      </dgm:prSet>
      <dgm:spPr/>
    </dgm:pt>
    <dgm:pt modelId="{A3098717-63BC-4B34-A62D-1A2BC08782F2}" type="pres">
      <dgm:prSet presAssocID="{62C0BBA1-5FF5-4A24-9F2B-E87500EA3641}" presName="rootConnector" presStyleLbl="node2" presStyleIdx="3" presStyleCnt="4"/>
      <dgm:spPr/>
    </dgm:pt>
    <dgm:pt modelId="{68AE010C-94EB-4802-BDDC-A7060DAF9043}" type="pres">
      <dgm:prSet presAssocID="{62C0BBA1-5FF5-4A24-9F2B-E87500EA3641}" presName="hierChild4" presStyleCnt="0"/>
      <dgm:spPr/>
    </dgm:pt>
    <dgm:pt modelId="{3105C49C-C792-46D2-930D-E27B79740FC2}" type="pres">
      <dgm:prSet presAssocID="{62C0BBA1-5FF5-4A24-9F2B-E87500EA3641}" presName="hierChild5" presStyleCnt="0"/>
      <dgm:spPr/>
    </dgm:pt>
    <dgm:pt modelId="{0961A349-FF50-48EE-980F-2515CCB304B7}" type="pres">
      <dgm:prSet presAssocID="{BCEF2280-F126-4F64-94E8-5AE477799D96}" presName="hierChild3" presStyleCnt="0"/>
      <dgm:spPr/>
    </dgm:pt>
    <dgm:pt modelId="{7C65251D-2C8A-44AB-ABD1-66E357B4E2A3}" type="pres">
      <dgm:prSet presAssocID="{7904AC85-1626-4956-B001-D7D495BC20B2}" presName="Name115" presStyleLbl="parChTrans1D2" presStyleIdx="4" presStyleCnt="5"/>
      <dgm:spPr/>
    </dgm:pt>
    <dgm:pt modelId="{2C139BB2-E439-41BB-8273-E6CA53059B26}" type="pres">
      <dgm:prSet presAssocID="{9CDD4537-4491-4041-B212-3C7CED2B06A0}" presName="hierRoot3" presStyleCnt="0">
        <dgm:presLayoutVars>
          <dgm:hierBranch val="init"/>
        </dgm:presLayoutVars>
      </dgm:prSet>
      <dgm:spPr/>
    </dgm:pt>
    <dgm:pt modelId="{9EBDEA94-3FF6-4323-9919-395FD983BEAF}" type="pres">
      <dgm:prSet presAssocID="{9CDD4537-4491-4041-B212-3C7CED2B06A0}" presName="rootComposite3" presStyleCnt="0"/>
      <dgm:spPr/>
    </dgm:pt>
    <dgm:pt modelId="{0BE3941F-72D0-4313-8650-9B2BDC5C76BF}" type="pres">
      <dgm:prSet presAssocID="{9CDD4537-4491-4041-B212-3C7CED2B06A0}" presName="rootText3" presStyleLbl="asst1" presStyleIdx="0" presStyleCnt="1" custScaleX="86785" custScaleY="161992" custLinFactNeighborX="-39006" custLinFactNeighborY="24095">
        <dgm:presLayoutVars>
          <dgm:chPref val="3"/>
        </dgm:presLayoutVars>
      </dgm:prSet>
      <dgm:spPr>
        <a:prstGeom prst="downArrowCallout">
          <a:avLst/>
        </a:prstGeom>
      </dgm:spPr>
    </dgm:pt>
    <dgm:pt modelId="{AAC6EB3F-3770-41E2-946E-E2110807DADF}" type="pres">
      <dgm:prSet presAssocID="{9CDD4537-4491-4041-B212-3C7CED2B06A0}" presName="rootConnector3" presStyleLbl="asst1" presStyleIdx="0" presStyleCnt="1"/>
      <dgm:spPr/>
    </dgm:pt>
    <dgm:pt modelId="{B7E1CE82-53CB-4D01-BEAA-C1C588CDAAF3}" type="pres">
      <dgm:prSet presAssocID="{9CDD4537-4491-4041-B212-3C7CED2B06A0}" presName="hierChild6" presStyleCnt="0"/>
      <dgm:spPr/>
    </dgm:pt>
    <dgm:pt modelId="{8B83491F-1D9E-4B5C-A21A-4E5350FCEB2D}" type="pres">
      <dgm:prSet presAssocID="{9CDD4537-4491-4041-B212-3C7CED2B06A0}" presName="hierChild7" presStyleCnt="0"/>
      <dgm:spPr/>
    </dgm:pt>
    <dgm:pt modelId="{8B828961-2E6F-4FDC-9CD1-FC0F084A16A4}" type="pres">
      <dgm:prSet presAssocID="{A3B8517B-C58A-4543-8712-B5D04A133AA0}" presName="hierRoot1" presStyleCnt="0">
        <dgm:presLayoutVars>
          <dgm:hierBranch val="init"/>
        </dgm:presLayoutVars>
      </dgm:prSet>
      <dgm:spPr/>
    </dgm:pt>
    <dgm:pt modelId="{26120C40-F80A-47DD-96CA-5C698F40EDA3}" type="pres">
      <dgm:prSet presAssocID="{A3B8517B-C58A-4543-8712-B5D04A133AA0}" presName="rootComposite1" presStyleCnt="0"/>
      <dgm:spPr/>
    </dgm:pt>
    <dgm:pt modelId="{505A35CE-69C2-4D45-BCE2-BCF4012D4F43}" type="pres">
      <dgm:prSet presAssocID="{A3B8517B-C58A-4543-8712-B5D04A133AA0}" presName="rootText1" presStyleLbl="node0" presStyleIdx="1" presStyleCnt="2" custScaleX="56300" custScaleY="119789" custLinFactX="39010" custLinFactY="-86819" custLinFactNeighborX="100000" custLinFactNeighborY="-100000">
        <dgm:presLayoutVars>
          <dgm:chPref val="3"/>
        </dgm:presLayoutVars>
      </dgm:prSet>
      <dgm:spPr>
        <a:prstGeom prst="rightArrow">
          <a:avLst/>
        </a:prstGeom>
      </dgm:spPr>
    </dgm:pt>
    <dgm:pt modelId="{42C97CDA-6A9D-419E-9124-E3B7DE721CF4}" type="pres">
      <dgm:prSet presAssocID="{A3B8517B-C58A-4543-8712-B5D04A133AA0}" presName="rootConnector1" presStyleLbl="node1" presStyleIdx="0" presStyleCnt="0"/>
      <dgm:spPr/>
    </dgm:pt>
    <dgm:pt modelId="{9A88600B-B4EC-49F4-854B-434ECC2B771F}" type="pres">
      <dgm:prSet presAssocID="{A3B8517B-C58A-4543-8712-B5D04A133AA0}" presName="hierChild2" presStyleCnt="0"/>
      <dgm:spPr/>
    </dgm:pt>
    <dgm:pt modelId="{4717A9B7-C5F0-4702-9D29-8E809DB1D3BE}" type="pres">
      <dgm:prSet presAssocID="{A3B8517B-C58A-4543-8712-B5D04A133AA0}" presName="hierChild3" presStyleCnt="0"/>
      <dgm:spPr/>
    </dgm:pt>
  </dgm:ptLst>
  <dgm:cxnLst>
    <dgm:cxn modelId="{FD724905-B319-428E-8DF1-65344BFC4FE8}" type="presOf" srcId="{A8F57367-0699-4618-92AA-3E1928677398}" destId="{9AFD8E5A-DCE1-4979-B98F-9C0C12D430F9}" srcOrd="1" destOrd="0" presId="urn:microsoft.com/office/officeart/2009/3/layout/HorizontalOrganizationChart"/>
    <dgm:cxn modelId="{8D80F115-E164-4757-8994-12DE04AF62C1}" type="presOf" srcId="{065772EB-4812-4BC8-A175-955974A8ADEB}" destId="{AE6BD667-9C40-4A21-A0B7-CE8822DFC352}" srcOrd="1" destOrd="0" presId="urn:microsoft.com/office/officeart/2009/3/layout/HorizontalOrganizationChart"/>
    <dgm:cxn modelId="{3BA8391D-B40F-46D6-AD69-71FAC5E52883}" type="presOf" srcId="{9CDD4537-4491-4041-B212-3C7CED2B06A0}" destId="{0BE3941F-72D0-4313-8650-9B2BDC5C76BF}" srcOrd="0" destOrd="0" presId="urn:microsoft.com/office/officeart/2009/3/layout/HorizontalOrganizationChart"/>
    <dgm:cxn modelId="{5959A023-96A3-4239-9346-960D49589641}" type="presOf" srcId="{AA329E36-4746-4EBC-AA31-8A9EAA827ACF}" destId="{1B2818A5-625E-42FB-ADD6-3AABE9791944}" srcOrd="0" destOrd="0" presId="urn:microsoft.com/office/officeart/2009/3/layout/HorizontalOrganizationChart"/>
    <dgm:cxn modelId="{6A12502E-7489-4ED5-80D0-FBFE5F1F2EC2}" type="presOf" srcId="{A8F57367-0699-4618-92AA-3E1928677398}" destId="{3F8D9119-0C9D-4A10-BC43-182581390B1B}" srcOrd="0" destOrd="0" presId="urn:microsoft.com/office/officeart/2009/3/layout/HorizontalOrganizationChart"/>
    <dgm:cxn modelId="{9CCB883A-1D63-44B1-95E6-75668970CFDD}" srcId="{BCEF2280-F126-4F64-94E8-5AE477799D96}" destId="{7F3A5789-09BD-4E3E-AF50-385E4535EBB3}" srcOrd="2" destOrd="0" parTransId="{D5C6CD64-AF31-4CAA-BC32-4B840E7D4B99}" sibTransId="{F5B146C8-5EA3-400C-8DD1-E3E05C133EB5}"/>
    <dgm:cxn modelId="{51E4DA56-34D9-46AF-9589-6725A60C23AF}" type="presOf" srcId="{9CDD4537-4491-4041-B212-3C7CED2B06A0}" destId="{AAC6EB3F-3770-41E2-946E-E2110807DADF}" srcOrd="1" destOrd="0" presId="urn:microsoft.com/office/officeart/2009/3/layout/HorizontalOrganizationChart"/>
    <dgm:cxn modelId="{79300958-48E4-46CB-883D-27B3A3F24209}" type="presOf" srcId="{7F3A5789-09BD-4E3E-AF50-385E4535EBB3}" destId="{DBD1FA5D-4CFA-4CE0-8168-3E9B6F52C19E}" srcOrd="1" destOrd="0" presId="urn:microsoft.com/office/officeart/2009/3/layout/HorizontalOrganizationChart"/>
    <dgm:cxn modelId="{1E29EA60-6CF3-4B42-B975-7B7309BC6B3D}" type="presOf" srcId="{7904AC85-1626-4956-B001-D7D495BC20B2}" destId="{7C65251D-2C8A-44AB-ABD1-66E357B4E2A3}" srcOrd="0" destOrd="0" presId="urn:microsoft.com/office/officeart/2009/3/layout/HorizontalOrganizationChart"/>
    <dgm:cxn modelId="{0AF78368-FF39-4B4D-884C-E77462165B53}" type="presOf" srcId="{62C0BBA1-5FF5-4A24-9F2B-E87500EA3641}" destId="{A3098717-63BC-4B34-A62D-1A2BC08782F2}" srcOrd="1" destOrd="0" presId="urn:microsoft.com/office/officeart/2009/3/layout/HorizontalOrganizationChart"/>
    <dgm:cxn modelId="{F9186E6C-0852-47DA-A554-370381AC1845}" srcId="{987CEAC0-A924-417F-8EEA-2893955699B6}" destId="{A3B8517B-C58A-4543-8712-B5D04A133AA0}" srcOrd="1" destOrd="0" parTransId="{287E9887-50A0-45B0-97AA-28CAC28BDAB7}" sibTransId="{8BEAB361-D832-4031-855E-176C9DFA3C03}"/>
    <dgm:cxn modelId="{294D5C71-ADC9-4653-8663-12FAAAED3831}" type="presOf" srcId="{065772EB-4812-4BC8-A175-955974A8ADEB}" destId="{63D31076-E592-4C38-AEDF-31BC574BC88D}" srcOrd="0" destOrd="0" presId="urn:microsoft.com/office/officeart/2009/3/layout/HorizontalOrganizationChart"/>
    <dgm:cxn modelId="{FEAAFE8A-2928-4703-A56A-42CFC6628347}" type="presOf" srcId="{BCEF2280-F126-4F64-94E8-5AE477799D96}" destId="{8C56205C-A5F6-49F4-8F42-4AEA3A7CD51F}" srcOrd="0" destOrd="0" presId="urn:microsoft.com/office/officeart/2009/3/layout/HorizontalOrganizationChart"/>
    <dgm:cxn modelId="{9AA1CC90-598F-4F2E-B847-C6033425A75E}" type="presOf" srcId="{7F3A5789-09BD-4E3E-AF50-385E4535EBB3}" destId="{89F2520B-EF4A-4891-B6B7-280AF542D0FB}" srcOrd="0" destOrd="0" presId="urn:microsoft.com/office/officeart/2009/3/layout/HorizontalOrganizationChart"/>
    <dgm:cxn modelId="{2E373891-EB17-4ED8-8EA7-83A79FC6DE15}" srcId="{BCEF2280-F126-4F64-94E8-5AE477799D96}" destId="{065772EB-4812-4BC8-A175-955974A8ADEB}" srcOrd="1" destOrd="0" parTransId="{AA329E36-4746-4EBC-AA31-8A9EAA827ACF}" sibTransId="{9480F341-7A3D-4952-8F99-902F082F620B}"/>
    <dgm:cxn modelId="{78AB4EA7-DB3C-4A73-8D91-35E43EA9A88D}" srcId="{BCEF2280-F126-4F64-94E8-5AE477799D96}" destId="{62C0BBA1-5FF5-4A24-9F2B-E87500EA3641}" srcOrd="4" destOrd="0" parTransId="{29941110-9161-40B6-A556-418B56B0ADFD}" sibTransId="{6F94D2D7-CF31-49BE-90D3-D41FEA94003F}"/>
    <dgm:cxn modelId="{4996DDBB-F14A-412F-8BD7-E844746E6D09}" type="presOf" srcId="{D5C6CD64-AF31-4CAA-BC32-4B840E7D4B99}" destId="{C099E2F8-F60D-4A82-8167-DCCA4B27323D}" srcOrd="0" destOrd="0" presId="urn:microsoft.com/office/officeart/2009/3/layout/HorizontalOrganizationChart"/>
    <dgm:cxn modelId="{2B07F2BB-1D71-4E4E-A895-3B0E803BF553}" type="presOf" srcId="{987CEAC0-A924-417F-8EEA-2893955699B6}" destId="{42DB4DD2-1981-40F6-B140-66218057F14A}" srcOrd="0" destOrd="0" presId="urn:microsoft.com/office/officeart/2009/3/layout/HorizontalOrganizationChart"/>
    <dgm:cxn modelId="{1AE4A6BC-8F95-4E83-8A0D-85F348C9D9F2}" type="presOf" srcId="{A3B8517B-C58A-4543-8712-B5D04A133AA0}" destId="{505A35CE-69C2-4D45-BCE2-BCF4012D4F43}" srcOrd="0" destOrd="0" presId="urn:microsoft.com/office/officeart/2009/3/layout/HorizontalOrganizationChart"/>
    <dgm:cxn modelId="{9EA5C5CB-EFD8-4712-986B-D02008025710}" type="presOf" srcId="{A3B8517B-C58A-4543-8712-B5D04A133AA0}" destId="{42C97CDA-6A9D-419E-9124-E3B7DE721CF4}" srcOrd="1" destOrd="0" presId="urn:microsoft.com/office/officeart/2009/3/layout/HorizontalOrganizationChart"/>
    <dgm:cxn modelId="{352B54CC-14C4-4084-B4F7-DC5D37522D7F}" type="presOf" srcId="{BCEF2280-F126-4F64-94E8-5AE477799D96}" destId="{40B46191-8238-4E02-89D4-1C8BC6C5B559}" srcOrd="1" destOrd="0" presId="urn:microsoft.com/office/officeart/2009/3/layout/HorizontalOrganizationChart"/>
    <dgm:cxn modelId="{279109D1-A29B-407D-B66D-68F8577D3CFA}" srcId="{987CEAC0-A924-417F-8EEA-2893955699B6}" destId="{BCEF2280-F126-4F64-94E8-5AE477799D96}" srcOrd="0" destOrd="0" parTransId="{13308710-CA87-4292-BDCC-AE915F7877AF}" sibTransId="{7A0DF493-737C-46F3-935C-485E82B623F0}"/>
    <dgm:cxn modelId="{1428E4D1-381E-4700-BBCC-C00BB8EF90A1}" srcId="{BCEF2280-F126-4F64-94E8-5AE477799D96}" destId="{9CDD4537-4491-4041-B212-3C7CED2B06A0}" srcOrd="0" destOrd="0" parTransId="{7904AC85-1626-4956-B001-D7D495BC20B2}" sibTransId="{6760F24E-3643-452E-B554-4260079E6968}"/>
    <dgm:cxn modelId="{3F62ABDD-4FCA-45C8-AA54-575D58397046}" srcId="{BCEF2280-F126-4F64-94E8-5AE477799D96}" destId="{A8F57367-0699-4618-92AA-3E1928677398}" srcOrd="3" destOrd="0" parTransId="{E8B0CC08-0061-4E39-A089-FAC6C5AE96C9}" sibTransId="{96500DC8-6112-491E-88A4-9019329382EC}"/>
    <dgm:cxn modelId="{9C3774E2-A0BE-4102-B3EC-FC7580A888E6}" type="presOf" srcId="{62C0BBA1-5FF5-4A24-9F2B-E87500EA3641}" destId="{060A110E-4971-4E1E-8486-2B4675EEE211}" srcOrd="0" destOrd="0" presId="urn:microsoft.com/office/officeart/2009/3/layout/HorizontalOrganizationChart"/>
    <dgm:cxn modelId="{A31215EC-A584-4067-BB42-EF84A49DE858}" type="presOf" srcId="{29941110-9161-40B6-A556-418B56B0ADFD}" destId="{5C513BE9-CD1C-4DA1-928E-C346BB499475}" srcOrd="0" destOrd="0" presId="urn:microsoft.com/office/officeart/2009/3/layout/HorizontalOrganizationChart"/>
    <dgm:cxn modelId="{123D4AF1-CFF8-40D4-87B3-00BF4CCBA551}" type="presOf" srcId="{E8B0CC08-0061-4E39-A089-FAC6C5AE96C9}" destId="{3AD81089-880D-40D6-835C-D47FD069C541}" srcOrd="0" destOrd="0" presId="urn:microsoft.com/office/officeart/2009/3/layout/HorizontalOrganizationChart"/>
    <dgm:cxn modelId="{18C019CB-4FA7-46CF-BF7C-72C2E45C1DD7}" type="presParOf" srcId="{42DB4DD2-1981-40F6-B140-66218057F14A}" destId="{050EF4F7-4DDB-4207-AFF3-D7349CBD537E}" srcOrd="0" destOrd="0" presId="urn:microsoft.com/office/officeart/2009/3/layout/HorizontalOrganizationChart"/>
    <dgm:cxn modelId="{B75CE0AB-C8E9-4F3B-B914-1620D105AE5F}" type="presParOf" srcId="{050EF4F7-4DDB-4207-AFF3-D7349CBD537E}" destId="{2BC00796-540F-453D-A1DD-1AC0014E3991}" srcOrd="0" destOrd="0" presId="urn:microsoft.com/office/officeart/2009/3/layout/HorizontalOrganizationChart"/>
    <dgm:cxn modelId="{2B49DE61-1875-4E1F-8CCB-89E22A1826BE}" type="presParOf" srcId="{2BC00796-540F-453D-A1DD-1AC0014E3991}" destId="{8C56205C-A5F6-49F4-8F42-4AEA3A7CD51F}" srcOrd="0" destOrd="0" presId="urn:microsoft.com/office/officeart/2009/3/layout/HorizontalOrganizationChart"/>
    <dgm:cxn modelId="{4701F76D-CEFB-453B-B0D9-F21DF938FC40}" type="presParOf" srcId="{2BC00796-540F-453D-A1DD-1AC0014E3991}" destId="{40B46191-8238-4E02-89D4-1C8BC6C5B559}" srcOrd="1" destOrd="0" presId="urn:microsoft.com/office/officeart/2009/3/layout/HorizontalOrganizationChart"/>
    <dgm:cxn modelId="{7760747A-0804-4708-BBA1-29570813063F}" type="presParOf" srcId="{050EF4F7-4DDB-4207-AFF3-D7349CBD537E}" destId="{E2FBF5BD-EB31-449E-A806-14BB9F747355}" srcOrd="1" destOrd="0" presId="urn:microsoft.com/office/officeart/2009/3/layout/HorizontalOrganizationChart"/>
    <dgm:cxn modelId="{A378387A-D36A-4E8A-BC23-F7C6394EE215}" type="presParOf" srcId="{E2FBF5BD-EB31-449E-A806-14BB9F747355}" destId="{1B2818A5-625E-42FB-ADD6-3AABE9791944}" srcOrd="0" destOrd="0" presId="urn:microsoft.com/office/officeart/2009/3/layout/HorizontalOrganizationChart"/>
    <dgm:cxn modelId="{70437377-F9B8-470E-863E-B4164C846F1B}" type="presParOf" srcId="{E2FBF5BD-EB31-449E-A806-14BB9F747355}" destId="{9027B0D3-4EB8-42C0-8D0E-E1D1885CBB3B}" srcOrd="1" destOrd="0" presId="urn:microsoft.com/office/officeart/2009/3/layout/HorizontalOrganizationChart"/>
    <dgm:cxn modelId="{ECCCC33C-A253-4CC0-BD9B-361328BE2F51}" type="presParOf" srcId="{9027B0D3-4EB8-42C0-8D0E-E1D1885CBB3B}" destId="{B057641B-FCC6-4724-ADF7-5D601F1E9E8E}" srcOrd="0" destOrd="0" presId="urn:microsoft.com/office/officeart/2009/3/layout/HorizontalOrganizationChart"/>
    <dgm:cxn modelId="{E30515A6-0CE3-408B-9893-2033615B6FC7}" type="presParOf" srcId="{B057641B-FCC6-4724-ADF7-5D601F1E9E8E}" destId="{63D31076-E592-4C38-AEDF-31BC574BC88D}" srcOrd="0" destOrd="0" presId="urn:microsoft.com/office/officeart/2009/3/layout/HorizontalOrganizationChart"/>
    <dgm:cxn modelId="{65005989-5873-45D5-9E77-9119D5CB7019}" type="presParOf" srcId="{B057641B-FCC6-4724-ADF7-5D601F1E9E8E}" destId="{AE6BD667-9C40-4A21-A0B7-CE8822DFC352}" srcOrd="1" destOrd="0" presId="urn:microsoft.com/office/officeart/2009/3/layout/HorizontalOrganizationChart"/>
    <dgm:cxn modelId="{CD49744F-892E-4DE5-A156-DEE720A9A0B5}" type="presParOf" srcId="{9027B0D3-4EB8-42C0-8D0E-E1D1885CBB3B}" destId="{3BD2BD5A-0E0B-4A7A-B0AA-3A0FF400B770}" srcOrd="1" destOrd="0" presId="urn:microsoft.com/office/officeart/2009/3/layout/HorizontalOrganizationChart"/>
    <dgm:cxn modelId="{6BC4FA24-7AF8-4465-A3FB-1D912CBA1D4D}" type="presParOf" srcId="{9027B0D3-4EB8-42C0-8D0E-E1D1885CBB3B}" destId="{8619DCA1-E4F3-4BCE-8FBD-7CDAA6ECDD32}" srcOrd="2" destOrd="0" presId="urn:microsoft.com/office/officeart/2009/3/layout/HorizontalOrganizationChart"/>
    <dgm:cxn modelId="{87024F1E-91C0-4266-8ED3-B1D0B3BF5C1F}" type="presParOf" srcId="{E2FBF5BD-EB31-449E-A806-14BB9F747355}" destId="{C099E2F8-F60D-4A82-8167-DCCA4B27323D}" srcOrd="2" destOrd="0" presId="urn:microsoft.com/office/officeart/2009/3/layout/HorizontalOrganizationChart"/>
    <dgm:cxn modelId="{0400A9D7-F16E-48D7-8D96-96FC6E78DE21}" type="presParOf" srcId="{E2FBF5BD-EB31-449E-A806-14BB9F747355}" destId="{D8ED7C5A-BF9E-4D7A-AC9F-1F8EC791CF80}" srcOrd="3" destOrd="0" presId="urn:microsoft.com/office/officeart/2009/3/layout/HorizontalOrganizationChart"/>
    <dgm:cxn modelId="{DF4E8823-B824-4620-8B60-94D8EEAA8DDD}" type="presParOf" srcId="{D8ED7C5A-BF9E-4D7A-AC9F-1F8EC791CF80}" destId="{93F6D007-C7B7-4873-887A-95399AF52FD6}" srcOrd="0" destOrd="0" presId="urn:microsoft.com/office/officeart/2009/3/layout/HorizontalOrganizationChart"/>
    <dgm:cxn modelId="{22AAB961-7C13-4F5F-B873-B2D85BC8AAC7}" type="presParOf" srcId="{93F6D007-C7B7-4873-887A-95399AF52FD6}" destId="{89F2520B-EF4A-4891-B6B7-280AF542D0FB}" srcOrd="0" destOrd="0" presId="urn:microsoft.com/office/officeart/2009/3/layout/HorizontalOrganizationChart"/>
    <dgm:cxn modelId="{2885EA65-4D33-41E6-A463-0F60019B0084}" type="presParOf" srcId="{93F6D007-C7B7-4873-887A-95399AF52FD6}" destId="{DBD1FA5D-4CFA-4CE0-8168-3E9B6F52C19E}" srcOrd="1" destOrd="0" presId="urn:microsoft.com/office/officeart/2009/3/layout/HorizontalOrganizationChart"/>
    <dgm:cxn modelId="{2D503064-5ECF-475E-88FB-DB9A212E532F}" type="presParOf" srcId="{D8ED7C5A-BF9E-4D7A-AC9F-1F8EC791CF80}" destId="{B3F5D29F-2D50-4BAC-82A3-F99A5BB1EF7C}" srcOrd="1" destOrd="0" presId="urn:microsoft.com/office/officeart/2009/3/layout/HorizontalOrganizationChart"/>
    <dgm:cxn modelId="{16C146D1-BC59-420C-9F74-A695CB2EF070}" type="presParOf" srcId="{D8ED7C5A-BF9E-4D7A-AC9F-1F8EC791CF80}" destId="{CB13E127-2B64-4D1D-A052-A7D673394EA0}" srcOrd="2" destOrd="0" presId="urn:microsoft.com/office/officeart/2009/3/layout/HorizontalOrganizationChart"/>
    <dgm:cxn modelId="{95FA72BA-F161-4D58-A018-95E48B28E368}" type="presParOf" srcId="{E2FBF5BD-EB31-449E-A806-14BB9F747355}" destId="{3AD81089-880D-40D6-835C-D47FD069C541}" srcOrd="4" destOrd="0" presId="urn:microsoft.com/office/officeart/2009/3/layout/HorizontalOrganizationChart"/>
    <dgm:cxn modelId="{07743FA7-9F29-4F9E-85FF-FEE643EEAECD}" type="presParOf" srcId="{E2FBF5BD-EB31-449E-A806-14BB9F747355}" destId="{48469561-64A3-42D2-A472-00A003B799D6}" srcOrd="5" destOrd="0" presId="urn:microsoft.com/office/officeart/2009/3/layout/HorizontalOrganizationChart"/>
    <dgm:cxn modelId="{E298E587-1015-4A6E-A8BE-4C8A50441152}" type="presParOf" srcId="{48469561-64A3-42D2-A472-00A003B799D6}" destId="{B9FDCA5F-B770-4EA9-B6CA-397B44E0BA91}" srcOrd="0" destOrd="0" presId="urn:microsoft.com/office/officeart/2009/3/layout/HorizontalOrganizationChart"/>
    <dgm:cxn modelId="{1864B458-33B3-4803-8C13-5A1121FBFB8F}" type="presParOf" srcId="{B9FDCA5F-B770-4EA9-B6CA-397B44E0BA91}" destId="{3F8D9119-0C9D-4A10-BC43-182581390B1B}" srcOrd="0" destOrd="0" presId="urn:microsoft.com/office/officeart/2009/3/layout/HorizontalOrganizationChart"/>
    <dgm:cxn modelId="{B0D51B30-A18A-49E5-8404-648D76245D87}" type="presParOf" srcId="{B9FDCA5F-B770-4EA9-B6CA-397B44E0BA91}" destId="{9AFD8E5A-DCE1-4979-B98F-9C0C12D430F9}" srcOrd="1" destOrd="0" presId="urn:microsoft.com/office/officeart/2009/3/layout/HorizontalOrganizationChart"/>
    <dgm:cxn modelId="{A067E599-6CA0-4C70-ABCE-2087F4F73BC9}" type="presParOf" srcId="{48469561-64A3-42D2-A472-00A003B799D6}" destId="{6E3F7E61-A5C8-4347-888A-49740AD48E65}" srcOrd="1" destOrd="0" presId="urn:microsoft.com/office/officeart/2009/3/layout/HorizontalOrganizationChart"/>
    <dgm:cxn modelId="{DA051906-5E67-49B2-9398-7B0D97B3C412}" type="presParOf" srcId="{48469561-64A3-42D2-A472-00A003B799D6}" destId="{9737A0F7-8E0A-4A60-8726-B2218E7517DB}" srcOrd="2" destOrd="0" presId="urn:microsoft.com/office/officeart/2009/3/layout/HorizontalOrganizationChart"/>
    <dgm:cxn modelId="{1CF62B9F-E81D-4CB7-B35E-126785812534}" type="presParOf" srcId="{E2FBF5BD-EB31-449E-A806-14BB9F747355}" destId="{5C513BE9-CD1C-4DA1-928E-C346BB499475}" srcOrd="6" destOrd="0" presId="urn:microsoft.com/office/officeart/2009/3/layout/HorizontalOrganizationChart"/>
    <dgm:cxn modelId="{5BA3D7EA-821D-427A-804D-0C692D2D2871}" type="presParOf" srcId="{E2FBF5BD-EB31-449E-A806-14BB9F747355}" destId="{FD0CED9C-292C-490E-9F70-EEC3FD6CEF98}" srcOrd="7" destOrd="0" presId="urn:microsoft.com/office/officeart/2009/3/layout/HorizontalOrganizationChart"/>
    <dgm:cxn modelId="{A0CFC21D-8215-45DB-8853-5DA7B30327FF}" type="presParOf" srcId="{FD0CED9C-292C-490E-9F70-EEC3FD6CEF98}" destId="{3C2EBAEB-8005-45C8-B37D-AC5F52C1DFAD}" srcOrd="0" destOrd="0" presId="urn:microsoft.com/office/officeart/2009/3/layout/HorizontalOrganizationChart"/>
    <dgm:cxn modelId="{2F786473-1112-4ADE-ABAD-090D14FE388A}" type="presParOf" srcId="{3C2EBAEB-8005-45C8-B37D-AC5F52C1DFAD}" destId="{060A110E-4971-4E1E-8486-2B4675EEE211}" srcOrd="0" destOrd="0" presId="urn:microsoft.com/office/officeart/2009/3/layout/HorizontalOrganizationChart"/>
    <dgm:cxn modelId="{F31E661F-CBC9-45D3-8964-6CC83E3ED099}" type="presParOf" srcId="{3C2EBAEB-8005-45C8-B37D-AC5F52C1DFAD}" destId="{A3098717-63BC-4B34-A62D-1A2BC08782F2}" srcOrd="1" destOrd="0" presId="urn:microsoft.com/office/officeart/2009/3/layout/HorizontalOrganizationChart"/>
    <dgm:cxn modelId="{3073E7FE-E1B1-42B8-8069-696B680F961C}" type="presParOf" srcId="{FD0CED9C-292C-490E-9F70-EEC3FD6CEF98}" destId="{68AE010C-94EB-4802-BDDC-A7060DAF9043}" srcOrd="1" destOrd="0" presId="urn:microsoft.com/office/officeart/2009/3/layout/HorizontalOrganizationChart"/>
    <dgm:cxn modelId="{E27A20E9-D367-42D5-B442-4DF44B354D61}" type="presParOf" srcId="{FD0CED9C-292C-490E-9F70-EEC3FD6CEF98}" destId="{3105C49C-C792-46D2-930D-E27B79740FC2}" srcOrd="2" destOrd="0" presId="urn:microsoft.com/office/officeart/2009/3/layout/HorizontalOrganizationChart"/>
    <dgm:cxn modelId="{1D034B26-BBE2-4AB2-8B81-2F1A1D9611AC}" type="presParOf" srcId="{050EF4F7-4DDB-4207-AFF3-D7349CBD537E}" destId="{0961A349-FF50-48EE-980F-2515CCB304B7}" srcOrd="2" destOrd="0" presId="urn:microsoft.com/office/officeart/2009/3/layout/HorizontalOrganizationChart"/>
    <dgm:cxn modelId="{0C4D6D9D-43C6-412B-9C3C-D0D44D329DE1}" type="presParOf" srcId="{0961A349-FF50-48EE-980F-2515CCB304B7}" destId="{7C65251D-2C8A-44AB-ABD1-66E357B4E2A3}" srcOrd="0" destOrd="0" presId="urn:microsoft.com/office/officeart/2009/3/layout/HorizontalOrganizationChart"/>
    <dgm:cxn modelId="{DDC9C0EA-BB59-4221-9E09-4C79F5ADD041}" type="presParOf" srcId="{0961A349-FF50-48EE-980F-2515CCB304B7}" destId="{2C139BB2-E439-41BB-8273-E6CA53059B26}" srcOrd="1" destOrd="0" presId="urn:microsoft.com/office/officeart/2009/3/layout/HorizontalOrganizationChart"/>
    <dgm:cxn modelId="{1A849D79-40B6-4A08-8C2C-DC5066456EEF}" type="presParOf" srcId="{2C139BB2-E439-41BB-8273-E6CA53059B26}" destId="{9EBDEA94-3FF6-4323-9919-395FD983BEAF}" srcOrd="0" destOrd="0" presId="urn:microsoft.com/office/officeart/2009/3/layout/HorizontalOrganizationChart"/>
    <dgm:cxn modelId="{B4E2DD8A-2C1F-423C-A56C-635D7BE3274B}" type="presParOf" srcId="{9EBDEA94-3FF6-4323-9919-395FD983BEAF}" destId="{0BE3941F-72D0-4313-8650-9B2BDC5C76BF}" srcOrd="0" destOrd="0" presId="urn:microsoft.com/office/officeart/2009/3/layout/HorizontalOrganizationChart"/>
    <dgm:cxn modelId="{906EC3C8-CEF0-4048-9869-C99464784CDD}" type="presParOf" srcId="{9EBDEA94-3FF6-4323-9919-395FD983BEAF}" destId="{AAC6EB3F-3770-41E2-946E-E2110807DADF}" srcOrd="1" destOrd="0" presId="urn:microsoft.com/office/officeart/2009/3/layout/HorizontalOrganizationChart"/>
    <dgm:cxn modelId="{175E7251-1F57-46E5-9FB1-D90E7B90C72B}" type="presParOf" srcId="{2C139BB2-E439-41BB-8273-E6CA53059B26}" destId="{B7E1CE82-53CB-4D01-BEAA-C1C588CDAAF3}" srcOrd="1" destOrd="0" presId="urn:microsoft.com/office/officeart/2009/3/layout/HorizontalOrganizationChart"/>
    <dgm:cxn modelId="{8FEC3D55-B481-49E6-87A1-2996C4A13C3A}" type="presParOf" srcId="{2C139BB2-E439-41BB-8273-E6CA53059B26}" destId="{8B83491F-1D9E-4B5C-A21A-4E5350FCEB2D}" srcOrd="2" destOrd="0" presId="urn:microsoft.com/office/officeart/2009/3/layout/HorizontalOrganizationChart"/>
    <dgm:cxn modelId="{5115FE33-5D01-4907-B866-0832BB92C75A}" type="presParOf" srcId="{42DB4DD2-1981-40F6-B140-66218057F14A}" destId="{8B828961-2E6F-4FDC-9CD1-FC0F084A16A4}" srcOrd="1" destOrd="0" presId="urn:microsoft.com/office/officeart/2009/3/layout/HorizontalOrganizationChart"/>
    <dgm:cxn modelId="{CDBA5CCC-0AA0-4CA3-9DFA-66BBD00E87BF}" type="presParOf" srcId="{8B828961-2E6F-4FDC-9CD1-FC0F084A16A4}" destId="{26120C40-F80A-47DD-96CA-5C698F40EDA3}" srcOrd="0" destOrd="0" presId="urn:microsoft.com/office/officeart/2009/3/layout/HorizontalOrganizationChart"/>
    <dgm:cxn modelId="{004F5AD1-F4A9-4090-ABD3-AC53508B4504}" type="presParOf" srcId="{26120C40-F80A-47DD-96CA-5C698F40EDA3}" destId="{505A35CE-69C2-4D45-BCE2-BCF4012D4F43}" srcOrd="0" destOrd="0" presId="urn:microsoft.com/office/officeart/2009/3/layout/HorizontalOrganizationChart"/>
    <dgm:cxn modelId="{D6EDBE9D-FFA2-4895-8594-19891CDEDDC9}" type="presParOf" srcId="{26120C40-F80A-47DD-96CA-5C698F40EDA3}" destId="{42C97CDA-6A9D-419E-9124-E3B7DE721CF4}" srcOrd="1" destOrd="0" presId="urn:microsoft.com/office/officeart/2009/3/layout/HorizontalOrganizationChart"/>
    <dgm:cxn modelId="{2686A1E2-C5F0-4465-A379-D6559B3B609A}" type="presParOf" srcId="{8B828961-2E6F-4FDC-9CD1-FC0F084A16A4}" destId="{9A88600B-B4EC-49F4-854B-434ECC2B771F}" srcOrd="1" destOrd="0" presId="urn:microsoft.com/office/officeart/2009/3/layout/HorizontalOrganizationChart"/>
    <dgm:cxn modelId="{5752081B-D409-4B2C-A842-8EC854D59F0F}" type="presParOf" srcId="{8B828961-2E6F-4FDC-9CD1-FC0F084A16A4}" destId="{4717A9B7-C5F0-4702-9D29-8E809DB1D3BE}"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103CD-6747-4DF5-9AFC-C1293B317C3B}">
      <dsp:nvSpPr>
        <dsp:cNvPr id="0" name=""/>
        <dsp:cNvSpPr/>
      </dsp:nvSpPr>
      <dsp:spPr>
        <a:xfrm>
          <a:off x="3366023" y="0"/>
          <a:ext cx="2706464" cy="2706876"/>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F2B934-D36F-46BB-81CD-D77E623395F2}">
      <dsp:nvSpPr>
        <dsp:cNvPr id="0" name=""/>
        <dsp:cNvSpPr/>
      </dsp:nvSpPr>
      <dsp:spPr>
        <a:xfrm>
          <a:off x="3964240" y="977264"/>
          <a:ext cx="1503930" cy="751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Seattle Comp Plan</a:t>
          </a:r>
        </a:p>
      </dsp:txBody>
      <dsp:txXfrm>
        <a:off x="3964240" y="977264"/>
        <a:ext cx="1503930" cy="751785"/>
      </dsp:txXfrm>
    </dsp:sp>
    <dsp:sp modelId="{92C472BA-4FE0-42AB-9546-28D1498E54A8}">
      <dsp:nvSpPr>
        <dsp:cNvPr id="0" name=""/>
        <dsp:cNvSpPr/>
      </dsp:nvSpPr>
      <dsp:spPr>
        <a:xfrm>
          <a:off x="2614312" y="1555301"/>
          <a:ext cx="2706464" cy="270687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2E3C6A-D5EF-4D54-BD84-C90AD1BD829D}">
      <dsp:nvSpPr>
        <dsp:cNvPr id="0" name=""/>
        <dsp:cNvSpPr/>
      </dsp:nvSpPr>
      <dsp:spPr>
        <a:xfrm>
          <a:off x="3215579" y="2541562"/>
          <a:ext cx="1503930" cy="751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SPU Strategic Business Plan</a:t>
          </a:r>
        </a:p>
      </dsp:txBody>
      <dsp:txXfrm>
        <a:off x="3215579" y="2541562"/>
        <a:ext cx="1503930" cy="751785"/>
      </dsp:txXfrm>
    </dsp:sp>
    <dsp:sp modelId="{ABA8EC60-67AB-4F80-9E98-5E64D253EFA4}">
      <dsp:nvSpPr>
        <dsp:cNvPr id="0" name=""/>
        <dsp:cNvSpPr/>
      </dsp:nvSpPr>
      <dsp:spPr>
        <a:xfrm>
          <a:off x="3558652" y="3296720"/>
          <a:ext cx="2325272" cy="2326204"/>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F73774-8E37-4512-907B-A6F7731901C7}">
      <dsp:nvSpPr>
        <dsp:cNvPr id="0" name=""/>
        <dsp:cNvSpPr/>
      </dsp:nvSpPr>
      <dsp:spPr>
        <a:xfrm>
          <a:off x="3967798" y="4108109"/>
          <a:ext cx="1503930" cy="751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SPU Line of Business Plans</a:t>
          </a:r>
        </a:p>
      </dsp:txBody>
      <dsp:txXfrm>
        <a:off x="3967798" y="4108109"/>
        <a:ext cx="1503930" cy="751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5251D-2C8A-44AB-ABD1-66E357B4E2A3}">
      <dsp:nvSpPr>
        <dsp:cNvPr id="0" name=""/>
        <dsp:cNvSpPr/>
      </dsp:nvSpPr>
      <dsp:spPr>
        <a:xfrm>
          <a:off x="2135621" y="1928660"/>
          <a:ext cx="911152" cy="91440"/>
        </a:xfrm>
        <a:custGeom>
          <a:avLst/>
          <a:gdLst/>
          <a:ahLst/>
          <a:cxnLst/>
          <a:rect l="0" t="0" r="0" b="0"/>
          <a:pathLst>
            <a:path>
              <a:moveTo>
                <a:pt x="0" y="68091"/>
              </a:moveTo>
              <a:lnTo>
                <a:pt x="911152" y="68091"/>
              </a:lnTo>
              <a:lnTo>
                <a:pt x="911152"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513BE9-CD1C-4DA1-928E-C346BB499475}">
      <dsp:nvSpPr>
        <dsp:cNvPr id="0" name=""/>
        <dsp:cNvSpPr/>
      </dsp:nvSpPr>
      <dsp:spPr>
        <a:xfrm>
          <a:off x="2135621" y="1996751"/>
          <a:ext cx="3411571" cy="1525787"/>
        </a:xfrm>
        <a:custGeom>
          <a:avLst/>
          <a:gdLst/>
          <a:ahLst/>
          <a:cxnLst/>
          <a:rect l="0" t="0" r="0" b="0"/>
          <a:pathLst>
            <a:path>
              <a:moveTo>
                <a:pt x="0" y="0"/>
              </a:moveTo>
              <a:lnTo>
                <a:pt x="3167385" y="0"/>
              </a:lnTo>
              <a:lnTo>
                <a:pt x="3167385" y="1525787"/>
              </a:lnTo>
              <a:lnTo>
                <a:pt x="3411571" y="1525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D81089-880D-40D6-835C-D47FD069C541}">
      <dsp:nvSpPr>
        <dsp:cNvPr id="0" name=""/>
        <dsp:cNvSpPr/>
      </dsp:nvSpPr>
      <dsp:spPr>
        <a:xfrm>
          <a:off x="2135621" y="1996751"/>
          <a:ext cx="3411571" cy="475791"/>
        </a:xfrm>
        <a:custGeom>
          <a:avLst/>
          <a:gdLst/>
          <a:ahLst/>
          <a:cxnLst/>
          <a:rect l="0" t="0" r="0" b="0"/>
          <a:pathLst>
            <a:path>
              <a:moveTo>
                <a:pt x="0" y="0"/>
              </a:moveTo>
              <a:lnTo>
                <a:pt x="3167385" y="0"/>
              </a:lnTo>
              <a:lnTo>
                <a:pt x="3167385" y="475791"/>
              </a:lnTo>
              <a:lnTo>
                <a:pt x="3411571" y="475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99E2F8-F60D-4A82-8167-DCCA4B27323D}">
      <dsp:nvSpPr>
        <dsp:cNvPr id="0" name=""/>
        <dsp:cNvSpPr/>
      </dsp:nvSpPr>
      <dsp:spPr>
        <a:xfrm>
          <a:off x="2135621" y="1422547"/>
          <a:ext cx="3411571" cy="574204"/>
        </a:xfrm>
        <a:custGeom>
          <a:avLst/>
          <a:gdLst/>
          <a:ahLst/>
          <a:cxnLst/>
          <a:rect l="0" t="0" r="0" b="0"/>
          <a:pathLst>
            <a:path>
              <a:moveTo>
                <a:pt x="0" y="574204"/>
              </a:moveTo>
              <a:lnTo>
                <a:pt x="3167385" y="574204"/>
              </a:lnTo>
              <a:lnTo>
                <a:pt x="3167385" y="0"/>
              </a:lnTo>
              <a:lnTo>
                <a:pt x="341157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2818A5-625E-42FB-ADD6-3AABE9791944}">
      <dsp:nvSpPr>
        <dsp:cNvPr id="0" name=""/>
        <dsp:cNvSpPr/>
      </dsp:nvSpPr>
      <dsp:spPr>
        <a:xfrm>
          <a:off x="2135621" y="372551"/>
          <a:ext cx="3411571" cy="1624200"/>
        </a:xfrm>
        <a:custGeom>
          <a:avLst/>
          <a:gdLst/>
          <a:ahLst/>
          <a:cxnLst/>
          <a:rect l="0" t="0" r="0" b="0"/>
          <a:pathLst>
            <a:path>
              <a:moveTo>
                <a:pt x="0" y="1624200"/>
              </a:moveTo>
              <a:lnTo>
                <a:pt x="3167385" y="1624200"/>
              </a:lnTo>
              <a:lnTo>
                <a:pt x="3167385" y="0"/>
              </a:lnTo>
              <a:lnTo>
                <a:pt x="341157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56205C-A5F6-49F4-8F42-4AEA3A7CD51F}">
      <dsp:nvSpPr>
        <dsp:cNvPr id="0" name=""/>
        <dsp:cNvSpPr/>
      </dsp:nvSpPr>
      <dsp:spPr>
        <a:xfrm>
          <a:off x="314831" y="1308205"/>
          <a:ext cx="1820790" cy="1377091"/>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Stakeholder Analysis</a:t>
          </a:r>
        </a:p>
      </dsp:txBody>
      <dsp:txXfrm>
        <a:off x="314831" y="1652478"/>
        <a:ext cx="1476517" cy="688545"/>
      </dsp:txXfrm>
    </dsp:sp>
    <dsp:sp modelId="{63D31076-E592-4C38-AEDF-31BC574BC88D}">
      <dsp:nvSpPr>
        <dsp:cNvPr id="0" name=""/>
        <dsp:cNvSpPr/>
      </dsp:nvSpPr>
      <dsp:spPr>
        <a:xfrm>
          <a:off x="5547192" y="168"/>
          <a:ext cx="2441850" cy="7447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Management Discussions and Decision Making</a:t>
          </a:r>
        </a:p>
      </dsp:txBody>
      <dsp:txXfrm>
        <a:off x="5547192" y="168"/>
        <a:ext cx="2441850" cy="744764"/>
      </dsp:txXfrm>
    </dsp:sp>
    <dsp:sp modelId="{89F2520B-EF4A-4891-B6B7-280AF542D0FB}">
      <dsp:nvSpPr>
        <dsp:cNvPr id="0" name=""/>
        <dsp:cNvSpPr/>
      </dsp:nvSpPr>
      <dsp:spPr>
        <a:xfrm>
          <a:off x="5547192" y="1050164"/>
          <a:ext cx="2441850" cy="7447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ts val="0"/>
            </a:spcAft>
            <a:buNone/>
          </a:pPr>
          <a:r>
            <a:rPr lang="en-US" sz="1600" kern="1200"/>
            <a:t>Service, Project, or </a:t>
          </a:r>
        </a:p>
        <a:p>
          <a:pPr marL="0" lvl="0" indent="0" algn="ctr" defTabSz="711200">
            <a:lnSpc>
              <a:spcPct val="100000"/>
            </a:lnSpc>
            <a:spcBef>
              <a:spcPct val="0"/>
            </a:spcBef>
            <a:spcAft>
              <a:spcPts val="0"/>
            </a:spcAft>
            <a:buNone/>
          </a:pPr>
          <a:r>
            <a:rPr lang="en-US" sz="1600" kern="1200"/>
            <a:t>Program Development</a:t>
          </a:r>
        </a:p>
      </dsp:txBody>
      <dsp:txXfrm>
        <a:off x="5547192" y="1050164"/>
        <a:ext cx="2441850" cy="744764"/>
      </dsp:txXfrm>
    </dsp:sp>
    <dsp:sp modelId="{3F8D9119-0C9D-4A10-BC43-182581390B1B}">
      <dsp:nvSpPr>
        <dsp:cNvPr id="0" name=""/>
        <dsp:cNvSpPr/>
      </dsp:nvSpPr>
      <dsp:spPr>
        <a:xfrm>
          <a:off x="5547192" y="2100160"/>
          <a:ext cx="2441850" cy="7447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Master or Comprehensive Plan Development</a:t>
          </a:r>
        </a:p>
      </dsp:txBody>
      <dsp:txXfrm>
        <a:off x="5547192" y="2100160"/>
        <a:ext cx="2441850" cy="744764"/>
      </dsp:txXfrm>
    </dsp:sp>
    <dsp:sp modelId="{060A110E-4971-4E1E-8486-2B4675EEE211}">
      <dsp:nvSpPr>
        <dsp:cNvPr id="0" name=""/>
        <dsp:cNvSpPr/>
      </dsp:nvSpPr>
      <dsp:spPr>
        <a:xfrm>
          <a:off x="5547192" y="3150156"/>
          <a:ext cx="2441850" cy="7447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Policy, Procedure, Director's Rule, or Code Development</a:t>
          </a:r>
        </a:p>
      </dsp:txBody>
      <dsp:txXfrm>
        <a:off x="5547192" y="3150156"/>
        <a:ext cx="2441850" cy="744764"/>
      </dsp:txXfrm>
    </dsp:sp>
    <dsp:sp modelId="{0BE3941F-72D0-4313-8650-9B2BDC5C76BF}">
      <dsp:nvSpPr>
        <dsp:cNvPr id="0" name=""/>
        <dsp:cNvSpPr/>
      </dsp:nvSpPr>
      <dsp:spPr>
        <a:xfrm>
          <a:off x="1987193" y="767921"/>
          <a:ext cx="2119160" cy="1206458"/>
        </a:xfrm>
        <a:prstGeom prst="down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Inclusive Outreach  and Public Engagement Plan Development (optional)</a:t>
          </a:r>
        </a:p>
      </dsp:txBody>
      <dsp:txXfrm>
        <a:off x="1987193" y="767921"/>
        <a:ext cx="2119160" cy="783920"/>
      </dsp:txXfrm>
    </dsp:sp>
    <dsp:sp modelId="{505A35CE-69C2-4D45-BCE2-BCF4012D4F43}">
      <dsp:nvSpPr>
        <dsp:cNvPr id="0" name=""/>
        <dsp:cNvSpPr/>
      </dsp:nvSpPr>
      <dsp:spPr>
        <a:xfrm>
          <a:off x="3863573" y="1549960"/>
          <a:ext cx="1374762" cy="892145"/>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baseline="0">
              <a:solidFill>
                <a:sysClr val="windowText" lastClr="000000"/>
              </a:solidFill>
            </a:rPr>
            <a:t>Select one of the following</a:t>
          </a:r>
        </a:p>
      </dsp:txBody>
      <dsp:txXfrm>
        <a:off x="3863573" y="1772996"/>
        <a:ext cx="1151726" cy="44607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A05CD5C-87DB-4283-928D-EB7FBBBC2F69}" type="datetimeFigureOut">
              <a:rPr lang="en-US" smtClean="0"/>
              <a:pPr/>
              <a:t>7/31/17</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8977116-6993-4AA7-9120-C1F5DE9F8949}" type="slidenum">
              <a:rPr lang="en-US" smtClean="0"/>
              <a:pPr/>
              <a:t>‹#›</a:t>
            </a:fld>
            <a:endParaRPr lang="en-US" dirty="0"/>
          </a:p>
        </p:txBody>
      </p:sp>
    </p:spTree>
    <p:extLst>
      <p:ext uri="{BB962C8B-B14F-4D97-AF65-F5344CB8AC3E}">
        <p14:creationId xmlns:p14="http://schemas.microsoft.com/office/powerpoint/2010/main" val="4269159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F38141AC-5FC8-4A25-A74A-049060D63C36}" type="datetimeFigureOut">
              <a:rPr lang="en-US" smtClean="0"/>
              <a:pPr/>
              <a:t>7/31/17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A999BF34-D1DF-4048-AD87-50291A1C607F}" type="slidenum">
              <a:rPr lang="en-US" smtClean="0"/>
              <a:pPr/>
              <a:t>‹#›</a:t>
            </a:fld>
            <a:endParaRPr lang="en-US" dirty="0"/>
          </a:p>
        </p:txBody>
      </p:sp>
    </p:spTree>
    <p:extLst>
      <p:ext uri="{BB962C8B-B14F-4D97-AF65-F5344CB8AC3E}">
        <p14:creationId xmlns:p14="http://schemas.microsoft.com/office/powerpoint/2010/main" val="2810834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1</a:t>
            </a:fld>
            <a:endParaRPr lang="en-US" dirty="0"/>
          </a:p>
        </p:txBody>
      </p:sp>
    </p:spTree>
    <p:extLst>
      <p:ext uri="{BB962C8B-B14F-4D97-AF65-F5344CB8AC3E}">
        <p14:creationId xmlns:p14="http://schemas.microsoft.com/office/powerpoint/2010/main" val="517594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First,</a:t>
            </a:r>
            <a:r>
              <a:rPr lang="en-US" baseline="0" dirty="0"/>
              <a:t> must acknowledge the issue AND the connection to what we do as a utility</a:t>
            </a:r>
          </a:p>
          <a:p>
            <a:r>
              <a:rPr lang="en-US" baseline="0" dirty="0"/>
              <a:t>Second, taking ownership through embedded processes like Asset Management - Stage Gates, Director’s Rule Development, Manager and Division Director annual performance expectations etc.</a:t>
            </a:r>
          </a:p>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10</a:t>
            </a:fld>
            <a:endParaRPr lang="en-US" dirty="0"/>
          </a:p>
        </p:txBody>
      </p:sp>
    </p:spTree>
    <p:extLst>
      <p:ext uri="{BB962C8B-B14F-4D97-AF65-F5344CB8AC3E}">
        <p14:creationId xmlns:p14="http://schemas.microsoft.com/office/powerpoint/2010/main" val="1012723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11</a:t>
            </a:fld>
            <a:endParaRPr lang="en-US" dirty="0"/>
          </a:p>
        </p:txBody>
      </p:sp>
    </p:spTree>
    <p:extLst>
      <p:ext uri="{BB962C8B-B14F-4D97-AF65-F5344CB8AC3E}">
        <p14:creationId xmlns:p14="http://schemas.microsoft.com/office/powerpoint/2010/main" val="1648995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12</a:t>
            </a:fld>
            <a:endParaRPr lang="en-US" dirty="0"/>
          </a:p>
        </p:txBody>
      </p:sp>
    </p:spTree>
    <p:extLst>
      <p:ext uri="{BB962C8B-B14F-4D97-AF65-F5344CB8AC3E}">
        <p14:creationId xmlns:p14="http://schemas.microsoft.com/office/powerpoint/2010/main" val="505693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p:txBody>
      </p:sp>
      <p:sp>
        <p:nvSpPr>
          <p:cNvPr id="4" name="Slide Number Placeholder 3"/>
          <p:cNvSpPr>
            <a:spLocks noGrp="1"/>
          </p:cNvSpPr>
          <p:nvPr>
            <p:ph type="sldNum" sz="quarter" idx="10"/>
          </p:nvPr>
        </p:nvSpPr>
        <p:spPr/>
        <p:txBody>
          <a:bodyPr/>
          <a:lstStyle/>
          <a:p>
            <a:fld id="{A999BF34-D1DF-4048-AD87-50291A1C607F}" type="slidenum">
              <a:rPr lang="en-US" smtClean="0"/>
              <a:pPr/>
              <a:t>13</a:t>
            </a:fld>
            <a:endParaRPr lang="en-US" dirty="0"/>
          </a:p>
        </p:txBody>
      </p:sp>
    </p:spTree>
    <p:extLst>
      <p:ext uri="{BB962C8B-B14F-4D97-AF65-F5344CB8AC3E}">
        <p14:creationId xmlns:p14="http://schemas.microsoft.com/office/powerpoint/2010/main" val="1527830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14</a:t>
            </a:fld>
            <a:endParaRPr lang="en-US" dirty="0"/>
          </a:p>
        </p:txBody>
      </p:sp>
    </p:spTree>
    <p:extLst>
      <p:ext uri="{BB962C8B-B14F-4D97-AF65-F5344CB8AC3E}">
        <p14:creationId xmlns:p14="http://schemas.microsoft.com/office/powerpoint/2010/main" val="3029516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http://www.seattle.gov/util/EnvironmentConservation/ClimateChangeProgram/ProjectedChanges/Sea-LevelRiseMap/index.htm</a:t>
            </a:r>
          </a:p>
          <a:p>
            <a:endParaRPr lang="en-US" dirty="0"/>
          </a:p>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15</a:t>
            </a:fld>
            <a:endParaRPr lang="en-US" dirty="0"/>
          </a:p>
        </p:txBody>
      </p:sp>
    </p:spTree>
    <p:extLst>
      <p:ext uri="{BB962C8B-B14F-4D97-AF65-F5344CB8AC3E}">
        <p14:creationId xmlns:p14="http://schemas.microsoft.com/office/powerpoint/2010/main" val="2421041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Medium,</a:t>
            </a:r>
            <a:r>
              <a:rPr lang="en-US" baseline="0" dirty="0"/>
              <a:t> Low</a:t>
            </a:r>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16</a:t>
            </a:fld>
            <a:endParaRPr lang="en-US" dirty="0"/>
          </a:p>
        </p:txBody>
      </p:sp>
    </p:spTree>
    <p:extLst>
      <p:ext uri="{BB962C8B-B14F-4D97-AF65-F5344CB8AC3E}">
        <p14:creationId xmlns:p14="http://schemas.microsoft.com/office/powerpoint/2010/main" val="2350732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Six</a:t>
            </a:r>
            <a:r>
              <a:rPr lang="en-US" baseline="0" dirty="0"/>
              <a:t> month pilot conducted July – December 2012</a:t>
            </a:r>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17</a:t>
            </a:fld>
            <a:endParaRPr lang="en-US" dirty="0"/>
          </a:p>
        </p:txBody>
      </p:sp>
    </p:spTree>
    <p:extLst>
      <p:ext uri="{BB962C8B-B14F-4D97-AF65-F5344CB8AC3E}">
        <p14:creationId xmlns:p14="http://schemas.microsoft.com/office/powerpoint/2010/main" val="638290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18</a:t>
            </a:fld>
            <a:endParaRPr lang="en-US" dirty="0"/>
          </a:p>
        </p:txBody>
      </p:sp>
    </p:spTree>
    <p:extLst>
      <p:ext uri="{BB962C8B-B14F-4D97-AF65-F5344CB8AC3E}">
        <p14:creationId xmlns:p14="http://schemas.microsoft.com/office/powerpoint/2010/main" val="3686508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N = 260 (32%)</a:t>
            </a:r>
          </a:p>
          <a:p>
            <a:endParaRPr lang="en-US" dirty="0"/>
          </a:p>
          <a:p>
            <a:r>
              <a:rPr lang="en-US" dirty="0"/>
              <a:t>In addition,</a:t>
            </a:r>
            <a:r>
              <a:rPr lang="en-US" baseline="0" dirty="0"/>
              <a:t> </a:t>
            </a:r>
            <a:r>
              <a:rPr lang="en-US" dirty="0"/>
              <a:t>English</a:t>
            </a:r>
            <a:r>
              <a:rPr lang="en-US" baseline="0" dirty="0"/>
              <a:t> as Primary </a:t>
            </a:r>
            <a:r>
              <a:rPr lang="en-US" dirty="0"/>
              <a:t>Language Spoken in the Home:</a:t>
            </a:r>
          </a:p>
          <a:p>
            <a:endParaRPr lang="en-US" dirty="0"/>
          </a:p>
          <a:p>
            <a:r>
              <a:rPr lang="en-US" dirty="0"/>
              <a:t>South</a:t>
            </a:r>
            <a:r>
              <a:rPr lang="en-US" baseline="0" dirty="0"/>
              <a:t> (63%), Southwest (78%), Northeast (94%), Central (96%)</a:t>
            </a:r>
            <a:endParaRPr lang="en-US" dirty="0"/>
          </a:p>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19</a:t>
            </a:fld>
            <a:endParaRPr lang="en-US" dirty="0"/>
          </a:p>
        </p:txBody>
      </p:sp>
    </p:spTree>
    <p:extLst>
      <p:ext uri="{BB962C8B-B14F-4D97-AF65-F5344CB8AC3E}">
        <p14:creationId xmlns:p14="http://schemas.microsoft.com/office/powerpoint/2010/main" val="194588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Steve</a:t>
            </a:r>
          </a:p>
          <a:p>
            <a:endParaRPr lang="en-US" dirty="0"/>
          </a:p>
          <a:p>
            <a:r>
              <a:rPr lang="en-US" dirty="0"/>
              <a:t>Won’t cover</a:t>
            </a:r>
            <a:r>
              <a:rPr lang="en-US" baseline="0" dirty="0"/>
              <a:t> key concepts like Institutional racism, white priv., systems of oppression, equity, </a:t>
            </a:r>
          </a:p>
          <a:p>
            <a:r>
              <a:rPr lang="en-US" baseline="0" dirty="0"/>
              <a:t>This is a short overview</a:t>
            </a:r>
          </a:p>
          <a:p>
            <a:endParaRPr lang="en-US" dirty="0"/>
          </a:p>
        </p:txBody>
      </p:sp>
      <p:sp>
        <p:nvSpPr>
          <p:cNvPr id="4" name="Slide Number Placeholder 3"/>
          <p:cNvSpPr>
            <a:spLocks noGrp="1"/>
          </p:cNvSpPr>
          <p:nvPr>
            <p:ph type="sldNum" sz="quarter" idx="10"/>
          </p:nvPr>
        </p:nvSpPr>
        <p:spPr/>
        <p:txBody>
          <a:bodyPr/>
          <a:lstStyle/>
          <a:p>
            <a:fld id="{78EFA986-9CAF-408E-B7E6-43616AE3A5EF}" type="slidenum">
              <a:rPr lang="en-US" smtClean="0"/>
              <a:pPr/>
              <a:t>2</a:t>
            </a:fld>
            <a:endParaRPr lang="en-US"/>
          </a:p>
        </p:txBody>
      </p:sp>
    </p:spTree>
    <p:extLst>
      <p:ext uri="{BB962C8B-B14F-4D97-AF65-F5344CB8AC3E}">
        <p14:creationId xmlns:p14="http://schemas.microsoft.com/office/powerpoint/2010/main" val="413590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In addition,</a:t>
            </a:r>
            <a:r>
              <a:rPr lang="en-US" baseline="0" dirty="0"/>
              <a:t> </a:t>
            </a:r>
            <a:r>
              <a:rPr lang="en-US" dirty="0"/>
              <a:t># of persons in household:</a:t>
            </a:r>
          </a:p>
          <a:p>
            <a:endParaRPr lang="en-US" dirty="0"/>
          </a:p>
          <a:p>
            <a:r>
              <a:rPr lang="en-US" dirty="0"/>
              <a:t>Five or more:  South (15%), Southwest</a:t>
            </a:r>
            <a:r>
              <a:rPr lang="en-US" baseline="0" dirty="0"/>
              <a:t> (10%), Northeast (4%), Central (2%)</a:t>
            </a:r>
            <a:r>
              <a:rPr lang="en-US" dirty="0"/>
              <a:t>  </a:t>
            </a:r>
          </a:p>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20</a:t>
            </a:fld>
            <a:endParaRPr lang="en-US" dirty="0"/>
          </a:p>
        </p:txBody>
      </p:sp>
    </p:spTree>
    <p:extLst>
      <p:ext uri="{BB962C8B-B14F-4D97-AF65-F5344CB8AC3E}">
        <p14:creationId xmlns:p14="http://schemas.microsoft.com/office/powerpoint/2010/main" val="4052970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looked at by neighborhood, how people experience these impacts are different.  As the chart shows, every problem is perceived bigger in the South and Southwest neighborhoods, </a:t>
            </a:r>
          </a:p>
          <a:p>
            <a:pPr marL="34290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br>
              <a:rPr lang="en-US" sz="1200" kern="1200" dirty="0">
                <a:solidFill>
                  <a:schemeClr val="tx1"/>
                </a:solidFill>
                <a:effectLst/>
                <a:latin typeface="+mn-lt"/>
                <a:ea typeface="+mn-ea"/>
                <a:cs typeface="+mn-cs"/>
              </a:rPr>
            </a:br>
            <a:endParaRPr kumimoji="0" lang="en-US" sz="2000" b="0" i="1" u="none" strike="noStrike" kern="1200" cap="none" spc="0" normalizeH="0" baseline="0" noProof="0" dirty="0">
              <a:ln>
                <a:noFill/>
              </a:ln>
              <a:solidFill>
                <a:prstClr val="black"/>
              </a:solidFill>
              <a:effectLst/>
              <a:uLnTx/>
              <a:uFillTx/>
              <a:latin typeface="Arial" pitchFamily="34" charset="0"/>
              <a:ea typeface="+mn-ea"/>
              <a:cs typeface="+mn-cs"/>
            </a:endParaRPr>
          </a:p>
          <a:p>
            <a:pPr marL="34290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Those respondents living in the Central (60%) and Northeast (49%) neighborhoods were more likely to say they did not notice any differences, as compared to those in the South (31%) and Southwest (22%).</a:t>
            </a:r>
          </a:p>
          <a:p>
            <a:pPr marL="34290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 </a:t>
            </a:r>
          </a:p>
          <a:p>
            <a:pPr marL="34290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Those respondents living in the South (49%) and Southwest (45%) neighborhoods were more likely to notice overflowing containers, as compared to those in the Northeast (24%) and Central (24%).</a:t>
            </a:r>
          </a:p>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21</a:t>
            </a:fld>
            <a:endParaRPr lang="en-US" dirty="0"/>
          </a:p>
        </p:txBody>
      </p:sp>
    </p:spTree>
    <p:extLst>
      <p:ext uri="{BB962C8B-B14F-4D97-AF65-F5344CB8AC3E}">
        <p14:creationId xmlns:p14="http://schemas.microsoft.com/office/powerpoint/2010/main" val="2585886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34290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000" b="0" i="1" u="none" strike="noStrike" kern="1200" cap="none" spc="0" normalizeH="0" baseline="0" noProof="0" dirty="0">
              <a:ln>
                <a:noFill/>
              </a:ln>
              <a:solidFill>
                <a:prstClr val="black"/>
              </a:solidFill>
              <a:effectLst/>
              <a:uLnTx/>
              <a:uFillTx/>
              <a:latin typeface="Arial" pitchFamily="34" charset="0"/>
              <a:ea typeface="+mn-ea"/>
              <a:cs typeface="+mn-cs"/>
            </a:endParaRPr>
          </a:p>
          <a:p>
            <a:pPr marL="34290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Those least likely to notice that the neighborhood looks messier live in the Northeast (7%) as compared to the Central (16%), Southwest (28%), and South (29%) neighborhoods.</a:t>
            </a:r>
          </a:p>
          <a:p>
            <a:pPr marL="34290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a:p>
            <a:pPr marL="34290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000" b="0" i="1" u="none" strike="noStrike" kern="1200" cap="none" spc="0" normalizeH="0" baseline="0" noProof="0" dirty="0">
              <a:ln>
                <a:noFill/>
              </a:ln>
              <a:solidFill>
                <a:prstClr val="black"/>
              </a:solidFill>
              <a:effectLst/>
              <a:uLnTx/>
              <a:uFillTx/>
              <a:latin typeface="Arial" pitchFamily="34" charset="0"/>
              <a:ea typeface="+mn-ea"/>
              <a:cs typeface="+mn-cs"/>
            </a:endParaRPr>
          </a:p>
          <a:p>
            <a:pPr marL="34290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Those living in the South (18%) and Southwest (22%) neighborhoods were more likely to notice litter or illegal dumping, as compared to Northeast (11%) and Central (15%).</a:t>
            </a:r>
          </a:p>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22</a:t>
            </a:fld>
            <a:endParaRPr lang="en-US" dirty="0"/>
          </a:p>
        </p:txBody>
      </p:sp>
    </p:spTree>
    <p:extLst>
      <p:ext uri="{BB962C8B-B14F-4D97-AF65-F5344CB8AC3E}">
        <p14:creationId xmlns:p14="http://schemas.microsoft.com/office/powerpoint/2010/main" val="2883034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23</a:t>
            </a:fld>
            <a:endParaRPr lang="en-US" dirty="0"/>
          </a:p>
        </p:txBody>
      </p:sp>
    </p:spTree>
    <p:extLst>
      <p:ext uri="{BB962C8B-B14F-4D97-AF65-F5344CB8AC3E}">
        <p14:creationId xmlns:p14="http://schemas.microsoft.com/office/powerpoint/2010/main" val="3698059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24</a:t>
            </a:fld>
            <a:endParaRPr lang="en-US" dirty="0"/>
          </a:p>
        </p:txBody>
      </p:sp>
    </p:spTree>
    <p:extLst>
      <p:ext uri="{BB962C8B-B14F-4D97-AF65-F5344CB8AC3E}">
        <p14:creationId xmlns:p14="http://schemas.microsoft.com/office/powerpoint/2010/main" val="1762670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25</a:t>
            </a:fld>
            <a:endParaRPr lang="en-US" dirty="0"/>
          </a:p>
        </p:txBody>
      </p:sp>
    </p:spTree>
    <p:extLst>
      <p:ext uri="{BB962C8B-B14F-4D97-AF65-F5344CB8AC3E}">
        <p14:creationId xmlns:p14="http://schemas.microsoft.com/office/powerpoint/2010/main" val="444097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26</a:t>
            </a:fld>
            <a:endParaRPr lang="en-US" dirty="0"/>
          </a:p>
        </p:txBody>
      </p:sp>
    </p:spTree>
    <p:extLst>
      <p:ext uri="{BB962C8B-B14F-4D97-AF65-F5344CB8AC3E}">
        <p14:creationId xmlns:p14="http://schemas.microsoft.com/office/powerpoint/2010/main" val="3585351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27</a:t>
            </a:fld>
            <a:endParaRPr lang="en-US" dirty="0"/>
          </a:p>
        </p:txBody>
      </p:sp>
    </p:spTree>
    <p:extLst>
      <p:ext uri="{BB962C8B-B14F-4D97-AF65-F5344CB8AC3E}">
        <p14:creationId xmlns:p14="http://schemas.microsoft.com/office/powerpoint/2010/main" val="4129408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Lizzie speaks for first bullet.  Rick/Bruce speaks for second</a:t>
            </a:r>
            <a:r>
              <a:rPr lang="en-US" baseline="0" dirty="0"/>
              <a:t> bullet.</a:t>
            </a:r>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29</a:t>
            </a:fld>
            <a:endParaRPr lang="en-US" dirty="0"/>
          </a:p>
        </p:txBody>
      </p:sp>
    </p:spTree>
    <p:extLst>
      <p:ext uri="{BB962C8B-B14F-4D97-AF65-F5344CB8AC3E}">
        <p14:creationId xmlns:p14="http://schemas.microsoft.com/office/powerpoint/2010/main" val="3791413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30</a:t>
            </a:fld>
            <a:endParaRPr lang="en-US" dirty="0"/>
          </a:p>
        </p:txBody>
      </p:sp>
    </p:spTree>
    <p:extLst>
      <p:ext uri="{BB962C8B-B14F-4D97-AF65-F5344CB8AC3E}">
        <p14:creationId xmlns:p14="http://schemas.microsoft.com/office/powerpoint/2010/main" val="3563933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a:p>
            <a:endParaRPr lang="en-US" b="1" dirty="0"/>
          </a:p>
          <a:p>
            <a:r>
              <a:rPr lang="en-US" b="1" dirty="0"/>
              <a:t>The RSJI vision</a:t>
            </a:r>
            <a:r>
              <a:rPr lang="en-US" b="1" baseline="0" dirty="0"/>
              <a:t> that unifies this work across City departments and connects us with community goals.  RSJI was formally launched in 2005.</a:t>
            </a:r>
          </a:p>
          <a:p>
            <a:endParaRPr lang="en-US" dirty="0"/>
          </a:p>
          <a:p>
            <a:r>
              <a:rPr lang="en-US" dirty="0"/>
              <a:t>This is</a:t>
            </a:r>
            <a:r>
              <a:rPr lang="en-US" baseline="0" dirty="0"/>
              <a:t> a big vision, but one that is backed by our nations guiding documents and stated values like, “freedom and justice for all”</a:t>
            </a:r>
          </a:p>
          <a:p>
            <a:endParaRPr lang="en-US" baseline="0" dirty="0"/>
          </a:p>
          <a:p>
            <a:r>
              <a:rPr lang="en-US" baseline="0" dirty="0"/>
              <a:t>The elimination of racial inequity will be an indictor that country has lived into our shared values of fairness and opportunity for people in all circumstances.</a:t>
            </a:r>
            <a:endParaRPr lang="en-US" dirty="0"/>
          </a:p>
        </p:txBody>
      </p:sp>
      <p:sp>
        <p:nvSpPr>
          <p:cNvPr id="4" name="Slide Number Placeholder 3"/>
          <p:cNvSpPr>
            <a:spLocks noGrp="1"/>
          </p:cNvSpPr>
          <p:nvPr>
            <p:ph type="sldNum" sz="quarter" idx="10"/>
          </p:nvPr>
        </p:nvSpPr>
        <p:spPr/>
        <p:txBody>
          <a:bodyPr/>
          <a:lstStyle/>
          <a:p>
            <a:pPr>
              <a:defRPr/>
            </a:pPr>
            <a:fld id="{3B19553A-60FA-47B5-A2AA-F9AF2763DB89}" type="slidenum">
              <a:rPr lang="en-US" smtClean="0"/>
              <a:pPr>
                <a:defRPr/>
              </a:pPr>
              <a:t>3</a:t>
            </a:fld>
            <a:endParaRPr lang="en-US"/>
          </a:p>
        </p:txBody>
      </p:sp>
    </p:spTree>
    <p:extLst>
      <p:ext uri="{BB962C8B-B14F-4D97-AF65-F5344CB8AC3E}">
        <p14:creationId xmlns:p14="http://schemas.microsoft.com/office/powerpoint/2010/main" val="3800625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31</a:t>
            </a:fld>
            <a:endParaRPr lang="en-US" dirty="0"/>
          </a:p>
        </p:txBody>
      </p:sp>
    </p:spTree>
    <p:extLst>
      <p:ext uri="{BB962C8B-B14F-4D97-AF65-F5344CB8AC3E}">
        <p14:creationId xmlns:p14="http://schemas.microsoft.com/office/powerpoint/2010/main" val="3417659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32</a:t>
            </a:fld>
            <a:endParaRPr lang="en-US" dirty="0"/>
          </a:p>
        </p:txBody>
      </p:sp>
    </p:spTree>
    <p:extLst>
      <p:ext uri="{BB962C8B-B14F-4D97-AF65-F5344CB8AC3E}">
        <p14:creationId xmlns:p14="http://schemas.microsoft.com/office/powerpoint/2010/main" val="1202109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33</a:t>
            </a:fld>
            <a:endParaRPr lang="en-US" dirty="0"/>
          </a:p>
        </p:txBody>
      </p:sp>
    </p:spTree>
    <p:extLst>
      <p:ext uri="{BB962C8B-B14F-4D97-AF65-F5344CB8AC3E}">
        <p14:creationId xmlns:p14="http://schemas.microsoft.com/office/powerpoint/2010/main" val="1281225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34</a:t>
            </a:fld>
            <a:endParaRPr lang="en-US" dirty="0"/>
          </a:p>
        </p:txBody>
      </p:sp>
    </p:spTree>
    <p:extLst>
      <p:ext uri="{BB962C8B-B14F-4D97-AF65-F5344CB8AC3E}">
        <p14:creationId xmlns:p14="http://schemas.microsoft.com/office/powerpoint/2010/main" val="103922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35</a:t>
            </a:fld>
            <a:endParaRPr lang="en-US" dirty="0"/>
          </a:p>
        </p:txBody>
      </p:sp>
    </p:spTree>
    <p:extLst>
      <p:ext uri="{BB962C8B-B14F-4D97-AF65-F5344CB8AC3E}">
        <p14:creationId xmlns:p14="http://schemas.microsoft.com/office/powerpoint/2010/main" val="1668244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36</a:t>
            </a:fld>
            <a:endParaRPr lang="en-US" dirty="0"/>
          </a:p>
        </p:txBody>
      </p:sp>
    </p:spTree>
    <p:extLst>
      <p:ext uri="{BB962C8B-B14F-4D97-AF65-F5344CB8AC3E}">
        <p14:creationId xmlns:p14="http://schemas.microsoft.com/office/powerpoint/2010/main" val="1182835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37</a:t>
            </a:fld>
            <a:endParaRPr lang="en-US" dirty="0"/>
          </a:p>
        </p:txBody>
      </p:sp>
    </p:spTree>
    <p:extLst>
      <p:ext uri="{BB962C8B-B14F-4D97-AF65-F5344CB8AC3E}">
        <p14:creationId xmlns:p14="http://schemas.microsoft.com/office/powerpoint/2010/main" val="1452823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r>
              <a:rPr lang="en-US" baseline="0" dirty="0"/>
              <a:t>In order to have maximum impact we are taking  a m</a:t>
            </a:r>
            <a:r>
              <a:rPr lang="en-US" dirty="0"/>
              <a:t>ulti-</a:t>
            </a:r>
            <a:r>
              <a:rPr lang="en-US" baseline="0" dirty="0"/>
              <a:t>faceted/City-wide approach.</a:t>
            </a:r>
          </a:p>
          <a:p>
            <a:r>
              <a:rPr lang="en-US" baseline="0" dirty="0"/>
              <a:t>Translated, this means that City departments are needing to develop their own infrastructure and work plans to support RSJI</a:t>
            </a:r>
            <a:endParaRPr lang="en-US" dirty="0"/>
          </a:p>
        </p:txBody>
      </p:sp>
      <p:sp>
        <p:nvSpPr>
          <p:cNvPr id="4" name="Slide Number Placeholder 3"/>
          <p:cNvSpPr>
            <a:spLocks noGrp="1"/>
          </p:cNvSpPr>
          <p:nvPr>
            <p:ph type="sldNum" sz="quarter" idx="10"/>
          </p:nvPr>
        </p:nvSpPr>
        <p:spPr/>
        <p:txBody>
          <a:bodyPr/>
          <a:lstStyle/>
          <a:p>
            <a:pPr>
              <a:defRPr/>
            </a:pPr>
            <a:fld id="{3B19553A-60FA-47B5-A2AA-F9AF2763DB89}" type="slidenum">
              <a:rPr lang="en-US" smtClean="0"/>
              <a:pPr>
                <a:defRPr/>
              </a:pPr>
              <a:t>4</a:t>
            </a:fld>
            <a:endParaRPr lang="en-US"/>
          </a:p>
        </p:txBody>
      </p:sp>
    </p:spTree>
    <p:extLst>
      <p:ext uri="{BB962C8B-B14F-4D97-AF65-F5344CB8AC3E}">
        <p14:creationId xmlns:p14="http://schemas.microsoft.com/office/powerpoint/2010/main" val="2263995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1,400 employees</a:t>
            </a:r>
          </a:p>
          <a:p>
            <a:r>
              <a:rPr lang="en-US" dirty="0"/>
              <a:t>You pay your utility</a:t>
            </a:r>
            <a:r>
              <a:rPr lang="en-US" baseline="0" dirty="0"/>
              <a:t> bill every other month</a:t>
            </a:r>
          </a:p>
          <a:p>
            <a:r>
              <a:rPr lang="en-US" baseline="0" dirty="0"/>
              <a:t>Own our own watershed</a:t>
            </a:r>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5</a:t>
            </a:fld>
            <a:endParaRPr lang="en-US" dirty="0"/>
          </a:p>
        </p:txBody>
      </p:sp>
    </p:spTree>
    <p:extLst>
      <p:ext uri="{BB962C8B-B14F-4D97-AF65-F5344CB8AC3E}">
        <p14:creationId xmlns:p14="http://schemas.microsoft.com/office/powerpoint/2010/main" val="1624971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200" b="1" u="sng" dirty="0"/>
              <a:t>Kizz</a:t>
            </a:r>
          </a:p>
          <a:p>
            <a:pPr>
              <a:buNone/>
            </a:pPr>
            <a:endParaRPr lang="en-US" sz="1200" b="1" u="sng" dirty="0"/>
          </a:p>
          <a:p>
            <a:pPr>
              <a:buNone/>
            </a:pPr>
            <a:r>
              <a:rPr lang="en-US" sz="1200" b="1" u="sng" dirty="0"/>
              <a:t>At the individual level, there is learning</a:t>
            </a:r>
            <a:r>
              <a:rPr lang="en-US" sz="1200" b="1" u="sng" baseline="0" dirty="0"/>
              <a:t> and growth</a:t>
            </a:r>
            <a:endParaRPr lang="en-US" sz="1200" b="1" u="sng" dirty="0"/>
          </a:p>
          <a:p>
            <a:pPr>
              <a:buNone/>
            </a:pPr>
            <a:endParaRPr lang="en-US" sz="1200" b="1" u="sng" dirty="0"/>
          </a:p>
          <a:p>
            <a:pPr>
              <a:buNone/>
            </a:pPr>
            <a:r>
              <a:rPr lang="en-US" sz="1200" b="1" u="sng" dirty="0"/>
              <a:t>Additional RSJI Competencies for </a:t>
            </a:r>
            <a:r>
              <a:rPr lang="en-US" sz="1200" b="1" u="sng" baseline="0" dirty="0"/>
              <a:t>L</a:t>
            </a:r>
            <a:r>
              <a:rPr lang="en-US" sz="1200" b="1" u="sng" dirty="0"/>
              <a:t>eadership:</a:t>
            </a:r>
          </a:p>
          <a:p>
            <a:pPr>
              <a:buNone/>
            </a:pPr>
            <a:endParaRPr lang="en-US" sz="1200" b="1" u="sng" dirty="0"/>
          </a:p>
          <a:p>
            <a:pPr>
              <a:buNone/>
            </a:pPr>
            <a:r>
              <a:rPr lang="en-US" sz="1200" b="0" u="none" dirty="0"/>
              <a:t>Use your</a:t>
            </a:r>
            <a:r>
              <a:rPr lang="en-US" sz="1200" b="0" u="none" baseline="0" dirty="0"/>
              <a:t> position to influence and direct others to build and utilize RSJI competencies.</a:t>
            </a:r>
            <a:endParaRPr lang="en-US" sz="1200" b="0" u="none" dirty="0"/>
          </a:p>
          <a:p>
            <a:pPr>
              <a:buNone/>
            </a:pPr>
            <a:endParaRPr lang="en-US" sz="1200" b="1" u="sng" dirty="0"/>
          </a:p>
        </p:txBody>
      </p:sp>
      <p:sp>
        <p:nvSpPr>
          <p:cNvPr id="4" name="Slide Number Placeholder 3"/>
          <p:cNvSpPr>
            <a:spLocks noGrp="1"/>
          </p:cNvSpPr>
          <p:nvPr>
            <p:ph type="sldNum" sz="quarter" idx="10"/>
          </p:nvPr>
        </p:nvSpPr>
        <p:spPr/>
        <p:txBody>
          <a:bodyPr/>
          <a:lstStyle/>
          <a:p>
            <a:fld id="{78EFA986-9CAF-408E-B7E6-43616AE3A5EF}" type="slidenum">
              <a:rPr lang="en-US" smtClean="0"/>
              <a:pPr/>
              <a:t>6</a:t>
            </a:fld>
            <a:endParaRPr lang="en-US"/>
          </a:p>
        </p:txBody>
      </p:sp>
    </p:spTree>
    <p:extLst>
      <p:ext uri="{BB962C8B-B14F-4D97-AF65-F5344CB8AC3E}">
        <p14:creationId xmlns:p14="http://schemas.microsoft.com/office/powerpoint/2010/main" val="2421172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400" b="1" dirty="0"/>
          </a:p>
          <a:p>
            <a:endParaRPr lang="en-US" sz="2400" b="1" dirty="0"/>
          </a:p>
          <a:p>
            <a:r>
              <a:rPr lang="en-US" sz="2400" b="1" dirty="0"/>
              <a:t>Also</a:t>
            </a:r>
            <a:r>
              <a:rPr lang="en-US" dirty="0"/>
              <a:t> -  Includes WMBE analysis</a:t>
            </a:r>
            <a:r>
              <a:rPr lang="en-US" baseline="0" dirty="0"/>
              <a:t>, and </a:t>
            </a:r>
            <a:r>
              <a:rPr lang="en-US" dirty="0"/>
              <a:t>partnerships</a:t>
            </a:r>
            <a:r>
              <a:rPr lang="en-US" baseline="0" dirty="0"/>
              <a:t> and influence across the City and County</a:t>
            </a:r>
          </a:p>
          <a:p>
            <a:endParaRPr lang="en-US" baseline="0" dirty="0"/>
          </a:p>
        </p:txBody>
      </p:sp>
      <p:sp>
        <p:nvSpPr>
          <p:cNvPr id="4" name="Slide Number Placeholder 3"/>
          <p:cNvSpPr>
            <a:spLocks noGrp="1"/>
          </p:cNvSpPr>
          <p:nvPr>
            <p:ph type="sldNum" sz="quarter" idx="10"/>
          </p:nvPr>
        </p:nvSpPr>
        <p:spPr/>
        <p:txBody>
          <a:bodyPr/>
          <a:lstStyle/>
          <a:p>
            <a:fld id="{78EFA986-9CAF-408E-B7E6-43616AE3A5E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09031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a:p>
            <a:r>
              <a:rPr lang="en-US" dirty="0"/>
              <a:t>In launch mode now</a:t>
            </a:r>
          </a:p>
          <a:p>
            <a:r>
              <a:rPr lang="en-US" dirty="0"/>
              <a:t>SPU Executive Buy-In</a:t>
            </a:r>
            <a:r>
              <a:rPr lang="en-US" baseline="0" dirty="0"/>
              <a:t> and Sponsorship of the new model</a:t>
            </a:r>
          </a:p>
          <a:p>
            <a:r>
              <a:rPr lang="en-US" baseline="0" dirty="0"/>
              <a:t>Had to create line of sight accountability, AND match the existing organizational structure</a:t>
            </a:r>
            <a:endParaRPr lang="en-US" dirty="0"/>
          </a:p>
        </p:txBody>
      </p:sp>
      <p:sp>
        <p:nvSpPr>
          <p:cNvPr id="4" name="Slide Number Placeholder 3"/>
          <p:cNvSpPr>
            <a:spLocks noGrp="1"/>
          </p:cNvSpPr>
          <p:nvPr>
            <p:ph type="sldNum" sz="quarter" idx="10"/>
          </p:nvPr>
        </p:nvSpPr>
        <p:spPr/>
        <p:txBody>
          <a:bodyPr/>
          <a:lstStyle/>
          <a:p>
            <a:fld id="{A999BF34-D1DF-4048-AD87-50291A1C607F}" type="slidenum">
              <a:rPr lang="en-US" smtClean="0"/>
              <a:pPr/>
              <a:t>8</a:t>
            </a:fld>
            <a:endParaRPr lang="en-US" dirty="0"/>
          </a:p>
        </p:txBody>
      </p:sp>
    </p:spTree>
    <p:extLst>
      <p:ext uri="{BB962C8B-B14F-4D97-AF65-F5344CB8AC3E}">
        <p14:creationId xmlns:p14="http://schemas.microsoft.com/office/powerpoint/2010/main" val="90437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400" b="1" dirty="0"/>
          </a:p>
          <a:p>
            <a:r>
              <a:rPr lang="en-US" sz="2400" b="1" dirty="0"/>
              <a:t>Also</a:t>
            </a:r>
            <a:r>
              <a:rPr lang="en-US" dirty="0"/>
              <a:t> -  Includes WMBE analysis</a:t>
            </a:r>
            <a:r>
              <a:rPr lang="en-US" baseline="0" dirty="0"/>
              <a:t>, and </a:t>
            </a:r>
            <a:r>
              <a:rPr lang="en-US" dirty="0"/>
              <a:t>partnerships</a:t>
            </a:r>
            <a:r>
              <a:rPr lang="en-US" baseline="0" dirty="0"/>
              <a:t> and influence across the City and County.  Turn over to Steve, “Who will focus on our efforts to embed equity internally within the organization.” </a:t>
            </a:r>
            <a:endParaRPr lang="en-US" dirty="0"/>
          </a:p>
        </p:txBody>
      </p:sp>
      <p:sp>
        <p:nvSpPr>
          <p:cNvPr id="4" name="Slide Number Placeholder 3"/>
          <p:cNvSpPr>
            <a:spLocks noGrp="1"/>
          </p:cNvSpPr>
          <p:nvPr>
            <p:ph type="sldNum" sz="quarter" idx="10"/>
          </p:nvPr>
        </p:nvSpPr>
        <p:spPr/>
        <p:txBody>
          <a:bodyPr/>
          <a:lstStyle/>
          <a:p>
            <a:fld id="{78EFA986-9CAF-408E-B7E6-43616AE3A5EF}" type="slidenum">
              <a:rPr lang="en-US" smtClean="0"/>
              <a:pPr/>
              <a:t>9</a:t>
            </a:fld>
            <a:endParaRPr lang="en-US"/>
          </a:p>
        </p:txBody>
      </p:sp>
    </p:spTree>
    <p:extLst>
      <p:ext uri="{BB962C8B-B14F-4D97-AF65-F5344CB8AC3E}">
        <p14:creationId xmlns:p14="http://schemas.microsoft.com/office/powerpoint/2010/main" val="1466287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762000" y="1295400"/>
            <a:ext cx="8153400" cy="1143000"/>
          </a:xfrm>
          <a:prstGeom prst="rect">
            <a:avLst/>
          </a:prstGeom>
        </p:spPr>
        <p:txBody>
          <a:bodyPr/>
          <a:lstStyle>
            <a:lvl1pPr>
              <a:defRPr baseline="0">
                <a:solidFill>
                  <a:srgbClr val="394A9F"/>
                </a:solidFill>
              </a:defRPr>
            </a:lvl1pPr>
          </a:lstStyle>
          <a:p>
            <a:r>
              <a:rPr lang="en-US" dirty="0"/>
              <a:t>Click to edit Master title style</a:t>
            </a:r>
          </a:p>
        </p:txBody>
      </p:sp>
      <p:sp>
        <p:nvSpPr>
          <p:cNvPr id="8" name="Text Placeholder 7"/>
          <p:cNvSpPr>
            <a:spLocks noGrp="1"/>
          </p:cNvSpPr>
          <p:nvPr>
            <p:ph type="body" sz="quarter" idx="10"/>
          </p:nvPr>
        </p:nvSpPr>
        <p:spPr>
          <a:xfrm>
            <a:off x="2057400" y="2438400"/>
            <a:ext cx="6858000" cy="762000"/>
          </a:xfrm>
          <a:prstGeom prst="rect">
            <a:avLst/>
          </a:prstGeom>
        </p:spPr>
        <p:txBody>
          <a:bodyPr/>
          <a:lstStyle>
            <a:lvl1pPr algn="r">
              <a:buNone/>
              <a:defRPr sz="3400" baseline="0">
                <a:latin typeface="Arial" pitchFamily="34" charset="0"/>
              </a:defRPr>
            </a:lvl1pPr>
          </a:lstStyle>
          <a:p>
            <a:pPr lvl="0"/>
            <a:r>
              <a:rPr lang="en-US"/>
              <a:t>Click to edit Master text styles</a:t>
            </a:r>
          </a:p>
        </p:txBody>
      </p:sp>
      <p:sp>
        <p:nvSpPr>
          <p:cNvPr id="9" name="Text Placeholder 7"/>
          <p:cNvSpPr>
            <a:spLocks noGrp="1"/>
          </p:cNvSpPr>
          <p:nvPr>
            <p:ph type="body" sz="quarter" idx="11"/>
          </p:nvPr>
        </p:nvSpPr>
        <p:spPr>
          <a:xfrm>
            <a:off x="2057400" y="3200400"/>
            <a:ext cx="6858000" cy="762000"/>
          </a:xfrm>
          <a:prstGeom prst="rect">
            <a:avLst/>
          </a:prstGeom>
        </p:spPr>
        <p:txBody>
          <a:bodyPr/>
          <a:lstStyle>
            <a:lvl1pPr algn="r">
              <a:buNone/>
              <a:defRPr sz="2600" baseline="0">
                <a:latin typeface="Arial" pitchFamily="34" charset="0"/>
              </a:defRPr>
            </a:lvl1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762000" y="1295400"/>
            <a:ext cx="8153400" cy="1143000"/>
          </a:xfrm>
          <a:prstGeom prst="rect">
            <a:avLst/>
          </a:prstGeom>
        </p:spPr>
        <p:txBody>
          <a:bodyPr/>
          <a:lstStyle>
            <a:lvl1pPr algn="r">
              <a:defRPr sz="4000" b="1" i="0" baseline="0">
                <a:solidFill>
                  <a:srgbClr val="B18A5F"/>
                </a:solidFill>
                <a:latin typeface="Arial" pitchFamily="34" charset="0"/>
              </a:defRPr>
            </a:lvl1pPr>
          </a:lstStyle>
          <a:p>
            <a:r>
              <a:rPr lang="en-US" dirty="0"/>
              <a:t>Click to edit Master title</a:t>
            </a:r>
          </a:p>
        </p:txBody>
      </p:sp>
      <p:sp>
        <p:nvSpPr>
          <p:cNvPr id="8" name="Text Placeholder 7"/>
          <p:cNvSpPr>
            <a:spLocks noGrp="1"/>
          </p:cNvSpPr>
          <p:nvPr>
            <p:ph type="body" sz="quarter" idx="10"/>
          </p:nvPr>
        </p:nvSpPr>
        <p:spPr>
          <a:xfrm>
            <a:off x="2057400" y="2438400"/>
            <a:ext cx="6858000" cy="762000"/>
          </a:xfrm>
          <a:prstGeom prst="rect">
            <a:avLst/>
          </a:prstGeom>
        </p:spPr>
        <p:txBody>
          <a:bodyPr/>
          <a:lstStyle>
            <a:lvl1pPr algn="r">
              <a:buNone/>
              <a:defRPr sz="3400" baseline="0">
                <a:latin typeface="Arial" pitchFamily="34" charset="0"/>
              </a:defRPr>
            </a:lvl1pPr>
          </a:lstStyle>
          <a:p>
            <a:pPr lvl="0"/>
            <a:r>
              <a:rPr lang="en-US"/>
              <a:t>Click to edit Master text styles</a:t>
            </a:r>
          </a:p>
        </p:txBody>
      </p:sp>
      <p:sp>
        <p:nvSpPr>
          <p:cNvPr id="9" name="Text Placeholder 7"/>
          <p:cNvSpPr>
            <a:spLocks noGrp="1"/>
          </p:cNvSpPr>
          <p:nvPr>
            <p:ph type="body" sz="quarter" idx="11"/>
          </p:nvPr>
        </p:nvSpPr>
        <p:spPr>
          <a:xfrm>
            <a:off x="2057400" y="3200400"/>
            <a:ext cx="6858000" cy="762000"/>
          </a:xfrm>
          <a:prstGeom prst="rect">
            <a:avLst/>
          </a:prstGeom>
        </p:spPr>
        <p:txBody>
          <a:bodyPr/>
          <a:lstStyle>
            <a:lvl1pPr algn="r">
              <a:buNone/>
              <a:defRPr sz="2600" baseline="0">
                <a:latin typeface="Arial" pitchFamily="34" charset="0"/>
              </a:defRPr>
            </a:lvl1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a:prstGeom prst="rect">
            <a:avLst/>
          </a:prstGeom>
        </p:spPr>
        <p:txBody>
          <a:bodyPr/>
          <a:lstStyle>
            <a:lvl1pPr algn="l">
              <a:defRPr sz="4000" b="1" i="0" baseline="0">
                <a:solidFill>
                  <a:srgbClr val="B18A5F"/>
                </a:solidFill>
                <a:latin typeface="Arial" pitchFamily="34" charset="0"/>
              </a:defRPr>
            </a:lvl1pPr>
          </a:lstStyle>
          <a:p>
            <a:r>
              <a:rPr lang="en-US" dirty="0"/>
              <a:t>Click to edit Master title style</a:t>
            </a:r>
          </a:p>
        </p:txBody>
      </p:sp>
      <p:sp>
        <p:nvSpPr>
          <p:cNvPr id="8" name="Text Placeholder 7"/>
          <p:cNvSpPr>
            <a:spLocks noGrp="1"/>
          </p:cNvSpPr>
          <p:nvPr>
            <p:ph type="body" sz="quarter" idx="13"/>
          </p:nvPr>
        </p:nvSpPr>
        <p:spPr>
          <a:xfrm>
            <a:off x="457200" y="1600200"/>
            <a:ext cx="8229600" cy="4495800"/>
          </a:xfrm>
          <a:prstGeom prst="rect">
            <a:avLst/>
          </a:prstGeom>
        </p:spPr>
        <p:txBody>
          <a:bodyPr/>
          <a:lstStyle>
            <a:lvl1pPr>
              <a:buFont typeface="Arial" pitchFamily="34" charset="0"/>
              <a:buChar char="□"/>
              <a:defRPr b="0" i="0" baseline="0">
                <a:latin typeface="Arial" pitchFamily="34" charset="0"/>
              </a:defRPr>
            </a:lvl1pPr>
            <a:lvl2pPr>
              <a:buFont typeface="Calibri" pitchFamily="34" charset="0"/>
              <a:buChar char="□"/>
              <a:defRPr/>
            </a:lvl2pPr>
            <a:lvl3pPr>
              <a:buFont typeface="Calibri" pitchFamily="34" charset="0"/>
              <a:buChar char="□"/>
              <a:defRPr/>
            </a:lvl3pPr>
            <a:lvl4pPr>
              <a:buFont typeface="Calibri" pitchFamily="34" charset="0"/>
              <a:buChar char="□"/>
              <a:defRPr/>
            </a:lvl4pPr>
            <a:lvl5pPr>
              <a:buFont typeface="Calibri"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4" name="Slide Number Placeholder 5"/>
          <p:cNvSpPr>
            <a:spLocks noGrp="1"/>
          </p:cNvSpPr>
          <p:nvPr>
            <p:ph type="sldNum" sz="quarter" idx="14"/>
          </p:nvPr>
        </p:nvSpPr>
        <p:spPr/>
        <p:txBody>
          <a:bodyPr/>
          <a:lstStyle>
            <a:lvl1pPr>
              <a:defRPr/>
            </a:lvl1pPr>
          </a:lstStyle>
          <a:p>
            <a:pPr>
              <a:defRPr/>
            </a:pPr>
            <a:fld id="{CC846566-E9F4-413F-92C4-702EE7F6623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a:prstGeom prst="rect">
            <a:avLst/>
          </a:prstGeom>
        </p:spPr>
        <p:txBody>
          <a:bodyPr/>
          <a:lstStyle>
            <a:lvl1pPr algn="l">
              <a:defRPr sz="4000" b="1" i="0" baseline="0">
                <a:solidFill>
                  <a:srgbClr val="B18A5F"/>
                </a:solidFill>
                <a:latin typeface="Arial" pitchFamily="34" charset="0"/>
              </a:defRPr>
            </a:lvl1pPr>
          </a:lstStyle>
          <a:p>
            <a:r>
              <a:rPr lang="en-US" dirty="0"/>
              <a:t>Click to edit Master title style</a:t>
            </a:r>
          </a:p>
        </p:txBody>
      </p:sp>
      <p:sp>
        <p:nvSpPr>
          <p:cNvPr id="9" name="Content Placeholder 2"/>
          <p:cNvSpPr>
            <a:spLocks noGrp="1"/>
          </p:cNvSpPr>
          <p:nvPr>
            <p:ph sz="half" idx="1"/>
          </p:nvPr>
        </p:nvSpPr>
        <p:spPr>
          <a:xfrm>
            <a:off x="457200" y="1600201"/>
            <a:ext cx="4038600" cy="4495800"/>
          </a:xfrm>
          <a:prstGeom prst="rect">
            <a:avLst/>
          </a:pr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0" name="Text Placeholder 8"/>
          <p:cNvSpPr>
            <a:spLocks noGrp="1"/>
          </p:cNvSpPr>
          <p:nvPr>
            <p:ph type="body" sz="quarter" idx="13"/>
          </p:nvPr>
        </p:nvSpPr>
        <p:spPr>
          <a:xfrm>
            <a:off x="4724400" y="1600200"/>
            <a:ext cx="3733800" cy="4495800"/>
          </a:xfrm>
          <a:prstGeom prst="rect">
            <a:avLst/>
          </a:prstGeom>
        </p:spPr>
        <p:txBody>
          <a:bodyPr/>
          <a:lstStyle>
            <a:lvl1pPr indent="0">
              <a:buFont typeface="Calibri" pitchFamily="34" charset="0"/>
              <a:buNone/>
              <a:defRPr sz="2400" b="1" i="0" baseline="0">
                <a:latin typeface="Arial" pitchFamily="34" charset="0"/>
              </a:defRPr>
            </a:lvl1pPr>
            <a:lvl2pPr>
              <a:buFont typeface="Calibri" pitchFamily="34" charset="0"/>
              <a:buChar char="□"/>
              <a:defRPr baseline="0">
                <a:latin typeface="Arial" pitchFamily="34" charset="0"/>
              </a:defRPr>
            </a:lvl2pPr>
            <a:lvl3pPr>
              <a:buFont typeface="Calibri" pitchFamily="34" charset="0"/>
              <a:buChar char="□"/>
              <a:defRPr baseline="0">
                <a:latin typeface="Arial" pitchFamily="34" charset="0"/>
              </a:defRPr>
            </a:lvl3pPr>
            <a:lvl4pPr>
              <a:buFont typeface="Calibri" pitchFamily="34" charset="0"/>
              <a:buChar char="□"/>
              <a:defRPr baseline="0">
                <a:latin typeface="Arial" pitchFamily="34" charset="0"/>
              </a:defRPr>
            </a:lvl4pPr>
            <a:lvl5pPr>
              <a:buFont typeface="Calibri" pitchFamily="34" charset="0"/>
              <a:buChar char="□"/>
              <a:defRPr baseline="0">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4"/>
          </p:nvPr>
        </p:nvSpPr>
        <p:spPr/>
        <p:txBody>
          <a:bodyPr/>
          <a:lstStyle>
            <a:lvl1pPr>
              <a:defRPr/>
            </a:lvl1pPr>
          </a:lstStyle>
          <a:p>
            <a:pPr>
              <a:defRPr/>
            </a:pPr>
            <a:fld id="{7E391699-A827-4D1D-9039-13B32C943C4A}"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a:prstGeom prst="rect">
            <a:avLst/>
          </a:prstGeom>
        </p:spPr>
        <p:txBody>
          <a:bodyPr/>
          <a:lstStyle>
            <a:lvl1pPr>
              <a:defRPr sz="4000" b="1" i="0" baseline="0">
                <a:solidFill>
                  <a:srgbClr val="B18A5F"/>
                </a:solidFill>
                <a:latin typeface="Arial" pitchFamily="34" charset="0"/>
              </a:defRPr>
            </a:lvl1pPr>
          </a:lstStyle>
          <a:p>
            <a:r>
              <a:rPr lang="en-US" dirty="0"/>
              <a:t>Click to edit Master title style</a:t>
            </a:r>
          </a:p>
        </p:txBody>
      </p:sp>
      <p:sp>
        <p:nvSpPr>
          <p:cNvPr id="9" name="Content Placeholder 2"/>
          <p:cNvSpPr>
            <a:spLocks noGrp="1"/>
          </p:cNvSpPr>
          <p:nvPr>
            <p:ph sz="half" idx="1"/>
          </p:nvPr>
        </p:nvSpPr>
        <p:spPr>
          <a:xfrm>
            <a:off x="457200" y="1600200"/>
            <a:ext cx="8229600" cy="4525963"/>
          </a:xfrm>
          <a:prstGeom prst="rect">
            <a:avLst/>
          </a:pr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Slide Number Placeholder 5"/>
          <p:cNvSpPr>
            <a:spLocks noGrp="1"/>
          </p:cNvSpPr>
          <p:nvPr>
            <p:ph type="sldNum" sz="quarter" idx="10"/>
          </p:nvPr>
        </p:nvSpPr>
        <p:spPr/>
        <p:txBody>
          <a:bodyPr/>
          <a:lstStyle>
            <a:lvl1pPr>
              <a:defRPr/>
            </a:lvl1pPr>
          </a:lstStyle>
          <a:p>
            <a:pPr>
              <a:defRPr/>
            </a:pPr>
            <a:fld id="{928B9621-2618-4FD6-B351-10C723F119B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b="1" i="0" baseline="0">
                <a:solidFill>
                  <a:srgbClr val="394A9F"/>
                </a:solidFill>
                <a:latin typeface="Arial" pitchFamily="34" charset="0"/>
              </a:defRPr>
            </a:lvl1pPr>
          </a:lstStyle>
          <a:p>
            <a:r>
              <a:rPr lang="en-US" dirty="0"/>
              <a:t>Click to edit Master title style</a:t>
            </a:r>
          </a:p>
        </p:txBody>
      </p:sp>
      <p:sp>
        <p:nvSpPr>
          <p:cNvPr id="8" name="Text Placeholder 7"/>
          <p:cNvSpPr>
            <a:spLocks noGrp="1"/>
          </p:cNvSpPr>
          <p:nvPr>
            <p:ph type="body" sz="quarter" idx="13"/>
          </p:nvPr>
        </p:nvSpPr>
        <p:spPr>
          <a:xfrm>
            <a:off x="457200" y="1600200"/>
            <a:ext cx="8229600" cy="4495800"/>
          </a:xfrm>
          <a:prstGeom prst="rect">
            <a:avLst/>
          </a:prstGeom>
        </p:spPr>
        <p:txBody>
          <a:bodyPr/>
          <a:lstStyle>
            <a:lvl1pPr>
              <a:buFont typeface="Arial" pitchFamily="34" charset="0"/>
              <a:buChar char="□"/>
              <a:defRPr b="0" i="0" baseline="0">
                <a:latin typeface="Arial" pitchFamily="34" charset="0"/>
              </a:defRPr>
            </a:lvl1pPr>
            <a:lvl2pPr>
              <a:buFont typeface="Calibri" pitchFamily="34" charset="0"/>
              <a:buChar char="□"/>
              <a:defRPr/>
            </a:lvl2pPr>
            <a:lvl3pPr>
              <a:buFont typeface="Calibri" pitchFamily="34" charset="0"/>
              <a:buChar char="□"/>
              <a:defRPr/>
            </a:lvl3pPr>
            <a:lvl4pPr>
              <a:buFont typeface="Calibri" pitchFamily="34" charset="0"/>
              <a:buChar char="□"/>
              <a:defRPr/>
            </a:lvl4pPr>
            <a:lvl5pPr>
              <a:buFont typeface="Calibri"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4" name="Slide Number Placeholder 5"/>
          <p:cNvSpPr>
            <a:spLocks noGrp="1"/>
          </p:cNvSpPr>
          <p:nvPr>
            <p:ph type="sldNum" sz="quarter" idx="14"/>
          </p:nvPr>
        </p:nvSpPr>
        <p:spPr/>
        <p:txBody>
          <a:bodyPr/>
          <a:lstStyle>
            <a:lvl1pPr>
              <a:defRPr/>
            </a:lvl1pPr>
          </a:lstStyle>
          <a:p>
            <a:pPr>
              <a:defRPr/>
            </a:pPr>
            <a:fld id="{9D511935-F426-425B-A589-E285EDAA368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b="1" i="0" baseline="0">
                <a:solidFill>
                  <a:srgbClr val="394A9F"/>
                </a:solidFill>
                <a:latin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495800"/>
          </a:xfrm>
          <a:prstGeom prst="rect">
            <a:avLst/>
          </a:pr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9" name="Text Placeholder 8"/>
          <p:cNvSpPr>
            <a:spLocks noGrp="1"/>
          </p:cNvSpPr>
          <p:nvPr>
            <p:ph type="body" sz="quarter" idx="13"/>
          </p:nvPr>
        </p:nvSpPr>
        <p:spPr>
          <a:xfrm>
            <a:off x="4724400" y="1600200"/>
            <a:ext cx="3733800" cy="4495800"/>
          </a:xfrm>
          <a:prstGeom prst="rect">
            <a:avLst/>
          </a:prstGeom>
        </p:spPr>
        <p:txBody>
          <a:bodyPr/>
          <a:lstStyle>
            <a:lvl1pPr indent="0">
              <a:buFont typeface="Arial" pitchFamily="34" charset="0"/>
              <a:buChar char="□"/>
              <a:defRPr sz="2400" b="0" i="0" baseline="0">
                <a:latin typeface="Arial" pitchFamily="34" charset="0"/>
              </a:defRPr>
            </a:lvl1pPr>
            <a:lvl2pPr>
              <a:buFont typeface="Calibri" pitchFamily="34" charset="0"/>
              <a:buChar char="□"/>
              <a:defRPr baseline="0">
                <a:latin typeface="Arial" pitchFamily="34" charset="0"/>
              </a:defRPr>
            </a:lvl2pPr>
            <a:lvl3pPr>
              <a:buFont typeface="Calibri" pitchFamily="34" charset="0"/>
              <a:buChar char="□"/>
              <a:defRPr baseline="0">
                <a:latin typeface="Arial" pitchFamily="34" charset="0"/>
              </a:defRPr>
            </a:lvl3pPr>
            <a:lvl4pPr>
              <a:buFont typeface="Calibri" pitchFamily="34" charset="0"/>
              <a:buChar char="□"/>
              <a:defRPr baseline="0">
                <a:latin typeface="Arial" pitchFamily="34" charset="0"/>
              </a:defRPr>
            </a:lvl4pPr>
            <a:lvl5pPr>
              <a:buFont typeface="Calibri" pitchFamily="34" charset="0"/>
              <a:buChar char="□"/>
              <a:defRPr baseline="0">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5"/>
          <p:cNvSpPr>
            <a:spLocks noGrp="1"/>
          </p:cNvSpPr>
          <p:nvPr>
            <p:ph type="sldNum" sz="quarter" idx="14"/>
          </p:nvPr>
        </p:nvSpPr>
        <p:spPr/>
        <p:txBody>
          <a:bodyPr/>
          <a:lstStyle>
            <a:lvl1pPr>
              <a:defRPr/>
            </a:lvl1pPr>
          </a:lstStyle>
          <a:p>
            <a:pPr>
              <a:defRPr/>
            </a:pPr>
            <a:fld id="{200614C6-8E91-424A-88F3-468F56C54EB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b="1" i="0" baseline="0">
                <a:solidFill>
                  <a:srgbClr val="394A9F"/>
                </a:solidFill>
                <a:latin typeface="Arial" pitchFamily="34" charset="0"/>
              </a:defRPr>
            </a:lvl1pPr>
          </a:lstStyle>
          <a:p>
            <a:r>
              <a:rPr lang="en-US" dirty="0"/>
              <a:t>Click to edit Master title style</a:t>
            </a:r>
          </a:p>
        </p:txBody>
      </p:sp>
      <p:sp>
        <p:nvSpPr>
          <p:cNvPr id="8" name="Content Placeholder 2"/>
          <p:cNvSpPr>
            <a:spLocks noGrp="1"/>
          </p:cNvSpPr>
          <p:nvPr>
            <p:ph sz="half" idx="1"/>
          </p:nvPr>
        </p:nvSpPr>
        <p:spPr>
          <a:xfrm>
            <a:off x="457200" y="1600200"/>
            <a:ext cx="8229600" cy="4525963"/>
          </a:xfrm>
          <a:prstGeom prst="rect">
            <a:avLst/>
          </a:pr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Slide Number Placeholder 5"/>
          <p:cNvSpPr>
            <a:spLocks noGrp="1"/>
          </p:cNvSpPr>
          <p:nvPr>
            <p:ph type="sldNum" sz="quarter" idx="10"/>
          </p:nvPr>
        </p:nvSpPr>
        <p:spPr/>
        <p:txBody>
          <a:bodyPr/>
          <a:lstStyle>
            <a:lvl1pPr>
              <a:defRPr/>
            </a:lvl1pPr>
          </a:lstStyle>
          <a:p>
            <a:pPr>
              <a:defRPr/>
            </a:pPr>
            <a:fld id="{F5ABAFE4-BCE9-44FF-B24C-5667CFC6E0C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a:prstGeom prst="rect">
            <a:avLst/>
          </a:prstGeo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fld id="{C1C4B537-1860-43F0-80F6-9CAFA08C3E6E}" type="datetimeFigureOut">
              <a:rPr lang="en-US" smtClean="0"/>
              <a:pPr/>
              <a:t>7/31/17</a:t>
            </a:fld>
            <a:endParaRPr lang="en-US"/>
          </a:p>
        </p:txBody>
      </p:sp>
      <p:sp>
        <p:nvSpPr>
          <p:cNvPr id="12" name="Slide Number Placeholder 11"/>
          <p:cNvSpPr>
            <a:spLocks noGrp="1"/>
          </p:cNvSpPr>
          <p:nvPr>
            <p:ph type="sldNum" sz="quarter" idx="16"/>
          </p:nvPr>
        </p:nvSpPr>
        <p:spPr/>
        <p:txBody>
          <a:bodyPr rtlCol="0"/>
          <a:lstStyle/>
          <a:p>
            <a:fld id="{2E8AF720-EA95-4397-BB71-CED6ED8180B0}" type="slidenum">
              <a:rPr lang="en-US" smtClean="0"/>
              <a:pPr/>
              <a:t>‹#›</a:t>
            </a:fld>
            <a:endParaRPr lang="en-US"/>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673767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762000" y="1295400"/>
            <a:ext cx="8153400" cy="1143000"/>
          </a:xfrm>
          <a:prstGeom prst="rect">
            <a:avLst/>
          </a:prstGeom>
        </p:spPr>
        <p:txBody>
          <a:bodyPr/>
          <a:lstStyle>
            <a:lvl1pPr algn="r">
              <a:defRPr sz="4000" b="1" i="0" baseline="0">
                <a:solidFill>
                  <a:srgbClr val="80A060"/>
                </a:solidFill>
                <a:latin typeface="Arial" pitchFamily="34" charset="0"/>
              </a:defRPr>
            </a:lvl1pPr>
          </a:lstStyle>
          <a:p>
            <a:r>
              <a:rPr lang="en-US" dirty="0"/>
              <a:t>Click to edit Master title</a:t>
            </a:r>
          </a:p>
        </p:txBody>
      </p:sp>
      <p:sp>
        <p:nvSpPr>
          <p:cNvPr id="8" name="Text Placeholder 7"/>
          <p:cNvSpPr>
            <a:spLocks noGrp="1"/>
          </p:cNvSpPr>
          <p:nvPr>
            <p:ph type="body" sz="quarter" idx="10"/>
          </p:nvPr>
        </p:nvSpPr>
        <p:spPr>
          <a:xfrm>
            <a:off x="2057400" y="2438400"/>
            <a:ext cx="6858000" cy="762000"/>
          </a:xfrm>
          <a:prstGeom prst="rect">
            <a:avLst/>
          </a:prstGeom>
        </p:spPr>
        <p:txBody>
          <a:bodyPr/>
          <a:lstStyle>
            <a:lvl1pPr algn="r">
              <a:buNone/>
              <a:defRPr sz="3400" baseline="0">
                <a:latin typeface="Arial" pitchFamily="34" charset="0"/>
              </a:defRPr>
            </a:lvl1pPr>
          </a:lstStyle>
          <a:p>
            <a:pPr lvl="0"/>
            <a:r>
              <a:rPr lang="en-US"/>
              <a:t>Click to edit Master text styles</a:t>
            </a:r>
          </a:p>
        </p:txBody>
      </p:sp>
      <p:sp>
        <p:nvSpPr>
          <p:cNvPr id="9" name="Text Placeholder 7"/>
          <p:cNvSpPr>
            <a:spLocks noGrp="1"/>
          </p:cNvSpPr>
          <p:nvPr>
            <p:ph type="body" sz="quarter" idx="11"/>
          </p:nvPr>
        </p:nvSpPr>
        <p:spPr>
          <a:xfrm>
            <a:off x="2057400" y="3200400"/>
            <a:ext cx="6858000" cy="762000"/>
          </a:xfrm>
          <a:prstGeom prst="rect">
            <a:avLst/>
          </a:prstGeom>
        </p:spPr>
        <p:txBody>
          <a:bodyPr/>
          <a:lstStyle>
            <a:lvl1pPr algn="r">
              <a:buNone/>
              <a:defRPr sz="2600" baseline="0">
                <a:latin typeface="Arial" pitchFamily="34" charset="0"/>
              </a:defRPr>
            </a:lvl1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a:prstGeom prst="rect">
            <a:avLst/>
          </a:prstGeom>
        </p:spPr>
        <p:txBody>
          <a:bodyPr/>
          <a:lstStyle>
            <a:lvl1pPr algn="l">
              <a:defRPr sz="4000" b="1" i="0" baseline="0">
                <a:solidFill>
                  <a:srgbClr val="80A060"/>
                </a:solidFill>
                <a:latin typeface="Arial" pitchFamily="34" charset="0"/>
              </a:defRPr>
            </a:lvl1pPr>
          </a:lstStyle>
          <a:p>
            <a:r>
              <a:rPr lang="en-US" dirty="0"/>
              <a:t>Click to edit Master title style</a:t>
            </a:r>
          </a:p>
        </p:txBody>
      </p:sp>
      <p:sp>
        <p:nvSpPr>
          <p:cNvPr id="9" name="Text Placeholder 7"/>
          <p:cNvSpPr>
            <a:spLocks noGrp="1"/>
          </p:cNvSpPr>
          <p:nvPr>
            <p:ph type="body" sz="quarter" idx="13"/>
          </p:nvPr>
        </p:nvSpPr>
        <p:spPr>
          <a:xfrm>
            <a:off x="457200" y="1600200"/>
            <a:ext cx="8229600" cy="4495800"/>
          </a:xfrm>
          <a:prstGeom prst="rect">
            <a:avLst/>
          </a:prstGeom>
        </p:spPr>
        <p:txBody>
          <a:bodyPr/>
          <a:lstStyle>
            <a:lvl1pPr>
              <a:buFont typeface="Arial" pitchFamily="34" charset="0"/>
              <a:buChar char="□"/>
              <a:defRPr b="0" i="0" baseline="0">
                <a:latin typeface="Arial" pitchFamily="34" charset="0"/>
              </a:defRPr>
            </a:lvl1pPr>
            <a:lvl2pPr>
              <a:buFont typeface="Calibri" pitchFamily="34" charset="0"/>
              <a:buChar char="□"/>
              <a:defRPr/>
            </a:lvl2pPr>
            <a:lvl3pPr>
              <a:buFont typeface="Calibri" pitchFamily="34" charset="0"/>
              <a:buChar char="□"/>
              <a:defRPr/>
            </a:lvl3pPr>
            <a:lvl4pPr>
              <a:buFont typeface="Calibri" pitchFamily="34" charset="0"/>
              <a:buChar char="□"/>
              <a:defRPr/>
            </a:lvl4pPr>
            <a:lvl5pPr>
              <a:buFont typeface="Calibri"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4" name="Slide Number Placeholder 5"/>
          <p:cNvSpPr>
            <a:spLocks noGrp="1"/>
          </p:cNvSpPr>
          <p:nvPr>
            <p:ph type="sldNum" sz="quarter" idx="14"/>
          </p:nvPr>
        </p:nvSpPr>
        <p:spPr/>
        <p:txBody>
          <a:bodyPr/>
          <a:lstStyle>
            <a:lvl1pPr>
              <a:defRPr/>
            </a:lvl1pPr>
          </a:lstStyle>
          <a:p>
            <a:pPr>
              <a:defRPr/>
            </a:pPr>
            <a:fld id="{9308DE51-6807-4FCF-A72C-FCF0C52A207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a:prstGeom prst="rect">
            <a:avLst/>
          </a:prstGeom>
        </p:spPr>
        <p:txBody>
          <a:bodyPr/>
          <a:lstStyle>
            <a:lvl1pPr algn="l">
              <a:defRPr sz="4000" b="1" i="0" baseline="0">
                <a:solidFill>
                  <a:srgbClr val="80A060"/>
                </a:solidFill>
                <a:latin typeface="Arial" pitchFamily="34" charset="0"/>
              </a:defRPr>
            </a:lvl1pPr>
          </a:lstStyle>
          <a:p>
            <a:r>
              <a:rPr lang="en-US" dirty="0"/>
              <a:t>Click to edit Master title style</a:t>
            </a:r>
          </a:p>
        </p:txBody>
      </p:sp>
      <p:sp>
        <p:nvSpPr>
          <p:cNvPr id="4" name="Content Placeholder 2"/>
          <p:cNvSpPr>
            <a:spLocks noGrp="1"/>
          </p:cNvSpPr>
          <p:nvPr>
            <p:ph sz="half" idx="1"/>
          </p:nvPr>
        </p:nvSpPr>
        <p:spPr>
          <a:xfrm>
            <a:off x="457200" y="1600201"/>
            <a:ext cx="4038600" cy="4495800"/>
          </a:xfrm>
          <a:prstGeom prst="rect">
            <a:avLst/>
          </a:pr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5" name="Text Placeholder 8"/>
          <p:cNvSpPr>
            <a:spLocks noGrp="1"/>
          </p:cNvSpPr>
          <p:nvPr>
            <p:ph type="body" sz="quarter" idx="13"/>
          </p:nvPr>
        </p:nvSpPr>
        <p:spPr>
          <a:xfrm>
            <a:off x="4724400" y="1600200"/>
            <a:ext cx="3733800" cy="4495800"/>
          </a:xfrm>
          <a:prstGeom prst="rect">
            <a:avLst/>
          </a:prstGeom>
        </p:spPr>
        <p:txBody>
          <a:bodyPr/>
          <a:lstStyle>
            <a:lvl1pPr indent="0">
              <a:buFont typeface="Calibri" pitchFamily="34" charset="0"/>
              <a:buNone/>
              <a:defRPr sz="2400" b="1" i="0" baseline="0">
                <a:latin typeface="Arial" pitchFamily="34" charset="0"/>
              </a:defRPr>
            </a:lvl1pPr>
            <a:lvl2pPr>
              <a:buFont typeface="Calibri" pitchFamily="34" charset="0"/>
              <a:buChar char="□"/>
              <a:defRPr baseline="0">
                <a:latin typeface="Arial" pitchFamily="34" charset="0"/>
              </a:defRPr>
            </a:lvl2pPr>
            <a:lvl3pPr>
              <a:buFont typeface="Calibri" pitchFamily="34" charset="0"/>
              <a:buChar char="□"/>
              <a:defRPr baseline="0">
                <a:latin typeface="Arial" pitchFamily="34" charset="0"/>
              </a:defRPr>
            </a:lvl3pPr>
            <a:lvl4pPr>
              <a:buFont typeface="Calibri" pitchFamily="34" charset="0"/>
              <a:buChar char="□"/>
              <a:defRPr baseline="0">
                <a:latin typeface="Arial" pitchFamily="34" charset="0"/>
              </a:defRPr>
            </a:lvl4pPr>
            <a:lvl5pPr>
              <a:buFont typeface="Calibri" pitchFamily="34" charset="0"/>
              <a:buChar char="□"/>
              <a:defRPr baseline="0">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4"/>
          </p:nvPr>
        </p:nvSpPr>
        <p:spPr/>
        <p:txBody>
          <a:bodyPr/>
          <a:lstStyle>
            <a:lvl1pPr>
              <a:defRPr/>
            </a:lvl1pPr>
          </a:lstStyle>
          <a:p>
            <a:pPr>
              <a:defRPr/>
            </a:pPr>
            <a:fld id="{C4F63D5E-9545-41AD-BA4B-C6ADC42278D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a:prstGeom prst="rect">
            <a:avLst/>
          </a:prstGeom>
        </p:spPr>
        <p:txBody>
          <a:bodyPr/>
          <a:lstStyle>
            <a:lvl1pPr>
              <a:defRPr sz="4000" b="1" i="0" baseline="0">
                <a:solidFill>
                  <a:srgbClr val="80A060"/>
                </a:solidFill>
                <a:latin typeface="Arial" pitchFamily="34" charset="0"/>
              </a:defRPr>
            </a:lvl1pPr>
          </a:lstStyle>
          <a:p>
            <a:r>
              <a:rPr lang="en-US" dirty="0"/>
              <a:t>Click to edit Master title style</a:t>
            </a:r>
          </a:p>
        </p:txBody>
      </p:sp>
      <p:sp>
        <p:nvSpPr>
          <p:cNvPr id="4" name="Content Placeholder 2"/>
          <p:cNvSpPr>
            <a:spLocks noGrp="1"/>
          </p:cNvSpPr>
          <p:nvPr>
            <p:ph sz="half" idx="1"/>
          </p:nvPr>
        </p:nvSpPr>
        <p:spPr>
          <a:xfrm>
            <a:off x="457200" y="1600200"/>
            <a:ext cx="8229600" cy="4525963"/>
          </a:xfrm>
          <a:prstGeom prst="rect">
            <a:avLst/>
          </a:pr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5" name="Slide Number Placeholder 5"/>
          <p:cNvSpPr>
            <a:spLocks noGrp="1"/>
          </p:cNvSpPr>
          <p:nvPr>
            <p:ph type="sldNum" sz="quarter" idx="10"/>
          </p:nvPr>
        </p:nvSpPr>
        <p:spPr/>
        <p:txBody>
          <a:bodyPr/>
          <a:lstStyle>
            <a:lvl1pPr>
              <a:defRPr/>
            </a:lvl1pPr>
          </a:lstStyle>
          <a:p>
            <a:pPr>
              <a:defRPr/>
            </a:pPr>
            <a:fld id="{CBB1823A-B51B-4287-A79D-810E620F0EC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6.jpe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power point start2.psd"/>
          <p:cNvPicPr>
            <a:picLocks noChangeAspect="1"/>
          </p:cNvPicPr>
          <p:nvPr/>
        </p:nvPicPr>
        <p:blipFill>
          <a:blip r:embed="rId3" cstate="print"/>
          <a:srcRect/>
          <a:stretch>
            <a:fillRect/>
          </a:stretch>
        </p:blipFill>
        <p:spPr bwMode="auto">
          <a:xfrm>
            <a:off x="0" y="1776413"/>
            <a:ext cx="9144000" cy="50815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9" r:id="rId1"/>
  </p:sldLayoutIdLst>
  <p:hf hdr="0" ftr="0" dt="0"/>
  <p:txStyles>
    <p:titleStyle>
      <a:lvl1pPr algn="r" rtl="0" eaLnBrk="0" fontAlgn="base" hangingPunct="0">
        <a:spcBef>
          <a:spcPct val="0"/>
        </a:spcBef>
        <a:spcAft>
          <a:spcPct val="0"/>
        </a:spcAft>
        <a:defRPr sz="4000" b="1" kern="1200">
          <a:solidFill>
            <a:srgbClr val="062E7B"/>
          </a:solidFill>
          <a:latin typeface="Arial" pitchFamily="34" charset="0"/>
          <a:ea typeface="+mj-ea"/>
          <a:cs typeface="+mj-cs"/>
        </a:defRPr>
      </a:lvl1pPr>
      <a:lvl2pPr algn="r" rtl="0" eaLnBrk="0" fontAlgn="base" hangingPunct="0">
        <a:spcBef>
          <a:spcPct val="0"/>
        </a:spcBef>
        <a:spcAft>
          <a:spcPct val="0"/>
        </a:spcAft>
        <a:defRPr sz="4000" b="1">
          <a:solidFill>
            <a:srgbClr val="062E7B"/>
          </a:solidFill>
          <a:latin typeface="Arial" charset="0"/>
        </a:defRPr>
      </a:lvl2pPr>
      <a:lvl3pPr algn="r" rtl="0" eaLnBrk="0" fontAlgn="base" hangingPunct="0">
        <a:spcBef>
          <a:spcPct val="0"/>
        </a:spcBef>
        <a:spcAft>
          <a:spcPct val="0"/>
        </a:spcAft>
        <a:defRPr sz="4000" b="1">
          <a:solidFill>
            <a:srgbClr val="062E7B"/>
          </a:solidFill>
          <a:latin typeface="Arial" charset="0"/>
        </a:defRPr>
      </a:lvl3pPr>
      <a:lvl4pPr algn="r" rtl="0" eaLnBrk="0" fontAlgn="base" hangingPunct="0">
        <a:spcBef>
          <a:spcPct val="0"/>
        </a:spcBef>
        <a:spcAft>
          <a:spcPct val="0"/>
        </a:spcAft>
        <a:defRPr sz="4000" b="1">
          <a:solidFill>
            <a:srgbClr val="062E7B"/>
          </a:solidFill>
          <a:latin typeface="Arial" charset="0"/>
        </a:defRPr>
      </a:lvl4pPr>
      <a:lvl5pPr algn="r" rtl="0" eaLnBrk="0" fontAlgn="base" hangingPunct="0">
        <a:spcBef>
          <a:spcPct val="0"/>
        </a:spcBef>
        <a:spcAft>
          <a:spcPct val="0"/>
        </a:spcAft>
        <a:defRPr sz="4000" b="1">
          <a:solidFill>
            <a:srgbClr val="062E7B"/>
          </a:solidFill>
          <a:latin typeface="Arial" charset="0"/>
        </a:defRPr>
      </a:lvl5pPr>
      <a:lvl6pPr marL="457200" algn="r" rtl="0" fontAlgn="base">
        <a:spcBef>
          <a:spcPct val="0"/>
        </a:spcBef>
        <a:spcAft>
          <a:spcPct val="0"/>
        </a:spcAft>
        <a:defRPr sz="4000" b="1">
          <a:solidFill>
            <a:srgbClr val="062E7B"/>
          </a:solidFill>
          <a:latin typeface="Arial" charset="0"/>
        </a:defRPr>
      </a:lvl6pPr>
      <a:lvl7pPr marL="914400" algn="r" rtl="0" fontAlgn="base">
        <a:spcBef>
          <a:spcPct val="0"/>
        </a:spcBef>
        <a:spcAft>
          <a:spcPct val="0"/>
        </a:spcAft>
        <a:defRPr sz="4000" b="1">
          <a:solidFill>
            <a:srgbClr val="062E7B"/>
          </a:solidFill>
          <a:latin typeface="Arial" charset="0"/>
        </a:defRPr>
      </a:lvl7pPr>
      <a:lvl8pPr marL="1371600" algn="r" rtl="0" fontAlgn="base">
        <a:spcBef>
          <a:spcPct val="0"/>
        </a:spcBef>
        <a:spcAft>
          <a:spcPct val="0"/>
        </a:spcAft>
        <a:defRPr sz="4000" b="1">
          <a:solidFill>
            <a:srgbClr val="062E7B"/>
          </a:solidFill>
          <a:latin typeface="Arial" charset="0"/>
        </a:defRPr>
      </a:lvl8pPr>
      <a:lvl9pPr marL="1828800" algn="r" rtl="0" fontAlgn="base">
        <a:spcBef>
          <a:spcPct val="0"/>
        </a:spcBef>
        <a:spcAft>
          <a:spcPct val="0"/>
        </a:spcAft>
        <a:defRPr sz="4000" b="1">
          <a:solidFill>
            <a:srgbClr val="062E7B"/>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57200" y="6324600"/>
            <a:ext cx="21336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defRPr>
            </a:lvl1pPr>
          </a:lstStyle>
          <a:p>
            <a:pPr>
              <a:defRPr/>
            </a:pPr>
            <a:fld id="{21257A8D-CE78-41D6-AB9F-45C3DA6B2696}" type="slidenum">
              <a:rPr lang="en-US"/>
              <a:pPr>
                <a:defRPr/>
              </a:pPr>
              <a:t>‹#›</a:t>
            </a:fld>
            <a:endParaRPr lang="en-US" dirty="0"/>
          </a:p>
        </p:txBody>
      </p:sp>
      <p:pic>
        <p:nvPicPr>
          <p:cNvPr id="3075" name="Picture 6" descr="power point start2-2.psd"/>
          <p:cNvPicPr>
            <a:picLocks noChangeAspect="1"/>
          </p:cNvPicPr>
          <p:nvPr/>
        </p:nvPicPr>
        <p:blipFill>
          <a:blip r:embed="rId6" cstate="print"/>
          <a:srcRect/>
          <a:stretch>
            <a:fillRect/>
          </a:stretch>
        </p:blipFill>
        <p:spPr bwMode="auto">
          <a:xfrm>
            <a:off x="4779963" y="4430713"/>
            <a:ext cx="4373562" cy="24272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701" r:id="rId4"/>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6" descr="green.psd"/>
          <p:cNvPicPr>
            <a:picLocks noChangeAspect="1"/>
          </p:cNvPicPr>
          <p:nvPr/>
        </p:nvPicPr>
        <p:blipFill>
          <a:blip r:embed="rId3" cstate="print"/>
          <a:srcRect/>
          <a:stretch>
            <a:fillRect/>
          </a:stretch>
        </p:blipFill>
        <p:spPr bwMode="auto">
          <a:xfrm>
            <a:off x="0" y="1766888"/>
            <a:ext cx="9144000" cy="50911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57200" y="632460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3F9A471-A240-4272-927D-FED54F574CEB}" type="slidenum">
              <a:rPr lang="en-US"/>
              <a:pPr>
                <a:defRPr/>
              </a:pPr>
              <a:t>‹#›</a:t>
            </a:fld>
            <a:endParaRPr lang="en-US" dirty="0"/>
          </a:p>
        </p:txBody>
      </p:sp>
      <p:pic>
        <p:nvPicPr>
          <p:cNvPr id="5123" name="Picture 6" descr="Green.Bottom.psd"/>
          <p:cNvPicPr>
            <a:picLocks noChangeAspect="1"/>
          </p:cNvPicPr>
          <p:nvPr/>
        </p:nvPicPr>
        <p:blipFill>
          <a:blip r:embed="rId5" cstate="print"/>
          <a:srcRect/>
          <a:stretch>
            <a:fillRect/>
          </a:stretch>
        </p:blipFill>
        <p:spPr bwMode="auto">
          <a:xfrm>
            <a:off x="4737100" y="4406900"/>
            <a:ext cx="4406900" cy="24511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3" descr="82461D9F-FC31-4B26-AC7B-AD33E2C52E8F@hsd1"/>
          <p:cNvPicPr>
            <a:picLocks noChangeAspect="1" noChangeArrowheads="1"/>
          </p:cNvPicPr>
          <p:nvPr userDrawn="1"/>
        </p:nvPicPr>
        <p:blipFill>
          <a:blip r:embed="rId3" cstate="print"/>
          <a:srcRect/>
          <a:stretch>
            <a:fillRect/>
          </a:stretch>
        </p:blipFill>
        <p:spPr bwMode="auto">
          <a:xfrm>
            <a:off x="0" y="1905000"/>
            <a:ext cx="8882063" cy="4953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57200" y="63404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C1384D-8E2C-43BD-83AF-C3131AE231E0}" type="slidenum">
              <a:rPr lang="en-US"/>
              <a:pPr>
                <a:defRPr/>
              </a:pPr>
              <a:t>‹#›</a:t>
            </a:fld>
            <a:endParaRPr lang="en-US" dirty="0"/>
          </a:p>
        </p:txBody>
      </p:sp>
      <p:pic>
        <p:nvPicPr>
          <p:cNvPr id="7171" name="Picture 4" descr="177AC87C-3974-4CCB-8CBB-012B86AD3DD8@hsd1"/>
          <p:cNvPicPr>
            <a:picLocks noChangeAspect="1" noChangeArrowheads="1"/>
          </p:cNvPicPr>
          <p:nvPr userDrawn="1"/>
        </p:nvPicPr>
        <p:blipFill>
          <a:blip r:embed="rId5" cstate="print"/>
          <a:srcRect/>
          <a:stretch>
            <a:fillRect/>
          </a:stretch>
        </p:blipFill>
        <p:spPr bwMode="auto">
          <a:xfrm>
            <a:off x="3806825" y="3886200"/>
            <a:ext cx="5337175" cy="2971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mailto:Steve.Hamai@seattle.gov"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bwMode="auto">
          <a:xfrm>
            <a:off x="76200" y="838200"/>
            <a:ext cx="9067800" cy="1143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r>
              <a:rPr lang="en-US" dirty="0"/>
            </a:br>
            <a:endParaRPr lang="en-US" dirty="0">
              <a:latin typeface="Arial" charset="0"/>
            </a:endParaRPr>
          </a:p>
        </p:txBody>
      </p:sp>
      <p:sp>
        <p:nvSpPr>
          <p:cNvPr id="8195" name="Text Placeholder 4"/>
          <p:cNvSpPr>
            <a:spLocks noGrp="1"/>
          </p:cNvSpPr>
          <p:nvPr>
            <p:ph type="body" sz="quarter" idx="10"/>
          </p:nvPr>
        </p:nvSpPr>
        <p:spPr bwMode="auto">
          <a:xfrm>
            <a:off x="457200" y="685800"/>
            <a:ext cx="8305800" cy="1981200"/>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3600" b="1" dirty="0">
                <a:solidFill>
                  <a:srgbClr val="00B0F0"/>
                </a:solidFill>
              </a:rPr>
              <a:t>Racial Equity Within Public Utilities:  </a:t>
            </a:r>
          </a:p>
          <a:p>
            <a:pPr algn="ctr"/>
            <a:r>
              <a:rPr lang="en-US" sz="3600" b="1" dirty="0">
                <a:solidFill>
                  <a:srgbClr val="00B0F0"/>
                </a:solidFill>
              </a:rPr>
              <a:t>Examples and Challenges</a:t>
            </a:r>
            <a:endParaRPr lang="en-US" sz="3600" dirty="0">
              <a:solidFill>
                <a:srgbClr val="00B0F0"/>
              </a:solidFill>
            </a:endParaRPr>
          </a:p>
          <a:p>
            <a:endParaRPr lang="en-US" sz="2800" dirty="0"/>
          </a:p>
          <a:p>
            <a:endParaRPr lang="en-US" sz="2800" dirty="0"/>
          </a:p>
          <a:p>
            <a:endParaRPr lang="en-US" sz="2800" b="1" dirty="0">
              <a:solidFill>
                <a:srgbClr val="FF0000"/>
              </a:solidFill>
            </a:endParaRPr>
          </a:p>
          <a:p>
            <a:r>
              <a:rPr lang="en-US" sz="2800" b="1" dirty="0">
                <a:solidFill>
                  <a:srgbClr val="FF0000"/>
                </a:solidFill>
              </a:rPr>
              <a:t>Steve Hamai</a:t>
            </a:r>
          </a:p>
          <a:p>
            <a:r>
              <a:rPr lang="en-US" sz="2000" dirty="0"/>
              <a:t>Environmental Justice and Service Equity Division</a:t>
            </a:r>
          </a:p>
          <a:p>
            <a:endParaRPr lang="en-US" sz="2000" dirty="0"/>
          </a:p>
          <a:p>
            <a:r>
              <a:rPr lang="en-US" sz="2000" dirty="0"/>
              <a:t>July 28, 2017</a:t>
            </a:r>
          </a:p>
          <a:p>
            <a:r>
              <a:rPr lang="en-US" sz="1600" i="1" dirty="0"/>
              <a:t>Metropolitan Council and </a:t>
            </a:r>
            <a:br>
              <a:rPr lang="en-US" sz="1600" i="1" dirty="0"/>
            </a:br>
            <a:r>
              <a:rPr lang="en-US" sz="1600" i="1" dirty="0"/>
              <a:t>Government Alliance for Race and Equity</a:t>
            </a:r>
          </a:p>
          <a:p>
            <a:pPr algn="ctr"/>
            <a:endParaRPr 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592"/>
            <a:ext cx="8229600" cy="1143000"/>
          </a:xfrm>
        </p:spPr>
        <p:txBody>
          <a:bodyPr>
            <a:normAutofit fontScale="90000"/>
          </a:bodyPr>
          <a:lstStyle/>
          <a:p>
            <a:pPr algn="ctr"/>
            <a:r>
              <a:rPr lang="en-US" dirty="0"/>
              <a:t>Acknowledge Equity as an Issue</a:t>
            </a:r>
            <a:br>
              <a:rPr lang="en-US" dirty="0"/>
            </a:br>
            <a:endParaRPr lang="en-US" dirty="0"/>
          </a:p>
        </p:txBody>
      </p:sp>
      <p:sp>
        <p:nvSpPr>
          <p:cNvPr id="3" name="Content Placeholder 2"/>
          <p:cNvSpPr>
            <a:spLocks noGrp="1"/>
          </p:cNvSpPr>
          <p:nvPr>
            <p:ph sz="half" idx="1"/>
          </p:nvPr>
        </p:nvSpPr>
        <p:spPr>
          <a:xfrm>
            <a:off x="457200" y="1752600"/>
            <a:ext cx="8153400" cy="4495800"/>
          </a:xfrm>
        </p:spPr>
        <p:txBody>
          <a:bodyPr>
            <a:normAutofit/>
          </a:bodyPr>
          <a:lstStyle/>
          <a:p>
            <a:pPr marL="457200" indent="-457200">
              <a:buFont typeface="Arial" panose="020B0604020202020204" pitchFamily="34" charset="0"/>
              <a:buChar char="•"/>
            </a:pPr>
            <a:r>
              <a:rPr lang="en-US" dirty="0"/>
              <a:t>Discuss ways our utility may unintentionally create or exacerbate racial or other socio-economic inequities though our policies, procedures, services, programs, or projects.  </a:t>
            </a:r>
          </a:p>
          <a:p>
            <a:pPr marL="0" indent="0"/>
            <a:endParaRPr lang="en-US" dirty="0"/>
          </a:p>
          <a:p>
            <a:pPr marL="457200" indent="-457200">
              <a:buFont typeface="Arial" panose="020B0604020202020204" pitchFamily="34" charset="0"/>
              <a:buChar char="•"/>
            </a:pPr>
            <a:r>
              <a:rPr lang="en-US" dirty="0"/>
              <a:t>Discuss the business case for addressing inequity</a:t>
            </a:r>
          </a:p>
          <a:p>
            <a:endParaRPr lang="en-US" dirty="0"/>
          </a:p>
        </p:txBody>
      </p:sp>
    </p:spTree>
    <p:extLst>
      <p:ext uri="{BB962C8B-B14F-4D97-AF65-F5344CB8AC3E}">
        <p14:creationId xmlns:p14="http://schemas.microsoft.com/office/powerpoint/2010/main" val="848532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ctr"/>
            <a:r>
              <a:rPr lang="en-US" sz="3600" dirty="0"/>
              <a:t>Creating ‘Line of Sight’</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159474967"/>
              </p:ext>
            </p:extLst>
          </p:nvPr>
        </p:nvGraphicFramePr>
        <p:xfrm>
          <a:off x="-152400" y="891165"/>
          <a:ext cx="8686800" cy="562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11</a:t>
            </a:fld>
            <a:endParaRPr lang="en-US" dirty="0"/>
          </a:p>
        </p:txBody>
      </p:sp>
    </p:spTree>
    <p:extLst>
      <p:ext uri="{BB962C8B-B14F-4D97-AF65-F5344CB8AC3E}">
        <p14:creationId xmlns:p14="http://schemas.microsoft.com/office/powerpoint/2010/main" val="3542752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12</a:t>
            </a:fld>
            <a:endParaRPr lang="en-US" dirty="0"/>
          </a:p>
        </p:txBody>
      </p:sp>
      <p:sp>
        <p:nvSpPr>
          <p:cNvPr id="6" name="Title 5"/>
          <p:cNvSpPr>
            <a:spLocks noGrp="1"/>
          </p:cNvSpPr>
          <p:nvPr>
            <p:ph type="title"/>
          </p:nvPr>
        </p:nvSpPr>
        <p:spPr>
          <a:xfrm>
            <a:off x="495300" y="212587"/>
            <a:ext cx="8229600" cy="1143000"/>
          </a:xfrm>
        </p:spPr>
        <p:txBody>
          <a:bodyPr/>
          <a:lstStyle/>
          <a:p>
            <a:pPr marL="0" marR="0" algn="ctr">
              <a:lnSpc>
                <a:spcPct val="115000"/>
              </a:lnSpc>
              <a:spcBef>
                <a:spcPts val="0"/>
              </a:spcBef>
              <a:spcAft>
                <a:spcPts val="1000"/>
              </a:spcAft>
            </a:pPr>
            <a:r>
              <a:rPr lang="en-US" sz="3600" dirty="0">
                <a:ea typeface="Calibri"/>
                <a:cs typeface="Arial" panose="020B0604020202020204" pitchFamily="34" charset="0"/>
              </a:rPr>
              <a:t>SPU Equity Planning Toolkit Library</a:t>
            </a:r>
            <a:br>
              <a:rPr lang="en-US" sz="3600" dirty="0">
                <a:ea typeface="Calibri"/>
                <a:cs typeface="Arial" panose="020B0604020202020204" pitchFamily="34" charset="0"/>
              </a:rPr>
            </a:br>
            <a:endParaRPr lang="en-US" sz="3600" dirty="0">
              <a:cs typeface="Arial" panose="020B0604020202020204" pitchFamily="34" charset="0"/>
            </a:endParaRPr>
          </a:p>
        </p:txBody>
      </p:sp>
      <p:graphicFrame>
        <p:nvGraphicFramePr>
          <p:cNvPr id="13" name="Diagram 12"/>
          <p:cNvGraphicFramePr/>
          <p:nvPr>
            <p:extLst>
              <p:ext uri="{D42A27DB-BD31-4B8C-83A1-F6EECF244321}">
                <p14:modId xmlns:p14="http://schemas.microsoft.com/office/powerpoint/2010/main" val="1590539372"/>
              </p:ext>
            </p:extLst>
          </p:nvPr>
        </p:nvGraphicFramePr>
        <p:xfrm>
          <a:off x="381000" y="1087533"/>
          <a:ext cx="8458200" cy="3895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8" name="Picture 10"/>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2362200" y="5122032"/>
            <a:ext cx="4038600" cy="147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Bent-Up Arrow 16"/>
          <p:cNvSpPr/>
          <p:nvPr/>
        </p:nvSpPr>
        <p:spPr>
          <a:xfrm rot="5400000">
            <a:off x="989012" y="4813946"/>
            <a:ext cx="1273810" cy="813435"/>
          </a:xfrm>
          <a:prstGeom prst="bentUpArrow">
            <a:avLst/>
          </a:prstGeom>
          <a:solidFill>
            <a:srgbClr val="92D05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092526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ctr"/>
            <a:r>
              <a:rPr lang="en-US" sz="3600" dirty="0"/>
              <a:t>Some Examples</a:t>
            </a:r>
          </a:p>
        </p:txBody>
      </p:sp>
      <p:sp>
        <p:nvSpPr>
          <p:cNvPr id="3" name="Content Placeholder 2"/>
          <p:cNvSpPr>
            <a:spLocks noGrp="1"/>
          </p:cNvSpPr>
          <p:nvPr>
            <p:ph sz="half" idx="1"/>
          </p:nvPr>
        </p:nvSpPr>
        <p:spPr>
          <a:xfrm>
            <a:off x="381000" y="1063336"/>
            <a:ext cx="8229600" cy="5105400"/>
          </a:xfrm>
        </p:spPr>
        <p:txBody>
          <a:bodyPr/>
          <a:lstStyle/>
          <a:p>
            <a:pPr marL="457200" indent="-457200">
              <a:spcBef>
                <a:spcPts val="0"/>
              </a:spcBef>
              <a:buFont typeface="Wingdings" panose="05000000000000000000" pitchFamily="2" charset="2"/>
              <a:buChar char="ü"/>
            </a:pPr>
            <a:r>
              <a:rPr lang="en-US" sz="2400" b="1" dirty="0"/>
              <a:t>Planning</a:t>
            </a:r>
          </a:p>
          <a:p>
            <a:pPr marL="457200" lvl="1" indent="0">
              <a:spcBef>
                <a:spcPts val="0"/>
              </a:spcBef>
              <a:buNone/>
            </a:pPr>
            <a:r>
              <a:rPr lang="en-US" sz="2200" b="1" dirty="0">
                <a:solidFill>
                  <a:srgbClr val="FF0000"/>
                </a:solidFill>
              </a:rPr>
              <a:t>Seattle 2035 Comprehensive Plan </a:t>
            </a:r>
            <a:r>
              <a:rPr lang="en-US" sz="2200" b="1" dirty="0"/>
              <a:t>– </a:t>
            </a:r>
            <a:r>
              <a:rPr lang="en-US" sz="2200" dirty="0"/>
              <a:t>Added language and goals to expand the utility’s commitment to equity</a:t>
            </a:r>
          </a:p>
          <a:p>
            <a:pPr marL="457200" lvl="1" indent="0">
              <a:spcBef>
                <a:spcPts val="0"/>
              </a:spcBef>
              <a:buNone/>
            </a:pPr>
            <a:endParaRPr lang="en-US" sz="2200" b="1" dirty="0"/>
          </a:p>
          <a:p>
            <a:pPr marL="457200" indent="-457200">
              <a:spcBef>
                <a:spcPts val="0"/>
              </a:spcBef>
              <a:buFont typeface="Wingdings" panose="05000000000000000000" pitchFamily="2" charset="2"/>
              <a:buChar char="ü"/>
            </a:pPr>
            <a:r>
              <a:rPr lang="en-US" sz="2400" b="1" dirty="0"/>
              <a:t>Policies and Procedures</a:t>
            </a:r>
          </a:p>
          <a:p>
            <a:pPr marL="457200" lvl="1" indent="0">
              <a:spcBef>
                <a:spcPts val="0"/>
              </a:spcBef>
              <a:buNone/>
            </a:pPr>
            <a:r>
              <a:rPr lang="en-US" sz="2200" b="1" dirty="0">
                <a:solidFill>
                  <a:srgbClr val="FF0000"/>
                </a:solidFill>
              </a:rPr>
              <a:t>Sea Level Rise Adaptation </a:t>
            </a:r>
            <a:r>
              <a:rPr lang="en-US" sz="2200" b="1" dirty="0"/>
              <a:t>–  </a:t>
            </a:r>
            <a:r>
              <a:rPr lang="en-US" sz="2200" dirty="0"/>
              <a:t>Accountability for inequitable impacts to people</a:t>
            </a:r>
          </a:p>
          <a:p>
            <a:pPr marL="457200" lvl="1" indent="0">
              <a:spcBef>
                <a:spcPts val="0"/>
              </a:spcBef>
              <a:buNone/>
            </a:pPr>
            <a:endParaRPr lang="en-US" sz="2200" b="1" dirty="0"/>
          </a:p>
          <a:p>
            <a:pPr marL="457200" indent="-457200">
              <a:spcBef>
                <a:spcPts val="0"/>
              </a:spcBef>
              <a:buFont typeface="Wingdings" panose="05000000000000000000" pitchFamily="2" charset="2"/>
              <a:buChar char="ü"/>
            </a:pPr>
            <a:r>
              <a:rPr lang="en-US" sz="2400" b="1" dirty="0"/>
              <a:t>Projects</a:t>
            </a:r>
          </a:p>
          <a:p>
            <a:pPr marL="457200" lvl="1" indent="0">
              <a:spcBef>
                <a:spcPts val="0"/>
              </a:spcBef>
              <a:buNone/>
            </a:pPr>
            <a:r>
              <a:rPr lang="en-US" sz="2200" b="1" dirty="0">
                <a:solidFill>
                  <a:srgbClr val="FF0000"/>
                </a:solidFill>
              </a:rPr>
              <a:t>Every Other Week Garbage Collection </a:t>
            </a:r>
            <a:r>
              <a:rPr lang="en-US" sz="2200" b="1" dirty="0">
                <a:solidFill>
                  <a:prstClr val="black"/>
                </a:solidFill>
              </a:rPr>
              <a:t>– </a:t>
            </a:r>
            <a:r>
              <a:rPr lang="en-US" sz="2200" dirty="0"/>
              <a:t>No-go for Citywide implementation</a:t>
            </a:r>
          </a:p>
          <a:p>
            <a:pPr marL="457200" lvl="1" indent="0">
              <a:spcBef>
                <a:spcPts val="0"/>
              </a:spcBef>
              <a:buNone/>
            </a:pPr>
            <a:endParaRPr lang="en-US" sz="2200" b="1" dirty="0"/>
          </a:p>
          <a:p>
            <a:pPr marL="457200" indent="-457200">
              <a:spcBef>
                <a:spcPts val="0"/>
              </a:spcBef>
              <a:buFont typeface="Wingdings" panose="05000000000000000000" pitchFamily="2" charset="2"/>
              <a:buChar char="ü"/>
            </a:pPr>
            <a:r>
              <a:rPr lang="en-US" sz="2400" b="1" dirty="0"/>
              <a:t>Programs</a:t>
            </a:r>
          </a:p>
          <a:p>
            <a:pPr marL="457200" lvl="1" indent="0">
              <a:spcBef>
                <a:spcPts val="0"/>
              </a:spcBef>
              <a:buNone/>
            </a:pPr>
            <a:r>
              <a:rPr lang="en-US" sz="2200" b="1" dirty="0">
                <a:solidFill>
                  <a:srgbClr val="FF0000"/>
                </a:solidFill>
              </a:rPr>
              <a:t>Damage Claims </a:t>
            </a:r>
            <a:r>
              <a:rPr lang="en-US" sz="2200" b="1" dirty="0">
                <a:solidFill>
                  <a:prstClr val="black"/>
                </a:solidFill>
              </a:rPr>
              <a:t>– </a:t>
            </a:r>
            <a:r>
              <a:rPr lang="en-US" sz="2200" dirty="0"/>
              <a:t>Expanded customer awareness and access</a:t>
            </a:r>
          </a:p>
          <a:p>
            <a:pPr marL="457200" indent="-457200">
              <a:spcBef>
                <a:spcPts val="0"/>
              </a:spcBef>
              <a:buFont typeface="Wingdings" panose="05000000000000000000" pitchFamily="2" charset="2"/>
              <a:buChar char="ü"/>
            </a:pPr>
            <a:endParaRPr lang="en-US" sz="2200" b="1" dirty="0"/>
          </a:p>
          <a:p>
            <a:pPr marL="457200" lvl="1" indent="0">
              <a:spcBef>
                <a:spcPts val="0"/>
              </a:spcBef>
              <a:buNone/>
            </a:pPr>
            <a:endParaRPr lang="en-US" b="1" dirty="0">
              <a:solidFill>
                <a:schemeClr val="accent2">
                  <a:lumMod val="75000"/>
                </a:schemeClr>
              </a:solidFill>
            </a:endParaRPr>
          </a:p>
          <a:p>
            <a:pPr marL="0" indent="0"/>
            <a:endParaRPr lang="en-US" dirty="0"/>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13</a:t>
            </a:fld>
            <a:endParaRPr lang="en-US" dirty="0"/>
          </a:p>
        </p:txBody>
      </p:sp>
    </p:spTree>
    <p:extLst>
      <p:ext uri="{BB962C8B-B14F-4D97-AF65-F5344CB8AC3E}">
        <p14:creationId xmlns:p14="http://schemas.microsoft.com/office/powerpoint/2010/main" val="535987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a:t>Seattle 2035 Comprehensive Plan: Utilities Element</a:t>
            </a:r>
            <a:br>
              <a:rPr lang="en-US" sz="2000" dirty="0"/>
            </a:br>
            <a:r>
              <a:rPr lang="en-US" sz="2000" dirty="0">
                <a:solidFill>
                  <a:srgbClr val="F08720"/>
                </a:solidFill>
                <a:latin typeface="Adelle Basic Rg"/>
              </a:rPr>
              <a:t>Utility Facility Siting and Design </a:t>
            </a:r>
            <a:endParaRPr lang="en-US" dirty="0"/>
          </a:p>
        </p:txBody>
      </p:sp>
      <p:sp>
        <p:nvSpPr>
          <p:cNvPr id="3" name="Content Placeholder 2"/>
          <p:cNvSpPr>
            <a:spLocks noGrp="1"/>
          </p:cNvSpPr>
          <p:nvPr>
            <p:ph sz="half" idx="1"/>
          </p:nvPr>
        </p:nvSpPr>
        <p:spPr>
          <a:xfrm>
            <a:off x="304800" y="1066800"/>
            <a:ext cx="8382000" cy="4495800"/>
          </a:xfrm>
        </p:spPr>
        <p:txBody>
          <a:bodyPr/>
          <a:lstStyle/>
          <a:p>
            <a:r>
              <a:rPr lang="en-US" sz="1400" b="1" dirty="0"/>
              <a:t>GOAL</a:t>
            </a:r>
          </a:p>
          <a:p>
            <a:r>
              <a:rPr lang="en-US" sz="1400" dirty="0"/>
              <a:t>	Site and design facilities so that they help to efficiently and </a:t>
            </a:r>
            <a:r>
              <a:rPr lang="en-US" sz="1400" dirty="0">
                <a:highlight>
                  <a:srgbClr val="FFFF00"/>
                </a:highlight>
              </a:rPr>
              <a:t>equitably</a:t>
            </a:r>
            <a:r>
              <a:rPr lang="en-US" sz="1400" dirty="0"/>
              <a:t> provide services to all Seattleites and </a:t>
            </a:r>
            <a:r>
              <a:rPr lang="en-US" sz="1400" dirty="0">
                <a:highlight>
                  <a:srgbClr val="FFFF00"/>
                </a:highlight>
              </a:rPr>
              <a:t>provide value to the communities where they are located</a:t>
            </a:r>
            <a:r>
              <a:rPr lang="en-US" sz="1400" dirty="0"/>
              <a:t>. </a:t>
            </a:r>
          </a:p>
          <a:p>
            <a:r>
              <a:rPr lang="en-US" sz="1400" b="1" dirty="0"/>
              <a:t>POLICIES </a:t>
            </a:r>
            <a:endParaRPr lang="en-US" sz="1400" dirty="0"/>
          </a:p>
          <a:p>
            <a:r>
              <a:rPr lang="en-US" sz="1400" b="1" dirty="0"/>
              <a:t>3.1:  </a:t>
            </a:r>
            <a:r>
              <a:rPr lang="en-US" sz="1400" dirty="0"/>
              <a:t>Consider and budget for the potential operation and maintenance costs of new facilities when developing them. </a:t>
            </a:r>
          </a:p>
          <a:p>
            <a:r>
              <a:rPr lang="en-US" sz="1400" b="1" dirty="0"/>
              <a:t>3.2:  </a:t>
            </a:r>
            <a:r>
              <a:rPr lang="en-US" sz="1400" dirty="0"/>
              <a:t>Discourage siting and design alternatives that may increase negative impacts, such as traffic, noise, and pollution, </a:t>
            </a:r>
            <a:r>
              <a:rPr lang="en-US" sz="1400" dirty="0">
                <a:highlight>
                  <a:srgbClr val="FFFF00"/>
                </a:highlight>
              </a:rPr>
              <a:t>particularly in communities that already bear a disproportionate amount of these impacts</a:t>
            </a:r>
            <a:r>
              <a:rPr lang="en-US" sz="1400" dirty="0"/>
              <a:t>. </a:t>
            </a:r>
          </a:p>
          <a:p>
            <a:r>
              <a:rPr lang="en-US" sz="1400" b="1" dirty="0"/>
              <a:t>3.3:  </a:t>
            </a:r>
            <a:r>
              <a:rPr lang="en-US" sz="1400" dirty="0"/>
              <a:t>Apply consistent and </a:t>
            </a:r>
            <a:r>
              <a:rPr lang="en-US" sz="1400" dirty="0">
                <a:highlight>
                  <a:srgbClr val="FFFF00"/>
                </a:highlight>
              </a:rPr>
              <a:t>equitable standards</a:t>
            </a:r>
            <a:r>
              <a:rPr lang="en-US" sz="1400" dirty="0"/>
              <a:t> for the provision of community and customer amenities when they are needed to offset the impact of construction projects, ongoing operations, and facility maintenance practices. </a:t>
            </a:r>
          </a:p>
          <a:p>
            <a:r>
              <a:rPr lang="en-US" sz="1400" b="1" dirty="0"/>
              <a:t>3.4:  </a:t>
            </a:r>
            <a:r>
              <a:rPr lang="en-US" sz="1400" dirty="0"/>
              <a:t>Build facilities that are models of environmental stewardship by including high levels of energy, water, and material efficiency, effectively managing </a:t>
            </a:r>
            <a:r>
              <a:rPr lang="en-US" sz="1400" dirty="0" err="1"/>
              <a:t>stormwater</a:t>
            </a:r>
            <a:r>
              <a:rPr lang="en-US" sz="1400" dirty="0"/>
              <a:t> on-site, prioritizing local and environmentally preferable products, and limiting waste. </a:t>
            </a:r>
          </a:p>
          <a:p>
            <a:r>
              <a:rPr lang="en-US" sz="1400" b="1" dirty="0"/>
              <a:t>3.5:  </a:t>
            </a:r>
            <a:r>
              <a:rPr lang="en-US" sz="1400" dirty="0"/>
              <a:t>Consider opportunities for co-locating facilities, allowing mixed-use development, or creating accessible open space when siting and designing utility facilities, provided doing so would still allow for safe and secure utility operations. </a:t>
            </a:r>
          </a:p>
          <a:p>
            <a:r>
              <a:rPr lang="en-US" sz="1400" b="1" dirty="0"/>
              <a:t>3.6:  </a:t>
            </a:r>
            <a:r>
              <a:rPr lang="en-US" sz="1400" dirty="0"/>
              <a:t>Consider future climate conditions during siting and design, including changes to temperature, rainfall, and sea level, to help ensure capital facilities function properly as intended over their planned life cycle. </a:t>
            </a:r>
          </a:p>
          <a:p>
            <a:r>
              <a:rPr lang="en-US" sz="1400" b="1" dirty="0"/>
              <a:t>3.7:  </a:t>
            </a:r>
            <a:r>
              <a:rPr lang="en-US" sz="1400" dirty="0"/>
              <a:t>Consider and address the </a:t>
            </a:r>
            <a:r>
              <a:rPr lang="en-US" sz="1400" dirty="0">
                <a:highlight>
                  <a:srgbClr val="FFFF00"/>
                </a:highlight>
              </a:rPr>
              <a:t>disproportionate impacts </a:t>
            </a:r>
            <a:r>
              <a:rPr lang="en-US" sz="1400" dirty="0"/>
              <a:t>of climate change on </a:t>
            </a:r>
            <a:r>
              <a:rPr lang="en-US" sz="1400" dirty="0">
                <a:highlight>
                  <a:srgbClr val="FFFF00"/>
                </a:highlight>
              </a:rPr>
              <a:t>communities of color and lower-income communities</a:t>
            </a:r>
            <a:r>
              <a:rPr lang="en-US" sz="1400" dirty="0"/>
              <a:t> when prioritizing projects.</a:t>
            </a:r>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14</a:t>
            </a:fld>
            <a:endParaRPr lang="en-US" dirty="0"/>
          </a:p>
        </p:txBody>
      </p:sp>
    </p:spTree>
    <p:extLst>
      <p:ext uri="{BB962C8B-B14F-4D97-AF65-F5344CB8AC3E}">
        <p14:creationId xmlns:p14="http://schemas.microsoft.com/office/powerpoint/2010/main" val="355711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Draft Sea Level Rise Adaptation </a:t>
            </a:r>
            <a:r>
              <a:rPr lang="en-US" sz="3600" dirty="0"/>
              <a:t>Assessment and Planning</a:t>
            </a:r>
            <a:br>
              <a:rPr lang="en-US" dirty="0"/>
            </a:br>
            <a:endParaRPr lang="en-US" dirty="0"/>
          </a:p>
        </p:txBody>
      </p:sp>
      <p:sp>
        <p:nvSpPr>
          <p:cNvPr id="3" name="Content Placeholder 2"/>
          <p:cNvSpPr>
            <a:spLocks noGrp="1"/>
          </p:cNvSpPr>
          <p:nvPr>
            <p:ph sz="half" idx="1"/>
          </p:nvPr>
        </p:nvSpPr>
        <p:spPr>
          <a:xfrm>
            <a:off x="457200" y="1752600"/>
            <a:ext cx="8382000" cy="4495800"/>
          </a:xfrm>
        </p:spPr>
        <p:txBody>
          <a:bodyPr/>
          <a:lstStyle/>
          <a:p>
            <a:pPr marL="514350" indent="-514350">
              <a:buAutoNum type="alphaLcPeriod"/>
            </a:pPr>
            <a:r>
              <a:rPr lang="en-US" b="1" dirty="0"/>
              <a:t>Sensitivity:  Performance of the SPU Asset When Flooding Occurs</a:t>
            </a:r>
            <a:endParaRPr lang="en-US" dirty="0"/>
          </a:p>
          <a:p>
            <a:pPr marL="514350" indent="-514350">
              <a:lnSpc>
                <a:spcPct val="150000"/>
              </a:lnSpc>
              <a:buAutoNum type="alphaLcPeriod"/>
            </a:pPr>
            <a:r>
              <a:rPr lang="en-US" b="1" dirty="0"/>
              <a:t>Adaptive Capacity of the SPU Asset</a:t>
            </a:r>
          </a:p>
          <a:p>
            <a:pPr marL="514350" indent="-514350">
              <a:lnSpc>
                <a:spcPct val="150000"/>
              </a:lnSpc>
              <a:buAutoNum type="alphaLcPeriod"/>
            </a:pPr>
            <a:r>
              <a:rPr lang="en-US" b="1" dirty="0"/>
              <a:t>Risk Assessment: </a:t>
            </a:r>
            <a:r>
              <a:rPr lang="en-US" b="1" dirty="0">
                <a:solidFill>
                  <a:srgbClr val="FF0000"/>
                </a:solidFill>
              </a:rPr>
              <a:t>Impacts to People</a:t>
            </a:r>
            <a:endParaRPr lang="en-US" b="1" dirty="0"/>
          </a:p>
          <a:p>
            <a:pPr marL="0" indent="0"/>
            <a:r>
              <a:rPr lang="en-US" sz="2400" i="1" dirty="0">
                <a:solidFill>
                  <a:srgbClr val="FF0000"/>
                </a:solidFill>
              </a:rPr>
              <a:t>	</a:t>
            </a:r>
            <a:r>
              <a:rPr lang="en-US" sz="2400" b="1" i="1" dirty="0">
                <a:solidFill>
                  <a:srgbClr val="FF0000"/>
                </a:solidFill>
              </a:rPr>
              <a:t>Account for DAMAGE, DISRUPTION, and COSTS. Include 	analysis of the racial and socio-economic composition of 	the area served by the asset, as damage, disruption and 	costs are not the same for all communities.</a:t>
            </a:r>
            <a:endParaRPr lang="en-US" sz="2400" b="1" dirty="0">
              <a:solidFill>
                <a:srgbClr val="FF0000"/>
              </a:solidFill>
            </a:endParaRPr>
          </a:p>
          <a:p>
            <a:pPr marL="0" indent="0"/>
            <a:endParaRPr lang="en-US" dirty="0"/>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15</a:t>
            </a:fld>
            <a:endParaRPr lang="en-US" dirty="0"/>
          </a:p>
        </p:txBody>
      </p:sp>
    </p:spTree>
    <p:extLst>
      <p:ext uri="{BB962C8B-B14F-4D97-AF65-F5344CB8AC3E}">
        <p14:creationId xmlns:p14="http://schemas.microsoft.com/office/powerpoint/2010/main" val="2036871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782762"/>
          </a:xfrm>
        </p:spPr>
        <p:txBody>
          <a:bodyPr/>
          <a:lstStyle/>
          <a:p>
            <a:pPr algn="ctr"/>
            <a:r>
              <a:rPr lang="en-US" baseline="30000" dirty="0"/>
              <a:t>Often, lower income racially diverse communities do not have the same level or access to resources and political capital (resiliency factors) as well-to-do neighborhoods.</a:t>
            </a:r>
            <a:br>
              <a:rPr lang="en-US" baseline="30000" dirty="0"/>
            </a:br>
            <a:endParaRPr lang="en-US" dirty="0"/>
          </a:p>
        </p:txBody>
      </p:sp>
      <p:sp>
        <p:nvSpPr>
          <p:cNvPr id="3" name="Content Placeholder 2"/>
          <p:cNvSpPr>
            <a:spLocks noGrp="1"/>
          </p:cNvSpPr>
          <p:nvPr>
            <p:ph sz="half" idx="1"/>
          </p:nvPr>
        </p:nvSpPr>
        <p:spPr>
          <a:xfrm>
            <a:off x="457200" y="1600201"/>
            <a:ext cx="8229600" cy="4495800"/>
          </a:xfrm>
        </p:spPr>
        <p:txBody>
          <a:bodyPr/>
          <a:lstStyle/>
          <a:p>
            <a:endParaRPr lang="en-US" dirty="0"/>
          </a:p>
          <a:p>
            <a:pPr marL="514350" indent="-514350">
              <a:buAutoNum type="arabicPeriod"/>
            </a:pPr>
            <a:r>
              <a:rPr lang="en-US" dirty="0"/>
              <a:t>What is the anticipated level of </a:t>
            </a:r>
            <a:r>
              <a:rPr lang="en-US" b="1" dirty="0">
                <a:solidFill>
                  <a:srgbClr val="FF0000"/>
                </a:solidFill>
              </a:rPr>
              <a:t>DAMAGE </a:t>
            </a:r>
            <a:r>
              <a:rPr lang="en-US" dirty="0"/>
              <a:t>to the people, impacted area and surrounding neighborhood?</a:t>
            </a:r>
          </a:p>
          <a:p>
            <a:pPr marL="514350" indent="-514350">
              <a:buAutoNum type="arabicPeriod"/>
            </a:pPr>
            <a:r>
              <a:rPr lang="en-US" dirty="0"/>
              <a:t>What is the level of </a:t>
            </a:r>
            <a:r>
              <a:rPr lang="en-US" b="1" dirty="0">
                <a:solidFill>
                  <a:srgbClr val="FF0000"/>
                </a:solidFill>
              </a:rPr>
              <a:t>DISRUPTION </a:t>
            </a:r>
            <a:r>
              <a:rPr lang="en-US" dirty="0"/>
              <a:t>to the people, impacted area and surrounding neighborhood?</a:t>
            </a:r>
          </a:p>
          <a:p>
            <a:pPr marL="514350" indent="-514350">
              <a:buAutoNum type="arabicPeriod"/>
            </a:pPr>
            <a:r>
              <a:rPr lang="en-US" dirty="0"/>
              <a:t>What are the </a:t>
            </a:r>
            <a:r>
              <a:rPr lang="en-US" b="1" dirty="0">
                <a:solidFill>
                  <a:srgbClr val="FF0000"/>
                </a:solidFill>
              </a:rPr>
              <a:t>COSTS</a:t>
            </a:r>
            <a:r>
              <a:rPr lang="en-US" dirty="0"/>
              <a:t> to assets, people and the surrounding neighborhood (to replace/repair or for health &amp; safety)?</a:t>
            </a:r>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16</a:t>
            </a:fld>
            <a:endParaRPr lang="en-US" dirty="0"/>
          </a:p>
        </p:txBody>
      </p:sp>
    </p:spTree>
    <p:extLst>
      <p:ext uri="{BB962C8B-B14F-4D97-AF65-F5344CB8AC3E}">
        <p14:creationId xmlns:p14="http://schemas.microsoft.com/office/powerpoint/2010/main" val="3798327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17</a:t>
            </a:fld>
            <a:endParaRPr lang="en-US" dirty="0"/>
          </a:p>
        </p:txBody>
      </p:sp>
      <p:pic>
        <p:nvPicPr>
          <p:cNvPr id="6" name="Content Placeholder 4" descr="garbage_pilot_11x17.jpg"/>
          <p:cNvPicPr>
            <a:picLocks noGrp="1"/>
          </p:cNvPicPr>
          <p:nvPr>
            <p:ph sz="half" idx="1"/>
          </p:nvPr>
        </p:nvPicPr>
        <p:blipFill rotWithShape="1">
          <a:blip r:embed="rId3"/>
          <a:srcRect l="4054" t="2047" r="4054" b="2130"/>
          <a:stretch/>
        </p:blipFill>
        <p:spPr>
          <a:xfrm>
            <a:off x="1985932" y="6263"/>
            <a:ext cx="5176868" cy="6851737"/>
          </a:xfrm>
          <a:prstGeom prst="rect">
            <a:avLst/>
          </a:prstGeom>
        </p:spPr>
      </p:pic>
    </p:spTree>
    <p:extLst>
      <p:ext uri="{BB962C8B-B14F-4D97-AF65-F5344CB8AC3E}">
        <p14:creationId xmlns:p14="http://schemas.microsoft.com/office/powerpoint/2010/main" val="3685633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93212"/>
            <a:ext cx="8229600" cy="1143000"/>
          </a:xfrm>
        </p:spPr>
        <p:txBody>
          <a:bodyPr/>
          <a:lstStyle/>
          <a:p>
            <a:pPr algn="ctr"/>
            <a:r>
              <a:rPr lang="en-US" sz="3600" dirty="0"/>
              <a:t>Roughly translated……..</a:t>
            </a:r>
          </a:p>
        </p:txBody>
      </p:sp>
      <p:sp>
        <p:nvSpPr>
          <p:cNvPr id="4" name="Text Placeholder 3"/>
          <p:cNvSpPr>
            <a:spLocks noGrp="1"/>
          </p:cNvSpPr>
          <p:nvPr>
            <p:ph type="body" sz="quarter" idx="13"/>
          </p:nvPr>
        </p:nvSpPr>
        <p:spPr>
          <a:xfrm>
            <a:off x="474945" y="1446756"/>
            <a:ext cx="8001000" cy="4495800"/>
          </a:xfrm>
        </p:spPr>
        <p:txBody>
          <a:bodyPr/>
          <a:lstStyle/>
          <a:p>
            <a:pPr>
              <a:buNone/>
            </a:pPr>
            <a:endParaRPr lang="en-US" dirty="0"/>
          </a:p>
          <a:p>
            <a:pPr>
              <a:buNone/>
            </a:pPr>
            <a:r>
              <a:rPr lang="en-US" sz="3200" b="1" dirty="0"/>
              <a:t>Dunlap (South)			   =	</a:t>
            </a:r>
            <a:r>
              <a:rPr lang="en-US" sz="3200" b="1" dirty="0">
                <a:solidFill>
                  <a:srgbClr val="008000"/>
                </a:solidFill>
              </a:rPr>
              <a:t>$</a:t>
            </a:r>
            <a:r>
              <a:rPr lang="en-US" sz="3200" b="1" dirty="0"/>
              <a:t>	    </a:t>
            </a:r>
          </a:p>
          <a:p>
            <a:pPr>
              <a:buNone/>
            </a:pPr>
            <a:r>
              <a:rPr lang="en-US" sz="3200" b="1" dirty="0"/>
              <a:t>Highland Park (Southwest)   =	</a:t>
            </a:r>
            <a:r>
              <a:rPr lang="en-US" sz="3200" b="1" dirty="0">
                <a:solidFill>
                  <a:srgbClr val="008000"/>
                </a:solidFill>
              </a:rPr>
              <a:t>$$</a:t>
            </a:r>
            <a:endParaRPr lang="en-US" sz="3200" b="1" dirty="0"/>
          </a:p>
          <a:p>
            <a:pPr>
              <a:buNone/>
            </a:pPr>
            <a:r>
              <a:rPr lang="en-US" sz="3200" b="1" dirty="0"/>
              <a:t>Wedgwood (Northeast) 	   =	</a:t>
            </a:r>
            <a:r>
              <a:rPr lang="en-US" sz="3200" b="1" dirty="0">
                <a:solidFill>
                  <a:srgbClr val="008000"/>
                </a:solidFill>
              </a:rPr>
              <a:t>$$$</a:t>
            </a:r>
            <a:endParaRPr lang="en-US" sz="3200" b="1" dirty="0"/>
          </a:p>
          <a:p>
            <a:pPr>
              <a:buNone/>
            </a:pPr>
            <a:r>
              <a:rPr lang="en-US" sz="3200" b="1" dirty="0" err="1"/>
              <a:t>Leschi</a:t>
            </a:r>
            <a:r>
              <a:rPr lang="en-US" sz="3200" b="1" dirty="0"/>
              <a:t> (Central) 			   =  	</a:t>
            </a:r>
            <a:r>
              <a:rPr lang="en-US" sz="3200" b="1" dirty="0">
                <a:solidFill>
                  <a:srgbClr val="008000"/>
                </a:solidFill>
              </a:rPr>
              <a:t>$$$$</a:t>
            </a:r>
            <a:endParaRPr lang="en-US" sz="3200" b="1" dirty="0"/>
          </a:p>
          <a:p>
            <a:pPr>
              <a:buNone/>
            </a:pPr>
            <a:endParaRPr lang="en-US" dirty="0"/>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18</a:t>
            </a:fld>
            <a:endParaRPr lang="en-US" dirty="0"/>
          </a:p>
        </p:txBody>
      </p:sp>
    </p:spTree>
    <p:extLst>
      <p:ext uri="{BB962C8B-B14F-4D97-AF65-F5344CB8AC3E}">
        <p14:creationId xmlns:p14="http://schemas.microsoft.com/office/powerpoint/2010/main" val="655671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775"/>
            <a:ext cx="8229600" cy="1143000"/>
          </a:xfrm>
        </p:spPr>
        <p:txBody>
          <a:bodyPr/>
          <a:lstStyle/>
          <a:p>
            <a:pPr algn="ctr"/>
            <a:r>
              <a:rPr lang="en-US" sz="3200" dirty="0"/>
              <a:t>Post Survey</a:t>
            </a:r>
            <a:br>
              <a:rPr lang="en-US" sz="3200" dirty="0"/>
            </a:br>
            <a:r>
              <a:rPr lang="en-US" sz="3200" dirty="0"/>
              <a:t>Demographic Data by Neighborhood</a:t>
            </a:r>
          </a:p>
        </p:txBody>
      </p:sp>
      <p:sp>
        <p:nvSpPr>
          <p:cNvPr id="4" name="Text Placeholder 3"/>
          <p:cNvSpPr>
            <a:spLocks noGrp="1"/>
          </p:cNvSpPr>
          <p:nvPr>
            <p:ph type="body" sz="quarter" idx="13"/>
          </p:nvPr>
        </p:nvSpPr>
        <p:spPr>
          <a:xfrm>
            <a:off x="457200" y="1600200"/>
            <a:ext cx="8382000" cy="4495800"/>
          </a:xfrm>
        </p:spPr>
        <p:txBody>
          <a:bodyPr/>
          <a:lstStyle/>
          <a:p>
            <a:pPr>
              <a:buNone/>
            </a:pPr>
            <a:r>
              <a:rPr lang="en-US" dirty="0"/>
              <a:t>                                     </a:t>
            </a:r>
            <a:r>
              <a:rPr lang="en-US" sz="3200" b="1" dirty="0"/>
              <a:t>Race</a:t>
            </a:r>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19</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748245380"/>
              </p:ext>
            </p:extLst>
          </p:nvPr>
        </p:nvGraphicFramePr>
        <p:xfrm>
          <a:off x="533400" y="2286000"/>
          <a:ext cx="8229600" cy="3515709"/>
        </p:xfrm>
        <a:graphic>
          <a:graphicData uri="http://schemas.openxmlformats.org/drawingml/2006/table">
            <a:tbl>
              <a:tblPr firstRow="1" firstCol="1" lastRow="1" lastCol="1" bandRow="1" bandCol="1">
                <a:tableStyleId>{5C22544A-7EE6-4342-B048-85BDC9FD1C3A}</a:tableStyleId>
              </a:tblPr>
              <a:tblGrid>
                <a:gridCol w="1835975">
                  <a:extLst>
                    <a:ext uri="{9D8B030D-6E8A-4147-A177-3AD203B41FA5}">
                      <a16:colId xmlns:a16="http://schemas.microsoft.com/office/drawing/2014/main" val="20000"/>
                    </a:ext>
                  </a:extLst>
                </a:gridCol>
                <a:gridCol w="1538420">
                  <a:extLst>
                    <a:ext uri="{9D8B030D-6E8A-4147-A177-3AD203B41FA5}">
                      <a16:colId xmlns:a16="http://schemas.microsoft.com/office/drawing/2014/main" val="20001"/>
                    </a:ext>
                  </a:extLst>
                </a:gridCol>
                <a:gridCol w="1595399">
                  <a:extLst>
                    <a:ext uri="{9D8B030D-6E8A-4147-A177-3AD203B41FA5}">
                      <a16:colId xmlns:a16="http://schemas.microsoft.com/office/drawing/2014/main" val="20002"/>
                    </a:ext>
                  </a:extLst>
                </a:gridCol>
                <a:gridCol w="1595399">
                  <a:extLst>
                    <a:ext uri="{9D8B030D-6E8A-4147-A177-3AD203B41FA5}">
                      <a16:colId xmlns:a16="http://schemas.microsoft.com/office/drawing/2014/main" val="20003"/>
                    </a:ext>
                  </a:extLst>
                </a:gridCol>
                <a:gridCol w="1664407">
                  <a:extLst>
                    <a:ext uri="{9D8B030D-6E8A-4147-A177-3AD203B41FA5}">
                      <a16:colId xmlns:a16="http://schemas.microsoft.com/office/drawing/2014/main" val="20004"/>
                    </a:ext>
                  </a:extLst>
                </a:gridCol>
              </a:tblGrid>
              <a:tr h="675291">
                <a:tc>
                  <a:txBody>
                    <a:bodyPr/>
                    <a:lstStyle/>
                    <a:p>
                      <a:pPr marL="0" marR="0">
                        <a:lnSpc>
                          <a:spcPct val="115000"/>
                        </a:lnSpc>
                        <a:spcBef>
                          <a:spcPts val="0"/>
                        </a:spcBef>
                        <a:spcAft>
                          <a:spcPts val="0"/>
                        </a:spcAft>
                        <a:tabLst>
                          <a:tab pos="228600" algn="l"/>
                          <a:tab pos="1828800" algn="l"/>
                        </a:tabLst>
                      </a:pPr>
                      <a:r>
                        <a:rPr lang="en-US" sz="2400" dirty="0">
                          <a:solidFill>
                            <a:schemeClr val="tx1"/>
                          </a:solidFill>
                          <a:effectLst/>
                        </a:rPr>
                        <a:t> </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South</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Southwest</a:t>
                      </a:r>
                      <a:endParaRPr lang="en-US" sz="100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Northeast</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Central</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extLst>
                  <a:ext uri="{0D108BD9-81ED-4DB2-BD59-A6C34878D82A}">
                    <a16:rowId xmlns:a16="http://schemas.microsoft.com/office/drawing/2014/main" val="10000"/>
                  </a:ext>
                </a:extLst>
              </a:tr>
              <a:tr h="620109">
                <a:tc>
                  <a:txBody>
                    <a:bodyPr/>
                    <a:lstStyle/>
                    <a:p>
                      <a:pPr marL="0" marR="0">
                        <a:lnSpc>
                          <a:spcPct val="115000"/>
                        </a:lnSpc>
                        <a:spcBef>
                          <a:spcPts val="0"/>
                        </a:spcBef>
                        <a:spcAft>
                          <a:spcPts val="0"/>
                        </a:spcAft>
                        <a:tabLst>
                          <a:tab pos="228600" algn="l"/>
                          <a:tab pos="1828800" algn="l"/>
                        </a:tabLst>
                      </a:pPr>
                      <a:r>
                        <a:rPr lang="en-US" sz="2400" dirty="0">
                          <a:solidFill>
                            <a:schemeClr val="tx1"/>
                          </a:solidFill>
                          <a:effectLst/>
                        </a:rPr>
                        <a:t>White only</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50%</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60%</a:t>
                      </a:r>
                      <a:endParaRPr lang="en-US" sz="100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83%</a:t>
                      </a:r>
                      <a:endParaRPr lang="en-US" sz="100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70%</a:t>
                      </a:r>
                      <a:endParaRPr lang="en-US" sz="1000" b="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extLst>
                  <a:ext uri="{0D108BD9-81ED-4DB2-BD59-A6C34878D82A}">
                    <a16:rowId xmlns:a16="http://schemas.microsoft.com/office/drawing/2014/main" val="10001"/>
                  </a:ext>
                </a:extLst>
              </a:tr>
              <a:tr h="533400">
                <a:tc>
                  <a:txBody>
                    <a:bodyPr/>
                    <a:lstStyle/>
                    <a:p>
                      <a:pPr marL="0" marR="0">
                        <a:lnSpc>
                          <a:spcPct val="115000"/>
                        </a:lnSpc>
                        <a:spcBef>
                          <a:spcPts val="0"/>
                        </a:spcBef>
                        <a:spcAft>
                          <a:spcPts val="0"/>
                        </a:spcAft>
                        <a:tabLst>
                          <a:tab pos="228600" algn="l"/>
                          <a:tab pos="1828800" algn="l"/>
                        </a:tabLst>
                      </a:pPr>
                      <a:r>
                        <a:rPr lang="en-US" sz="2400" dirty="0">
                          <a:solidFill>
                            <a:schemeClr val="tx1"/>
                          </a:solidFill>
                          <a:effectLst/>
                        </a:rPr>
                        <a:t>Black</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10%</a:t>
                      </a:r>
                      <a:endParaRPr lang="en-US" sz="100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2%</a:t>
                      </a:r>
                      <a:endParaRPr lang="en-US" sz="100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0%</a:t>
                      </a:r>
                      <a:endParaRPr lang="en-US" sz="100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9%</a:t>
                      </a:r>
                      <a:endParaRPr lang="en-US" sz="1000" b="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extLst>
                  <a:ext uri="{0D108BD9-81ED-4DB2-BD59-A6C34878D82A}">
                    <a16:rowId xmlns:a16="http://schemas.microsoft.com/office/drawing/2014/main" val="10002"/>
                  </a:ext>
                </a:extLst>
              </a:tr>
              <a:tr h="543909">
                <a:tc>
                  <a:txBody>
                    <a:bodyPr/>
                    <a:lstStyle/>
                    <a:p>
                      <a:pPr marL="0" marR="0">
                        <a:lnSpc>
                          <a:spcPct val="115000"/>
                        </a:lnSpc>
                        <a:spcBef>
                          <a:spcPts val="0"/>
                        </a:spcBef>
                        <a:spcAft>
                          <a:spcPts val="0"/>
                        </a:spcAft>
                        <a:tabLst>
                          <a:tab pos="228600" algn="l"/>
                          <a:tab pos="1828800" algn="l"/>
                        </a:tabLst>
                      </a:pPr>
                      <a:r>
                        <a:rPr lang="en-US" sz="2400" dirty="0">
                          <a:solidFill>
                            <a:schemeClr val="tx1"/>
                          </a:solidFill>
                          <a:effectLst/>
                        </a:rPr>
                        <a:t>Asian</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22%</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18%</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4%</a:t>
                      </a:r>
                      <a:endParaRPr lang="en-US" sz="100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12%</a:t>
                      </a:r>
                      <a:endParaRPr lang="en-US" sz="1000" b="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extLst>
                  <a:ext uri="{0D108BD9-81ED-4DB2-BD59-A6C34878D82A}">
                    <a16:rowId xmlns:a16="http://schemas.microsoft.com/office/drawing/2014/main" val="10003"/>
                  </a:ext>
                </a:extLst>
              </a:tr>
              <a:tr h="533400">
                <a:tc>
                  <a:txBody>
                    <a:bodyPr/>
                    <a:lstStyle/>
                    <a:p>
                      <a:pPr marL="0" marR="0">
                        <a:lnSpc>
                          <a:spcPct val="115000"/>
                        </a:lnSpc>
                        <a:spcBef>
                          <a:spcPts val="0"/>
                        </a:spcBef>
                        <a:spcAft>
                          <a:spcPts val="0"/>
                        </a:spcAft>
                        <a:tabLst>
                          <a:tab pos="228600" algn="l"/>
                          <a:tab pos="1828800" algn="l"/>
                        </a:tabLst>
                      </a:pPr>
                      <a:r>
                        <a:rPr lang="en-US" sz="2400" dirty="0">
                          <a:solidFill>
                            <a:schemeClr val="tx1"/>
                          </a:solidFill>
                          <a:effectLst/>
                        </a:rPr>
                        <a:t>Other</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5%</a:t>
                      </a:r>
                      <a:endParaRPr lang="en-US" sz="100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3%</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0%</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0%</a:t>
                      </a:r>
                      <a:endParaRPr lang="en-US" sz="1000" b="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extLst>
                  <a:ext uri="{0D108BD9-81ED-4DB2-BD59-A6C34878D82A}">
                    <a16:rowId xmlns:a16="http://schemas.microsoft.com/office/drawing/2014/main" val="10004"/>
                  </a:ext>
                </a:extLst>
              </a:tr>
              <a:tr h="609600">
                <a:tc>
                  <a:txBody>
                    <a:bodyPr/>
                    <a:lstStyle/>
                    <a:p>
                      <a:pPr marL="0" marR="0">
                        <a:lnSpc>
                          <a:spcPct val="115000"/>
                        </a:lnSpc>
                        <a:spcBef>
                          <a:spcPts val="0"/>
                        </a:spcBef>
                        <a:spcAft>
                          <a:spcPts val="0"/>
                        </a:spcAft>
                        <a:tabLst>
                          <a:tab pos="228600" algn="l"/>
                          <a:tab pos="1828800" algn="l"/>
                        </a:tabLst>
                      </a:pPr>
                      <a:r>
                        <a:rPr lang="en-US" sz="2400" dirty="0">
                          <a:solidFill>
                            <a:schemeClr val="tx1"/>
                          </a:solidFill>
                          <a:effectLst/>
                        </a:rPr>
                        <a:t>No answer</a:t>
                      </a:r>
                      <a:endParaRPr lang="en-US" sz="100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13%</a:t>
                      </a:r>
                      <a:endParaRPr lang="en-US" sz="1000" b="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17%</a:t>
                      </a:r>
                      <a:endParaRPr lang="en-US" sz="1000" b="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13%</a:t>
                      </a:r>
                      <a:endParaRPr lang="en-US" sz="1000" b="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9%</a:t>
                      </a:r>
                      <a:endParaRPr lang="en-US" sz="1000" b="0" dirty="0">
                        <a:solidFill>
                          <a:schemeClr val="tx1"/>
                        </a:solidFill>
                        <a:effectLst/>
                        <a:latin typeface="Times New Roman"/>
                        <a:ea typeface="Times New Roman"/>
                        <a:cs typeface="Times New Roman"/>
                      </a:endParaRPr>
                    </a:p>
                  </a:txBody>
                  <a:tcPr marL="68343" marR="68343" marT="0" marB="0" anchor="ctr">
                    <a:solidFill>
                      <a:schemeClr val="tx2">
                        <a:lumMod val="40000"/>
                        <a:lumOff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50067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548" y="381000"/>
            <a:ext cx="8229600" cy="1143000"/>
          </a:xfrm>
        </p:spPr>
        <p:txBody>
          <a:bodyPr/>
          <a:lstStyle/>
          <a:p>
            <a:pPr algn="ctr"/>
            <a:r>
              <a:rPr lang="en-US" sz="3600" dirty="0"/>
              <a:t>Presentation Objectives</a:t>
            </a:r>
          </a:p>
        </p:txBody>
      </p:sp>
      <p:sp>
        <p:nvSpPr>
          <p:cNvPr id="3" name="Content Placeholder 2"/>
          <p:cNvSpPr>
            <a:spLocks noGrp="1"/>
          </p:cNvSpPr>
          <p:nvPr>
            <p:ph sz="quarter" idx="4294967295"/>
          </p:nvPr>
        </p:nvSpPr>
        <p:spPr>
          <a:xfrm>
            <a:off x="650748" y="1381432"/>
            <a:ext cx="8153400" cy="4104968"/>
          </a:xfrm>
          <a:prstGeom prst="rect">
            <a:avLst/>
          </a:prstGeom>
        </p:spPr>
        <p:txBody>
          <a:bodyPr>
            <a:normAutofit lnSpcReduction="10000"/>
          </a:bodyPr>
          <a:lstStyle/>
          <a:p>
            <a:pPr marL="0" indent="0">
              <a:buNone/>
            </a:pPr>
            <a:endParaRPr lang="en-US" sz="3600" dirty="0"/>
          </a:p>
          <a:p>
            <a:r>
              <a:rPr lang="en-US" sz="3600" dirty="0"/>
              <a:t>Improved Understanding of SPU’s Race and Social Justice Framework and Approach</a:t>
            </a:r>
          </a:p>
          <a:p>
            <a:r>
              <a:rPr lang="en-US" sz="3600" dirty="0"/>
              <a:t>Plan Alignment </a:t>
            </a:r>
          </a:p>
          <a:p>
            <a:r>
              <a:rPr lang="en-US" sz="3600" dirty="0"/>
              <a:t>Implementation Examples</a:t>
            </a:r>
          </a:p>
          <a:p>
            <a:r>
              <a:rPr lang="en-US" sz="3600" dirty="0"/>
              <a:t>Challenges</a:t>
            </a:r>
          </a:p>
          <a:p>
            <a:endParaRPr lang="en-US" sz="3600" dirty="0"/>
          </a:p>
        </p:txBody>
      </p:sp>
    </p:spTree>
    <p:extLst>
      <p:ext uri="{BB962C8B-B14F-4D97-AF65-F5344CB8AC3E}">
        <p14:creationId xmlns:p14="http://schemas.microsoft.com/office/powerpoint/2010/main" val="556980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52968" y="342900"/>
            <a:ext cx="8229600" cy="1143000"/>
          </a:xfrm>
        </p:spPr>
        <p:txBody>
          <a:bodyPr/>
          <a:lstStyle/>
          <a:p>
            <a:pPr algn="ctr"/>
            <a:r>
              <a:rPr lang="en-US" sz="3200" dirty="0"/>
              <a:t>Post Survey</a:t>
            </a:r>
            <a:br>
              <a:rPr lang="en-US" sz="3200" dirty="0"/>
            </a:br>
            <a:r>
              <a:rPr lang="en-US" sz="3200" dirty="0"/>
              <a:t>Demographic Data by Neighborhood</a:t>
            </a:r>
          </a:p>
        </p:txBody>
      </p:sp>
      <p:sp>
        <p:nvSpPr>
          <p:cNvPr id="4" name="Text Placeholder 3"/>
          <p:cNvSpPr>
            <a:spLocks noGrp="1"/>
          </p:cNvSpPr>
          <p:nvPr>
            <p:ph type="body" sz="quarter" idx="13"/>
          </p:nvPr>
        </p:nvSpPr>
        <p:spPr>
          <a:xfrm>
            <a:off x="457200" y="1600200"/>
            <a:ext cx="8001000" cy="4495800"/>
          </a:xfrm>
        </p:spPr>
        <p:txBody>
          <a:bodyPr/>
          <a:lstStyle/>
          <a:p>
            <a:pPr>
              <a:buNone/>
            </a:pPr>
            <a:endParaRPr lang="en-US" dirty="0"/>
          </a:p>
          <a:p>
            <a:pPr>
              <a:buNone/>
            </a:pPr>
            <a:endParaRPr lang="en-US" dirty="0"/>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20</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702867787"/>
              </p:ext>
            </p:extLst>
          </p:nvPr>
        </p:nvGraphicFramePr>
        <p:xfrm>
          <a:off x="552968" y="2654587"/>
          <a:ext cx="8229600" cy="3124200"/>
        </p:xfrm>
        <a:graphic>
          <a:graphicData uri="http://schemas.openxmlformats.org/drawingml/2006/table">
            <a:tbl>
              <a:tblPr firstRow="1" firstCol="1" lastRow="1" lastCol="1" bandRow="1" bandCol="1">
                <a:tableStyleId>{5C22544A-7EE6-4342-B048-85BDC9FD1C3A}</a:tableStyleId>
              </a:tblPr>
              <a:tblGrid>
                <a:gridCol w="2014833">
                  <a:extLst>
                    <a:ext uri="{9D8B030D-6E8A-4147-A177-3AD203B41FA5}">
                      <a16:colId xmlns:a16="http://schemas.microsoft.com/office/drawing/2014/main" val="20000"/>
                    </a:ext>
                  </a:extLst>
                </a:gridCol>
                <a:gridCol w="1532408">
                  <a:extLst>
                    <a:ext uri="{9D8B030D-6E8A-4147-A177-3AD203B41FA5}">
                      <a16:colId xmlns:a16="http://schemas.microsoft.com/office/drawing/2014/main" val="20001"/>
                    </a:ext>
                  </a:extLst>
                </a:gridCol>
                <a:gridCol w="1589164">
                  <a:extLst>
                    <a:ext uri="{9D8B030D-6E8A-4147-A177-3AD203B41FA5}">
                      <a16:colId xmlns:a16="http://schemas.microsoft.com/office/drawing/2014/main" val="20002"/>
                    </a:ext>
                  </a:extLst>
                </a:gridCol>
                <a:gridCol w="1589164">
                  <a:extLst>
                    <a:ext uri="{9D8B030D-6E8A-4147-A177-3AD203B41FA5}">
                      <a16:colId xmlns:a16="http://schemas.microsoft.com/office/drawing/2014/main" val="20003"/>
                    </a:ext>
                  </a:extLst>
                </a:gridCol>
                <a:gridCol w="1504031">
                  <a:extLst>
                    <a:ext uri="{9D8B030D-6E8A-4147-A177-3AD203B41FA5}">
                      <a16:colId xmlns:a16="http://schemas.microsoft.com/office/drawing/2014/main" val="20004"/>
                    </a:ext>
                  </a:extLst>
                </a:gridCol>
              </a:tblGrid>
              <a:tr h="685800">
                <a:tc>
                  <a:txBody>
                    <a:bodyPr/>
                    <a:lstStyle/>
                    <a:p>
                      <a:pPr marL="0" marR="0">
                        <a:lnSpc>
                          <a:spcPct val="115000"/>
                        </a:lnSpc>
                        <a:spcBef>
                          <a:spcPts val="0"/>
                        </a:spcBef>
                        <a:spcAft>
                          <a:spcPts val="0"/>
                        </a:spcAft>
                        <a:tabLst>
                          <a:tab pos="228600" algn="l"/>
                          <a:tab pos="1828800" algn="l"/>
                        </a:tabLst>
                      </a:pPr>
                      <a:r>
                        <a:rPr lang="en-US" sz="2400" dirty="0">
                          <a:solidFill>
                            <a:schemeClr val="tx1"/>
                          </a:solidFill>
                          <a:effectLst/>
                        </a:rPr>
                        <a:t> </a:t>
                      </a:r>
                      <a:endParaRPr lang="en-US" sz="100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South</a:t>
                      </a:r>
                      <a:endParaRPr lang="en-US" sz="100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Southwest</a:t>
                      </a:r>
                      <a:endParaRPr lang="en-US" sz="100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Northeast</a:t>
                      </a:r>
                      <a:endParaRPr lang="en-US" sz="100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Central</a:t>
                      </a:r>
                      <a:endParaRPr lang="en-US" sz="100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extLst>
                  <a:ext uri="{0D108BD9-81ED-4DB2-BD59-A6C34878D82A}">
                    <a16:rowId xmlns:a16="http://schemas.microsoft.com/office/drawing/2014/main" val="10000"/>
                  </a:ext>
                </a:extLst>
              </a:tr>
              <a:tr h="609600">
                <a:tc>
                  <a:txBody>
                    <a:bodyPr/>
                    <a:lstStyle/>
                    <a:p>
                      <a:pPr marL="0" marR="0">
                        <a:lnSpc>
                          <a:spcPct val="115000"/>
                        </a:lnSpc>
                        <a:spcBef>
                          <a:spcPts val="0"/>
                        </a:spcBef>
                        <a:spcAft>
                          <a:spcPts val="0"/>
                        </a:spcAft>
                        <a:tabLst>
                          <a:tab pos="228600" algn="l"/>
                          <a:tab pos="1828800" algn="l"/>
                        </a:tabLst>
                      </a:pPr>
                      <a:r>
                        <a:rPr lang="en-US" sz="2400" dirty="0">
                          <a:solidFill>
                            <a:schemeClr val="tx1"/>
                          </a:solidFill>
                          <a:effectLst/>
                        </a:rPr>
                        <a:t>&lt; $50,000</a:t>
                      </a:r>
                      <a:endParaRPr lang="en-US" sz="100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40%</a:t>
                      </a:r>
                      <a:endParaRPr lang="en-US" sz="100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35%</a:t>
                      </a:r>
                      <a:endParaRPr lang="en-US" sz="100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17%</a:t>
                      </a:r>
                      <a:endParaRPr lang="en-US" sz="100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7%</a:t>
                      </a:r>
                      <a:endParaRPr lang="en-US" sz="1000" b="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extLst>
                  <a:ext uri="{0D108BD9-81ED-4DB2-BD59-A6C34878D82A}">
                    <a16:rowId xmlns:a16="http://schemas.microsoft.com/office/drawing/2014/main" val="10001"/>
                  </a:ext>
                </a:extLst>
              </a:tr>
              <a:tr h="609600">
                <a:tc>
                  <a:txBody>
                    <a:bodyPr/>
                    <a:lstStyle/>
                    <a:p>
                      <a:pPr marL="0" marR="0">
                        <a:lnSpc>
                          <a:spcPct val="115000"/>
                        </a:lnSpc>
                        <a:spcBef>
                          <a:spcPts val="0"/>
                        </a:spcBef>
                        <a:spcAft>
                          <a:spcPts val="0"/>
                        </a:spcAft>
                        <a:tabLst>
                          <a:tab pos="228600" algn="l"/>
                          <a:tab pos="1828800" algn="l"/>
                        </a:tabLst>
                      </a:pPr>
                      <a:r>
                        <a:rPr lang="en-US" sz="2400" dirty="0">
                          <a:solidFill>
                            <a:schemeClr val="tx1"/>
                          </a:solidFill>
                          <a:effectLst/>
                        </a:rPr>
                        <a:t>$50 - $75,000</a:t>
                      </a:r>
                      <a:endParaRPr lang="en-US" sz="100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21%</a:t>
                      </a:r>
                      <a:endParaRPr lang="en-US" sz="100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14%</a:t>
                      </a:r>
                      <a:endParaRPr lang="en-US" sz="100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dirty="0">
                          <a:solidFill>
                            <a:schemeClr val="tx1"/>
                          </a:solidFill>
                          <a:effectLst/>
                        </a:rPr>
                        <a:t>10%</a:t>
                      </a:r>
                      <a:endParaRPr lang="en-US" sz="100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6%</a:t>
                      </a:r>
                      <a:endParaRPr lang="en-US" sz="1000" b="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extLst>
                  <a:ext uri="{0D108BD9-81ED-4DB2-BD59-A6C34878D82A}">
                    <a16:rowId xmlns:a16="http://schemas.microsoft.com/office/drawing/2014/main" val="10002"/>
                  </a:ext>
                </a:extLst>
              </a:tr>
              <a:tr h="609600">
                <a:tc>
                  <a:txBody>
                    <a:bodyPr/>
                    <a:lstStyle/>
                    <a:p>
                      <a:pPr marL="0" marR="0">
                        <a:lnSpc>
                          <a:spcPct val="115000"/>
                        </a:lnSpc>
                        <a:spcBef>
                          <a:spcPts val="0"/>
                        </a:spcBef>
                        <a:spcAft>
                          <a:spcPts val="0"/>
                        </a:spcAft>
                        <a:tabLst>
                          <a:tab pos="228600" algn="l"/>
                          <a:tab pos="1828800" algn="l"/>
                        </a:tabLst>
                      </a:pPr>
                      <a:r>
                        <a:rPr lang="en-US" sz="2400" dirty="0">
                          <a:solidFill>
                            <a:schemeClr val="tx1"/>
                          </a:solidFill>
                          <a:effectLst/>
                        </a:rPr>
                        <a:t>$75,000 +</a:t>
                      </a:r>
                      <a:endParaRPr lang="en-US" sz="100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12%</a:t>
                      </a:r>
                      <a:endParaRPr lang="en-US" sz="100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25%</a:t>
                      </a:r>
                      <a:endParaRPr lang="en-US" sz="100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a:solidFill>
                            <a:schemeClr val="tx1"/>
                          </a:solidFill>
                          <a:effectLst/>
                        </a:rPr>
                        <a:t>41%</a:t>
                      </a:r>
                      <a:endParaRPr lang="en-US" sz="100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67%</a:t>
                      </a:r>
                      <a:endParaRPr lang="en-US" sz="1000" b="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extLst>
                  <a:ext uri="{0D108BD9-81ED-4DB2-BD59-A6C34878D82A}">
                    <a16:rowId xmlns:a16="http://schemas.microsoft.com/office/drawing/2014/main" val="10003"/>
                  </a:ext>
                </a:extLst>
              </a:tr>
              <a:tr h="609600">
                <a:tc>
                  <a:txBody>
                    <a:bodyPr/>
                    <a:lstStyle/>
                    <a:p>
                      <a:pPr marL="0" marR="0">
                        <a:lnSpc>
                          <a:spcPct val="115000"/>
                        </a:lnSpc>
                        <a:spcBef>
                          <a:spcPts val="0"/>
                        </a:spcBef>
                        <a:spcAft>
                          <a:spcPts val="0"/>
                        </a:spcAft>
                        <a:tabLst>
                          <a:tab pos="228600" algn="l"/>
                          <a:tab pos="1828800" algn="l"/>
                        </a:tabLst>
                      </a:pPr>
                      <a:r>
                        <a:rPr lang="en-US" sz="2400" dirty="0">
                          <a:solidFill>
                            <a:schemeClr val="tx1"/>
                          </a:solidFill>
                          <a:effectLst/>
                        </a:rPr>
                        <a:t>No answer</a:t>
                      </a:r>
                      <a:endParaRPr lang="en-US" sz="100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27%</a:t>
                      </a:r>
                      <a:endParaRPr lang="en-US" sz="1000" b="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26%</a:t>
                      </a:r>
                      <a:endParaRPr lang="en-US" sz="1000" b="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32%</a:t>
                      </a:r>
                      <a:endParaRPr lang="en-US" sz="1000" b="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tc>
                  <a:txBody>
                    <a:bodyPr/>
                    <a:lstStyle/>
                    <a:p>
                      <a:pPr marL="0" marR="0" algn="ctr">
                        <a:lnSpc>
                          <a:spcPct val="115000"/>
                        </a:lnSpc>
                        <a:spcBef>
                          <a:spcPts val="0"/>
                        </a:spcBef>
                        <a:spcAft>
                          <a:spcPts val="0"/>
                        </a:spcAft>
                        <a:tabLst>
                          <a:tab pos="228600" algn="l"/>
                          <a:tab pos="1828800" algn="l"/>
                        </a:tabLst>
                      </a:pPr>
                      <a:r>
                        <a:rPr lang="en-US" sz="2400" b="0" dirty="0">
                          <a:solidFill>
                            <a:schemeClr val="tx1"/>
                          </a:solidFill>
                          <a:effectLst/>
                        </a:rPr>
                        <a:t>20%</a:t>
                      </a:r>
                      <a:endParaRPr lang="en-US" sz="1000" b="0" dirty="0">
                        <a:solidFill>
                          <a:schemeClr val="tx1"/>
                        </a:solidFill>
                        <a:effectLst/>
                        <a:latin typeface="Times New Roman"/>
                        <a:ea typeface="Times New Roman"/>
                        <a:cs typeface="Times New Roman"/>
                      </a:endParaRPr>
                    </a:p>
                  </a:txBody>
                  <a:tcPr marL="68107" marR="68107" marT="0" marB="0" anchor="ctr">
                    <a:solidFill>
                      <a:schemeClr val="tx2">
                        <a:lumMod val="40000"/>
                        <a:lumOff val="60000"/>
                      </a:schemeClr>
                    </a:solidFill>
                  </a:tcPr>
                </a:tc>
                <a:extLst>
                  <a:ext uri="{0D108BD9-81ED-4DB2-BD59-A6C34878D82A}">
                    <a16:rowId xmlns:a16="http://schemas.microsoft.com/office/drawing/2014/main" val="10004"/>
                  </a:ext>
                </a:extLst>
              </a:tr>
            </a:tbl>
          </a:graphicData>
        </a:graphic>
      </p:graphicFrame>
      <p:sp>
        <p:nvSpPr>
          <p:cNvPr id="7" name="TextBox 6"/>
          <p:cNvSpPr txBox="1"/>
          <p:nvPr/>
        </p:nvSpPr>
        <p:spPr>
          <a:xfrm>
            <a:off x="2743202" y="1752600"/>
            <a:ext cx="3849131" cy="584775"/>
          </a:xfrm>
          <a:prstGeom prst="rect">
            <a:avLst/>
          </a:prstGeom>
          <a:noFill/>
        </p:spPr>
        <p:txBody>
          <a:bodyPr wrap="none" rtlCol="0">
            <a:spAutoFit/>
          </a:bodyPr>
          <a:lstStyle/>
          <a:p>
            <a:r>
              <a:rPr lang="en-US" sz="3200" b="1" dirty="0"/>
              <a:t>Household Income</a:t>
            </a:r>
          </a:p>
        </p:txBody>
      </p:sp>
    </p:spTree>
    <p:extLst>
      <p:ext uri="{BB962C8B-B14F-4D97-AF65-F5344CB8AC3E}">
        <p14:creationId xmlns:p14="http://schemas.microsoft.com/office/powerpoint/2010/main" val="3974799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143000"/>
          </a:xfrm>
        </p:spPr>
        <p:txBody>
          <a:bodyPr/>
          <a:lstStyle/>
          <a:p>
            <a:pPr algn="ctr"/>
            <a:r>
              <a:rPr lang="en-US" sz="2800" dirty="0"/>
              <a:t>Before and During Pilot:  </a:t>
            </a:r>
            <a:br>
              <a:rPr lang="en-US" sz="2800" dirty="0"/>
            </a:br>
            <a:r>
              <a:rPr lang="en-US" sz="2800" dirty="0"/>
              <a:t>Comparison of Neighborhood Appearance</a:t>
            </a:r>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21</a:t>
            </a:fld>
            <a:endParaRPr lang="en-US" dirty="0"/>
          </a:p>
        </p:txBody>
      </p:sp>
      <p:graphicFrame>
        <p:nvGraphicFramePr>
          <p:cNvPr id="6" name="Object 8"/>
          <p:cNvGraphicFramePr>
            <a:graphicFrameLocks noChangeAspect="1"/>
          </p:cNvGraphicFramePr>
          <p:nvPr>
            <p:extLst>
              <p:ext uri="{D42A27DB-BD31-4B8C-83A1-F6EECF244321}">
                <p14:modId xmlns:p14="http://schemas.microsoft.com/office/powerpoint/2010/main" val="1593875457"/>
              </p:ext>
            </p:extLst>
          </p:nvPr>
        </p:nvGraphicFramePr>
        <p:xfrm>
          <a:off x="304800" y="1470025"/>
          <a:ext cx="8686800" cy="5219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0875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Impacts Rated a Major or </a:t>
            </a:r>
            <a:br>
              <a:rPr lang="en-US" sz="3200" dirty="0"/>
            </a:br>
            <a:r>
              <a:rPr lang="en-US" sz="3200" dirty="0"/>
              <a:t>Moderate Problem</a:t>
            </a:r>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22</a:t>
            </a:fld>
            <a:endParaRPr lang="en-US" dirty="0"/>
          </a:p>
        </p:txBody>
      </p:sp>
      <p:graphicFrame>
        <p:nvGraphicFramePr>
          <p:cNvPr id="6" name="Object 10"/>
          <p:cNvGraphicFramePr>
            <a:graphicFrameLocks noChangeAspect="1"/>
          </p:cNvGraphicFramePr>
          <p:nvPr>
            <p:extLst/>
          </p:nvPr>
        </p:nvGraphicFramePr>
        <p:xfrm>
          <a:off x="304800" y="1676400"/>
          <a:ext cx="8562975" cy="4543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8008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Engage in Behavior More Often with </a:t>
            </a:r>
            <a:br>
              <a:rPr lang="en-US" sz="3200" dirty="0"/>
            </a:br>
            <a:r>
              <a:rPr lang="en-US" sz="3200" dirty="0"/>
              <a:t>Every-Other-Week Garbage Collection</a:t>
            </a:r>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23</a:t>
            </a:fld>
            <a:endParaRPr lang="en-US" dirty="0"/>
          </a:p>
        </p:txBody>
      </p:sp>
      <p:graphicFrame>
        <p:nvGraphicFramePr>
          <p:cNvPr id="6" name="Object 13"/>
          <p:cNvGraphicFramePr>
            <a:graphicFrameLocks noChangeAspect="1"/>
          </p:cNvGraphicFramePr>
          <p:nvPr>
            <p:extLst/>
          </p:nvPr>
        </p:nvGraphicFramePr>
        <p:xfrm>
          <a:off x="0" y="1219200"/>
          <a:ext cx="899160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6857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a:t>Preference for City-wide Implementation of </a:t>
            </a:r>
            <a:br>
              <a:rPr lang="en-US" sz="3000" dirty="0"/>
            </a:br>
            <a:r>
              <a:rPr lang="en-US" sz="3000" dirty="0"/>
              <a:t>Every-Other-Week Garbage</a:t>
            </a:r>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24</a:t>
            </a:fld>
            <a:endParaRPr lang="en-US" dirty="0"/>
          </a:p>
        </p:txBody>
      </p:sp>
      <p:graphicFrame>
        <p:nvGraphicFramePr>
          <p:cNvPr id="6" name="Object 25"/>
          <p:cNvGraphicFramePr>
            <a:graphicFrameLocks noChangeAspect="1"/>
          </p:cNvGraphicFramePr>
          <p:nvPr>
            <p:extLst/>
          </p:nvPr>
        </p:nvGraphicFramePr>
        <p:xfrm>
          <a:off x="304800" y="1524000"/>
          <a:ext cx="8353425" cy="51149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7149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Seattle Mayor Shelves Every Other Week Garbage Collection</a:t>
            </a:r>
          </a:p>
        </p:txBody>
      </p:sp>
      <p:sp>
        <p:nvSpPr>
          <p:cNvPr id="3" name="Content Placeholder 2"/>
          <p:cNvSpPr>
            <a:spLocks noGrp="1"/>
          </p:cNvSpPr>
          <p:nvPr>
            <p:ph sz="half" idx="1"/>
          </p:nvPr>
        </p:nvSpPr>
        <p:spPr>
          <a:xfrm>
            <a:off x="457200" y="1600201"/>
            <a:ext cx="8153400" cy="4495800"/>
          </a:xfrm>
        </p:spPr>
        <p:txBody>
          <a:bodyPr/>
          <a:lstStyle/>
          <a:p>
            <a:pPr>
              <a:buFont typeface="Arial" panose="020B0604020202020204" pitchFamily="34" charset="0"/>
              <a:buChar char="•"/>
            </a:pPr>
            <a:endParaRPr lang="en-US" sz="2400" dirty="0"/>
          </a:p>
          <a:p>
            <a:pPr>
              <a:buFont typeface="Arial" panose="020B0604020202020204" pitchFamily="34" charset="0"/>
              <a:buChar char="•"/>
            </a:pPr>
            <a:r>
              <a:rPr lang="en-US" sz="2400" dirty="0"/>
              <a:t>Environmental benefits and the </a:t>
            </a:r>
            <a:r>
              <a:rPr lang="en-US" sz="2400" b="1" dirty="0">
                <a:solidFill>
                  <a:srgbClr val="FF0000"/>
                </a:solidFill>
              </a:rPr>
              <a:t>8%</a:t>
            </a:r>
            <a:r>
              <a:rPr lang="en-US" sz="2400" dirty="0">
                <a:solidFill>
                  <a:srgbClr val="394A9F"/>
                </a:solidFill>
              </a:rPr>
              <a:t> </a:t>
            </a:r>
            <a:r>
              <a:rPr lang="en-US" sz="2400" dirty="0"/>
              <a:t>reduction in garbage costs for an average Seattle family (about </a:t>
            </a:r>
            <a:r>
              <a:rPr lang="en-US" sz="2400" b="1" dirty="0">
                <a:solidFill>
                  <a:srgbClr val="FF0000"/>
                </a:solidFill>
              </a:rPr>
              <a:t>$3.30 </a:t>
            </a:r>
            <a:r>
              <a:rPr lang="en-US" sz="2400" dirty="0"/>
              <a:t>a month) do not outweigh a </a:t>
            </a:r>
            <a:r>
              <a:rPr lang="en-US" sz="2400" b="1" dirty="0">
                <a:solidFill>
                  <a:srgbClr val="FF0000"/>
                </a:solidFill>
              </a:rPr>
              <a:t>50%</a:t>
            </a:r>
            <a:r>
              <a:rPr lang="en-US" sz="2400" dirty="0"/>
              <a:t> reduction in service frequency. </a:t>
            </a:r>
          </a:p>
          <a:p>
            <a:pPr>
              <a:buFont typeface="Arial" panose="020B0604020202020204" pitchFamily="34" charset="0"/>
              <a:buChar char="•"/>
            </a:pPr>
            <a:r>
              <a:rPr lang="en-US" sz="2400" dirty="0"/>
              <a:t>Citywide surveys show </a:t>
            </a:r>
            <a:r>
              <a:rPr lang="en-US" sz="2400" b="1" dirty="0">
                <a:solidFill>
                  <a:srgbClr val="FF0000"/>
                </a:solidFill>
              </a:rPr>
              <a:t>45%</a:t>
            </a:r>
            <a:r>
              <a:rPr lang="en-US" sz="2400" dirty="0"/>
              <a:t> of customers oppose the program. The rate of opposition is higher in lower income and more ethnically diverse neighborhoods.</a:t>
            </a:r>
          </a:p>
          <a:p>
            <a:pPr>
              <a:buFont typeface="Arial" panose="020B0604020202020204" pitchFamily="34" charset="0"/>
              <a:buChar char="•"/>
            </a:pPr>
            <a:r>
              <a:rPr lang="en-US" sz="2400" dirty="0"/>
              <a:t>Seattle has other immediate opportunities to boost its recycling numbers.</a:t>
            </a:r>
          </a:p>
          <a:p>
            <a:endParaRPr lang="en-US" sz="2400" dirty="0"/>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25</a:t>
            </a:fld>
            <a:endParaRPr lang="en-US" dirty="0"/>
          </a:p>
        </p:txBody>
      </p:sp>
    </p:spTree>
    <p:extLst>
      <p:ext uri="{BB962C8B-B14F-4D97-AF65-F5344CB8AC3E}">
        <p14:creationId xmlns:p14="http://schemas.microsoft.com/office/powerpoint/2010/main" val="2024492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bwMode="auto">
          <a:xfrm>
            <a:off x="5453744" y="228600"/>
            <a:ext cx="3537856" cy="1143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sz="3600" dirty="0">
                <a:latin typeface="+mn-lt"/>
              </a:rPr>
              <a:t>Damage Claims Catalysts</a:t>
            </a:r>
            <a:r>
              <a:rPr lang="en-US" sz="3600" b="0" dirty="0">
                <a:latin typeface="+mn-lt"/>
              </a:rPr>
              <a:t> </a:t>
            </a:r>
            <a:r>
              <a:rPr lang="en-US" sz="3600" dirty="0">
                <a:latin typeface="Arial" charset="0"/>
              </a:rPr>
              <a:t>   </a:t>
            </a:r>
          </a:p>
        </p:txBody>
      </p:sp>
      <p:sp>
        <p:nvSpPr>
          <p:cNvPr id="9219" name="Text Placeholder 5"/>
          <p:cNvSpPr>
            <a:spLocks noGrp="1"/>
          </p:cNvSpPr>
          <p:nvPr>
            <p:ph type="body" sz="quarter" idx="13"/>
          </p:nvPr>
        </p:nvSpPr>
        <p:spPr bwMode="auto">
          <a:xfrm>
            <a:off x="5547150" y="1828800"/>
            <a:ext cx="3614056" cy="3810000"/>
          </a:xfrm>
          <a:noFill/>
          <a:ln>
            <a:miter lim="800000"/>
            <a:headEnd/>
            <a:tailEnd/>
          </a:ln>
        </p:spPr>
        <p:txBody>
          <a:bodyPr vert="horz" wrap="square" lIns="91440" tIns="45720" rIns="91440" bIns="45720" numCol="1" anchor="t" anchorCtr="0" compatLnSpc="1">
            <a:prstTxWarp prst="textNoShape">
              <a:avLst/>
            </a:prstTxWarp>
          </a:bodyPr>
          <a:lstStyle/>
          <a:p>
            <a:pPr>
              <a:buFont typeface="Arial" panose="020B0604020202020204" pitchFamily="34" charset="0"/>
              <a:buChar char="•"/>
            </a:pPr>
            <a:r>
              <a:rPr lang="en-US" sz="2800" dirty="0">
                <a:latin typeface="+mn-lt"/>
              </a:rPr>
              <a:t>Annual report</a:t>
            </a:r>
          </a:p>
          <a:p>
            <a:pPr>
              <a:buFont typeface="Arial" panose="020B0604020202020204" pitchFamily="34" charset="0"/>
              <a:buChar char="•"/>
            </a:pPr>
            <a:r>
              <a:rPr lang="en-US" sz="2800" dirty="0">
                <a:latin typeface="+mn-lt"/>
              </a:rPr>
              <a:t>Direct staff observations</a:t>
            </a:r>
          </a:p>
          <a:p>
            <a:pPr>
              <a:buFont typeface="Arial" panose="020B0604020202020204" pitchFamily="34" charset="0"/>
              <a:buChar char="•"/>
            </a:pPr>
            <a:r>
              <a:rPr lang="en-US" sz="2800" dirty="0">
                <a:latin typeface="+mn-lt"/>
              </a:rPr>
              <a:t>Anecdotal stories relayed by SPU staff</a:t>
            </a:r>
          </a:p>
        </p:txBody>
      </p:sp>
      <p:sp>
        <p:nvSpPr>
          <p:cNvPr id="4" name="Slide Number Placeholder 3"/>
          <p:cNvSpPr>
            <a:spLocks noGrp="1"/>
          </p:cNvSpPr>
          <p:nvPr>
            <p:ph type="sldNum" sz="quarter" idx="14"/>
          </p:nvPr>
        </p:nvSpPr>
        <p:spPr/>
        <p:txBody>
          <a:bodyPr/>
          <a:lstStyle/>
          <a:p>
            <a:pPr>
              <a:defRPr/>
            </a:pPr>
            <a:fld id="{9D511935-F426-425B-A589-E285EDAA368C}" type="slidenum">
              <a:rPr lang="en-US" smtClean="0"/>
              <a:pPr>
                <a:defRPr/>
              </a:pPr>
              <a:t>26</a:t>
            </a:fld>
            <a:endParaRPr lang="en-US" dirty="0"/>
          </a:p>
        </p:txBody>
      </p:sp>
      <p:pic>
        <p:nvPicPr>
          <p:cNvPr id="1026" name="Picture 2" descr="J:\F&amp;A\WS280\Secure\Claims\Data (Reporting &amp; Tracking)\Annual Reports\2014\2014 Reporting Map (2).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83" t="16393" r="19967" b="10699"/>
          <a:stretch/>
        </p:blipFill>
        <p:spPr bwMode="auto">
          <a:xfrm>
            <a:off x="0" y="0"/>
            <a:ext cx="54537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56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5ABAFE4-BCE9-44FF-B24C-5667CFC6E0C9}" type="slidenum">
              <a:rPr lang="en-US" smtClean="0"/>
              <a:pPr>
                <a:defRPr/>
              </a:pPr>
              <a:t>27</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33400"/>
            <a:ext cx="8915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0886"/>
            <a:ext cx="8229600" cy="1143000"/>
          </a:xfrm>
        </p:spPr>
        <p:txBody>
          <a:bodyPr/>
          <a:lstStyle/>
          <a:p>
            <a:r>
              <a:rPr lang="en-US" dirty="0">
                <a:latin typeface="+mj-lt"/>
              </a:rPr>
              <a:t>Claims Data + Census Data</a:t>
            </a:r>
          </a:p>
        </p:txBody>
      </p:sp>
    </p:spTree>
    <p:extLst>
      <p:ext uri="{BB962C8B-B14F-4D97-AF65-F5344CB8AC3E}">
        <p14:creationId xmlns:p14="http://schemas.microsoft.com/office/powerpoint/2010/main" val="1954306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Framing the Damage Claims Issue</a:t>
            </a:r>
          </a:p>
        </p:txBody>
      </p:sp>
      <p:sp>
        <p:nvSpPr>
          <p:cNvPr id="3" name="Content Placeholder 2"/>
          <p:cNvSpPr>
            <a:spLocks noGrp="1"/>
          </p:cNvSpPr>
          <p:nvPr>
            <p:ph sz="half" idx="1"/>
          </p:nvPr>
        </p:nvSpPr>
        <p:spPr/>
        <p:txBody>
          <a:bodyPr/>
          <a:lstStyle/>
          <a:p>
            <a:r>
              <a:rPr lang="en-US" dirty="0"/>
              <a:t>Opportunity and Access</a:t>
            </a:r>
          </a:p>
          <a:p>
            <a:pPr marL="457200" indent="-457200">
              <a:buFont typeface="Arial" panose="020B0604020202020204" pitchFamily="34" charset="0"/>
              <a:buChar char="•"/>
            </a:pPr>
            <a:r>
              <a:rPr lang="en-US" dirty="0"/>
              <a:t>Who is aware of the right to file a claim?  </a:t>
            </a:r>
          </a:p>
          <a:p>
            <a:pPr marL="457200" indent="-457200">
              <a:buFont typeface="Arial" panose="020B0604020202020204" pitchFamily="34" charset="0"/>
              <a:buChar char="•"/>
            </a:pPr>
            <a:r>
              <a:rPr lang="en-US" dirty="0"/>
              <a:t>How do they get the right information?</a:t>
            </a:r>
          </a:p>
          <a:p>
            <a:pPr marL="457200" indent="-457200">
              <a:buFont typeface="Arial" panose="020B0604020202020204" pitchFamily="34" charset="0"/>
              <a:buChar char="•"/>
            </a:pPr>
            <a:r>
              <a:rPr lang="en-US" dirty="0"/>
              <a:t>Support needed to file the claim?</a:t>
            </a:r>
          </a:p>
          <a:p>
            <a:endParaRPr lang="en-US" dirty="0"/>
          </a:p>
          <a:p>
            <a:r>
              <a:rPr lang="en-US" dirty="0"/>
              <a:t>Claims Processing</a:t>
            </a:r>
          </a:p>
          <a:p>
            <a:pPr marL="457200" indent="-457200">
              <a:buFont typeface="Arial" panose="020B0604020202020204" pitchFamily="34" charset="0"/>
              <a:buChar char="•"/>
            </a:pPr>
            <a:r>
              <a:rPr lang="en-US" dirty="0"/>
              <a:t>Prioritizing?</a:t>
            </a:r>
          </a:p>
          <a:p>
            <a:pPr marL="457200" indent="-457200">
              <a:buFont typeface="Arial" panose="020B0604020202020204" pitchFamily="34" charset="0"/>
              <a:buChar char="•"/>
            </a:pPr>
            <a:r>
              <a:rPr lang="en-US" dirty="0"/>
              <a:t>Gathering of additional information?</a:t>
            </a:r>
          </a:p>
          <a:p>
            <a:pPr marL="457200" indent="-457200">
              <a:buFont typeface="Arial" panose="020B0604020202020204" pitchFamily="34" charset="0"/>
              <a:buChar char="•"/>
            </a:pPr>
            <a:r>
              <a:rPr lang="en-US" dirty="0"/>
              <a:t>Bias?</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F5ABAFE4-BCE9-44FF-B24C-5667CFC6E0C9}" type="slidenum">
              <a:rPr lang="en-US" smtClean="0"/>
              <a:pPr>
                <a:defRPr/>
              </a:pPr>
              <a:t>28</a:t>
            </a:fld>
            <a:endParaRPr lang="en-US" dirty="0"/>
          </a:p>
        </p:txBody>
      </p:sp>
    </p:spTree>
    <p:extLst>
      <p:ext uri="{BB962C8B-B14F-4D97-AF65-F5344CB8AC3E}">
        <p14:creationId xmlns:p14="http://schemas.microsoft.com/office/powerpoint/2010/main" val="4211198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Damage Claims Follow Up Tasks</a:t>
            </a:r>
          </a:p>
        </p:txBody>
      </p:sp>
      <p:sp>
        <p:nvSpPr>
          <p:cNvPr id="3" name="Content Placeholder 2"/>
          <p:cNvSpPr>
            <a:spLocks noGrp="1"/>
          </p:cNvSpPr>
          <p:nvPr>
            <p:ph sz="half" idx="1"/>
          </p:nvPr>
        </p:nvSpPr>
        <p:spPr>
          <a:xfrm>
            <a:off x="304800" y="990600"/>
            <a:ext cx="8229600" cy="4525963"/>
          </a:xfrm>
        </p:spPr>
        <p:txBody>
          <a:bodyPr/>
          <a:lstStyle/>
          <a:p>
            <a:pPr marL="0" indent="0"/>
            <a:endParaRPr lang="en-US" dirty="0"/>
          </a:p>
          <a:p>
            <a:pPr marL="857250" lvl="1" indent="-457200">
              <a:buFont typeface="Arial" panose="020B0604020202020204" pitchFamily="34" charset="0"/>
              <a:buChar char="•"/>
            </a:pPr>
            <a:r>
              <a:rPr lang="en-US" dirty="0"/>
              <a:t>Map home addresses of SPU claims for past four years</a:t>
            </a:r>
          </a:p>
          <a:p>
            <a:pPr lvl="2" indent="-342900">
              <a:buFont typeface="Wingdings" panose="05000000000000000000" pitchFamily="2" charset="2"/>
              <a:buChar char="ü"/>
            </a:pPr>
            <a:r>
              <a:rPr lang="en-US" dirty="0">
                <a:solidFill>
                  <a:srgbClr val="FF0000"/>
                </a:solidFill>
              </a:rPr>
              <a:t>Completed</a:t>
            </a:r>
          </a:p>
          <a:p>
            <a:pPr marL="857250" lvl="1" indent="-457200">
              <a:buFont typeface="Arial" panose="020B0604020202020204" pitchFamily="34" charset="0"/>
              <a:buChar char="•"/>
            </a:pPr>
            <a:r>
              <a:rPr lang="en-US" dirty="0"/>
              <a:t>Add link to claims information on SPU website</a:t>
            </a:r>
          </a:p>
          <a:p>
            <a:pPr lvl="2" indent="-342900">
              <a:buFont typeface="Wingdings" panose="05000000000000000000" pitchFamily="2" charset="2"/>
              <a:buChar char="ü"/>
            </a:pPr>
            <a:r>
              <a:rPr lang="en-US" dirty="0">
                <a:solidFill>
                  <a:srgbClr val="FF0000"/>
                </a:solidFill>
              </a:rPr>
              <a:t>Completed</a:t>
            </a:r>
          </a:p>
          <a:p>
            <a:pPr marL="857250" lvl="1" indent="-457200">
              <a:buFont typeface="Arial" panose="020B0604020202020204" pitchFamily="34" charset="0"/>
              <a:buChar char="•"/>
            </a:pPr>
            <a:r>
              <a:rPr lang="en-US" dirty="0"/>
              <a:t>Develop messaging platform</a:t>
            </a:r>
          </a:p>
          <a:p>
            <a:pPr lvl="2" indent="-342900">
              <a:buFont typeface="Wingdings" panose="05000000000000000000" pitchFamily="2" charset="2"/>
              <a:buChar char="ü"/>
            </a:pPr>
            <a:r>
              <a:rPr lang="en-US" dirty="0">
                <a:solidFill>
                  <a:srgbClr val="FF0000"/>
                </a:solidFill>
              </a:rPr>
              <a:t>Completed</a:t>
            </a:r>
          </a:p>
          <a:p>
            <a:pPr marL="857250" lvl="1" indent="-457200">
              <a:buFont typeface="Arial" panose="020B0604020202020204" pitchFamily="34" charset="0"/>
              <a:buChar char="•"/>
            </a:pPr>
            <a:r>
              <a:rPr lang="en-US" dirty="0"/>
              <a:t>Develop and deliver refresher training program for field staff and inspectors</a:t>
            </a:r>
          </a:p>
          <a:p>
            <a:pPr lvl="2" indent="-342900">
              <a:buFont typeface="Wingdings" panose="05000000000000000000" pitchFamily="2" charset="2"/>
              <a:buChar char="ü"/>
            </a:pPr>
            <a:r>
              <a:rPr lang="en-US" dirty="0">
                <a:solidFill>
                  <a:srgbClr val="FF0000"/>
                </a:solidFill>
              </a:rPr>
              <a:t>Completed</a:t>
            </a:r>
          </a:p>
          <a:p>
            <a:pPr marL="857250" lvl="1" indent="-457200">
              <a:buFont typeface="Arial" panose="020B0604020202020204" pitchFamily="34" charset="0"/>
              <a:buChar char="•"/>
            </a:pPr>
            <a:r>
              <a:rPr lang="en-US" dirty="0"/>
              <a:t>Modify Urban Surface Water Flood Response Plan to include translation services in claims section</a:t>
            </a:r>
          </a:p>
          <a:p>
            <a:pPr lvl="2" indent="-342900">
              <a:buFont typeface="Wingdings" panose="05000000000000000000" pitchFamily="2" charset="2"/>
              <a:buChar char="q"/>
            </a:pPr>
            <a:r>
              <a:rPr lang="en-US" dirty="0">
                <a:solidFill>
                  <a:srgbClr val="FF0000"/>
                </a:solidFill>
              </a:rPr>
              <a:t>In process</a:t>
            </a:r>
          </a:p>
        </p:txBody>
      </p:sp>
      <p:sp>
        <p:nvSpPr>
          <p:cNvPr id="4" name="Slide Number Placeholder 3"/>
          <p:cNvSpPr>
            <a:spLocks noGrp="1"/>
          </p:cNvSpPr>
          <p:nvPr>
            <p:ph type="sldNum" sz="quarter" idx="10"/>
          </p:nvPr>
        </p:nvSpPr>
        <p:spPr/>
        <p:txBody>
          <a:bodyPr/>
          <a:lstStyle/>
          <a:p>
            <a:pPr>
              <a:defRPr/>
            </a:pPr>
            <a:fld id="{F5ABAFE4-BCE9-44FF-B24C-5667CFC6E0C9}" type="slidenum">
              <a:rPr lang="en-US" smtClean="0"/>
              <a:pPr>
                <a:defRPr/>
              </a:pPr>
              <a:t>29</a:t>
            </a:fld>
            <a:endParaRPr lang="en-US" dirty="0"/>
          </a:p>
        </p:txBody>
      </p:sp>
    </p:spTree>
    <p:extLst>
      <p:ext uri="{BB962C8B-B14F-4D97-AF65-F5344CB8AC3E}">
        <p14:creationId xmlns:p14="http://schemas.microsoft.com/office/powerpoint/2010/main" val="2788613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Grp="1" noChangeAspect="1" noChangeArrowheads="1"/>
          </p:cNvPicPr>
          <p:nvPr>
            <p:ph idx="4294967295"/>
          </p:nvPr>
        </p:nvPicPr>
        <p:blipFill>
          <a:blip r:embed="rId3" cstate="print"/>
          <a:srcRect/>
          <a:stretch>
            <a:fillRect/>
          </a:stretch>
        </p:blipFill>
        <p:spPr>
          <a:xfrm>
            <a:off x="0" y="3702288"/>
            <a:ext cx="9144000" cy="3155712"/>
          </a:xfrm>
          <a:prstGeom prst="rect">
            <a:avLst/>
          </a:prstGeom>
        </p:spPr>
      </p:pic>
      <p:sp>
        <p:nvSpPr>
          <p:cNvPr id="8" name="TextBox 7"/>
          <p:cNvSpPr txBox="1"/>
          <p:nvPr/>
        </p:nvSpPr>
        <p:spPr>
          <a:xfrm>
            <a:off x="845468" y="1676400"/>
            <a:ext cx="7453064" cy="1661993"/>
          </a:xfrm>
          <a:prstGeom prst="rect">
            <a:avLst/>
          </a:prstGeom>
          <a:noFill/>
        </p:spPr>
        <p:txBody>
          <a:bodyPr wrap="square" rtlCol="0">
            <a:spAutoFit/>
          </a:bodyPr>
          <a:lstStyle/>
          <a:p>
            <a:r>
              <a:rPr lang="en-US" sz="2800" i="1" dirty="0"/>
              <a:t>Vision:</a:t>
            </a:r>
          </a:p>
          <a:p>
            <a:r>
              <a:rPr lang="en-US" sz="2800" dirty="0"/>
              <a:t>	Racial disparities have been eliminated 	and racial equity achieved.</a:t>
            </a:r>
          </a:p>
          <a:p>
            <a:endParaRPr lang="en-US" dirty="0"/>
          </a:p>
        </p:txBody>
      </p:sp>
      <p:pic>
        <p:nvPicPr>
          <p:cNvPr id="5" name="Picture 1" descr="C:\Documents and Settings\HarrisGE\Desktop\logo\rsji_logotag.jpg"/>
          <p:cNvPicPr>
            <a:picLocks noChangeAspect="1" noChangeArrowheads="1"/>
          </p:cNvPicPr>
          <p:nvPr/>
        </p:nvPicPr>
        <p:blipFill>
          <a:blip r:embed="rId4" cstate="print"/>
          <a:srcRect/>
          <a:stretch>
            <a:fillRect/>
          </a:stretch>
        </p:blipFill>
        <p:spPr bwMode="auto">
          <a:xfrm>
            <a:off x="0" y="307320"/>
            <a:ext cx="9144000" cy="1242204"/>
          </a:xfrm>
          <a:prstGeom prst="rect">
            <a:avLst/>
          </a:prstGeom>
          <a:noFill/>
        </p:spPr>
      </p:pic>
    </p:spTree>
    <p:extLst>
      <p:ext uri="{BB962C8B-B14F-4D97-AF65-F5344CB8AC3E}">
        <p14:creationId xmlns:p14="http://schemas.microsoft.com/office/powerpoint/2010/main" val="2983873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Recommendations for FAS</a:t>
            </a:r>
          </a:p>
        </p:txBody>
      </p:sp>
      <p:sp>
        <p:nvSpPr>
          <p:cNvPr id="3" name="Content Placeholder 2"/>
          <p:cNvSpPr>
            <a:spLocks noGrp="1"/>
          </p:cNvSpPr>
          <p:nvPr>
            <p:ph sz="half" idx="1"/>
          </p:nvPr>
        </p:nvSpPr>
        <p:spPr>
          <a:xfrm>
            <a:off x="459658" y="1066800"/>
            <a:ext cx="4635759" cy="4525963"/>
          </a:xfrm>
        </p:spPr>
        <p:txBody>
          <a:bodyPr/>
          <a:lstStyle/>
          <a:p>
            <a:pPr marL="514350" indent="-514350">
              <a:buAutoNum type="arabicPeriod"/>
            </a:pPr>
            <a:r>
              <a:rPr lang="en-US" sz="2400" dirty="0"/>
              <a:t>Shorten URL for Claims website</a:t>
            </a:r>
          </a:p>
          <a:p>
            <a:pPr marL="514350" indent="-514350">
              <a:buAutoNum type="arabicPeriod"/>
            </a:pPr>
            <a:endParaRPr lang="en-US" sz="2400" dirty="0"/>
          </a:p>
          <a:p>
            <a:pPr marL="514350" indent="-514350">
              <a:buAutoNum type="arabicPeriod"/>
            </a:pPr>
            <a:r>
              <a:rPr lang="en-US" sz="2400" dirty="0"/>
              <a:t>Review claim form and consider whether it can be simplified</a:t>
            </a:r>
          </a:p>
          <a:p>
            <a:pPr marL="400050" lvl="1" indent="0">
              <a:buNone/>
            </a:pPr>
            <a:endParaRPr lang="en-US" dirty="0"/>
          </a:p>
          <a:p>
            <a:pPr marL="514350" indent="-514350">
              <a:buAutoNum type="arabicPeriod"/>
            </a:pPr>
            <a:r>
              <a:rPr lang="en-US" sz="2400" dirty="0"/>
              <a:t>Partner with other City departments to increase claims information in local communities</a:t>
            </a:r>
          </a:p>
          <a:p>
            <a:pPr marL="400050" lvl="1" indent="0">
              <a:buNone/>
            </a:pPr>
            <a:endParaRPr lang="en-US" dirty="0"/>
          </a:p>
          <a:p>
            <a:pPr marL="514350" indent="-514350">
              <a:buAutoNum type="arabicPeriod"/>
            </a:pPr>
            <a:r>
              <a:rPr lang="en-US" sz="2400" dirty="0"/>
              <a:t>Consider mapping existing claims data and performing census correlation</a:t>
            </a:r>
          </a:p>
        </p:txBody>
      </p:sp>
      <p:sp>
        <p:nvSpPr>
          <p:cNvPr id="4" name="Slide Number Placeholder 3"/>
          <p:cNvSpPr>
            <a:spLocks noGrp="1"/>
          </p:cNvSpPr>
          <p:nvPr>
            <p:ph type="sldNum" sz="quarter" idx="10"/>
          </p:nvPr>
        </p:nvSpPr>
        <p:spPr/>
        <p:txBody>
          <a:bodyPr/>
          <a:lstStyle/>
          <a:p>
            <a:pPr>
              <a:defRPr/>
            </a:pPr>
            <a:fld id="{F5ABAFE4-BCE9-44FF-B24C-5667CFC6E0C9}" type="slidenum">
              <a:rPr lang="en-US" smtClean="0"/>
              <a:pPr>
                <a:defRPr/>
              </a:pPr>
              <a:t>30</a:t>
            </a:fld>
            <a:endParaRPr lang="en-US" dirty="0"/>
          </a:p>
        </p:txBody>
      </p:sp>
      <p:pic>
        <p:nvPicPr>
          <p:cNvPr id="6" name="Picture 5"/>
          <p:cNvPicPr>
            <a:picLocks noChangeAspect="1"/>
          </p:cNvPicPr>
          <p:nvPr/>
        </p:nvPicPr>
        <p:blipFill>
          <a:blip r:embed="rId3"/>
          <a:stretch>
            <a:fillRect/>
          </a:stretch>
        </p:blipFill>
        <p:spPr>
          <a:xfrm>
            <a:off x="5063613" y="1024505"/>
            <a:ext cx="4114800" cy="5833495"/>
          </a:xfrm>
          <a:prstGeom prst="rect">
            <a:avLst/>
          </a:prstGeom>
        </p:spPr>
      </p:pic>
    </p:spTree>
    <p:extLst>
      <p:ext uri="{BB962C8B-B14F-4D97-AF65-F5344CB8AC3E}">
        <p14:creationId xmlns:p14="http://schemas.microsoft.com/office/powerpoint/2010/main" val="473430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Overall Progress Thus Far...</a:t>
            </a:r>
          </a:p>
        </p:txBody>
      </p:sp>
      <p:sp>
        <p:nvSpPr>
          <p:cNvPr id="3" name="Content Placeholder 2"/>
          <p:cNvSpPr>
            <a:spLocks noGrp="1"/>
          </p:cNvSpPr>
          <p:nvPr>
            <p:ph sz="half" idx="1"/>
          </p:nvPr>
        </p:nvSpPr>
        <p:spPr>
          <a:xfrm>
            <a:off x="457200" y="1295400"/>
            <a:ext cx="8229600" cy="4495800"/>
          </a:xfrm>
        </p:spPr>
        <p:txBody>
          <a:bodyPr/>
          <a:lstStyle/>
          <a:p>
            <a:pPr marL="457200" indent="-457200">
              <a:buFont typeface="Wingdings" panose="05000000000000000000" pitchFamily="2" charset="2"/>
              <a:buChar char="ü"/>
            </a:pPr>
            <a:r>
              <a:rPr lang="en-US" dirty="0"/>
              <a:t>Routine allocation of outreach resources for limited English speaking populations</a:t>
            </a:r>
          </a:p>
          <a:p>
            <a:pPr marL="457200" indent="-457200">
              <a:buFont typeface="Wingdings" panose="05000000000000000000" pitchFamily="2" charset="2"/>
              <a:buChar char="ü"/>
            </a:pPr>
            <a:r>
              <a:rPr lang="en-US" dirty="0"/>
              <a:t>Grant information sessions now held in community locations with more diverse grant recipients</a:t>
            </a:r>
          </a:p>
          <a:p>
            <a:pPr marL="457200" indent="-457200">
              <a:buFont typeface="Wingdings" panose="05000000000000000000" pitchFamily="2" charset="2"/>
              <a:buChar char="ü"/>
            </a:pPr>
            <a:r>
              <a:rPr lang="en-US" dirty="0"/>
              <a:t>Stronger adherence to testing for disparities through project design and demographic data collection</a:t>
            </a:r>
          </a:p>
          <a:p>
            <a:pPr marL="457200" indent="-457200">
              <a:buFont typeface="Wingdings" panose="05000000000000000000" pitchFamily="2" charset="2"/>
              <a:buChar char="ü"/>
            </a:pPr>
            <a:r>
              <a:rPr lang="en-US" dirty="0"/>
              <a:t>Acknowledgement that some Citywide services may inherently be inequitable</a:t>
            </a:r>
          </a:p>
          <a:p>
            <a:pPr marL="457200" indent="-457200">
              <a:buFont typeface="Wingdings" panose="05000000000000000000" pitchFamily="2" charset="2"/>
              <a:buChar char="ü"/>
            </a:pPr>
            <a:r>
              <a:rPr lang="en-US" dirty="0"/>
              <a:t>Embedded, as a routine business practice </a:t>
            </a:r>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31</a:t>
            </a:fld>
            <a:endParaRPr lang="en-US" dirty="0"/>
          </a:p>
        </p:txBody>
      </p:sp>
    </p:spTree>
    <p:extLst>
      <p:ext uri="{BB962C8B-B14F-4D97-AF65-F5344CB8AC3E}">
        <p14:creationId xmlns:p14="http://schemas.microsoft.com/office/powerpoint/2010/main" val="1853014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13" y="471006"/>
            <a:ext cx="8229600" cy="891380"/>
          </a:xfrm>
        </p:spPr>
        <p:txBody>
          <a:bodyPr/>
          <a:lstStyle/>
          <a:p>
            <a:r>
              <a:rPr lang="en-US" sz="3600" dirty="0"/>
              <a:t>Challenges</a:t>
            </a:r>
          </a:p>
        </p:txBody>
      </p:sp>
      <p:sp>
        <p:nvSpPr>
          <p:cNvPr id="3" name="Content Placeholder 2"/>
          <p:cNvSpPr>
            <a:spLocks noGrp="1"/>
          </p:cNvSpPr>
          <p:nvPr>
            <p:ph sz="half" idx="1"/>
          </p:nvPr>
        </p:nvSpPr>
        <p:spPr>
          <a:xfrm>
            <a:off x="533400" y="1507803"/>
            <a:ext cx="8229600" cy="4525963"/>
          </a:xfrm>
        </p:spPr>
        <p:txBody>
          <a:bodyPr/>
          <a:lstStyle/>
          <a:p>
            <a:pPr marL="457200" indent="-457200">
              <a:buFont typeface="Arial" panose="020B0604020202020204" pitchFamily="34" charset="0"/>
              <a:buChar char="•"/>
            </a:pPr>
            <a:r>
              <a:rPr lang="en-US" dirty="0"/>
              <a:t>Evolving Political Landscape</a:t>
            </a:r>
          </a:p>
          <a:p>
            <a:pPr marL="457200" indent="-457200">
              <a:buFont typeface="Arial" panose="020B0604020202020204" pitchFamily="34" charset="0"/>
              <a:buChar char="•"/>
            </a:pPr>
            <a:r>
              <a:rPr lang="en-US" dirty="0"/>
              <a:t>Staff Turnover</a:t>
            </a:r>
          </a:p>
          <a:p>
            <a:pPr marL="457200" indent="-457200">
              <a:buFont typeface="Arial" panose="020B0604020202020204" pitchFamily="34" charset="0"/>
              <a:buChar char="•"/>
            </a:pPr>
            <a:r>
              <a:rPr lang="en-US" dirty="0"/>
              <a:t>White Privilege of ‘Forgetfulness’</a:t>
            </a:r>
          </a:p>
          <a:p>
            <a:pPr marL="457200" indent="-457200">
              <a:buFont typeface="Arial" panose="020B0604020202020204" pitchFamily="34" charset="0"/>
              <a:buChar char="•"/>
            </a:pPr>
            <a:r>
              <a:rPr lang="en-US" dirty="0"/>
              <a:t>Inter-departmental Coordination</a:t>
            </a:r>
          </a:p>
          <a:p>
            <a:pPr marL="457200" indent="-457200">
              <a:buFont typeface="Arial" panose="020B0604020202020204" pitchFamily="34" charset="0"/>
              <a:buChar char="•"/>
            </a:pPr>
            <a:r>
              <a:rPr lang="en-US" dirty="0"/>
              <a:t>Data Collection</a:t>
            </a:r>
          </a:p>
          <a:p>
            <a:pPr marL="457200" indent="-457200">
              <a:buFont typeface="Arial" panose="020B0604020202020204" pitchFamily="34" charset="0"/>
              <a:buChar char="•"/>
            </a:pPr>
            <a:r>
              <a:rPr lang="en-US" dirty="0"/>
              <a:t>Move from ‘Supplemental’ to ‘Core’ Service, Matching Agency and Customer Values  </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F5ABAFE4-BCE9-44FF-B24C-5667CFC6E0C9}" type="slidenum">
              <a:rPr lang="en-US" smtClean="0"/>
              <a:pPr>
                <a:defRPr/>
              </a:pPr>
              <a:t>32</a:t>
            </a:fld>
            <a:endParaRPr lang="en-US" dirty="0"/>
          </a:p>
        </p:txBody>
      </p:sp>
    </p:spTree>
    <p:extLst>
      <p:ext uri="{BB962C8B-B14F-4D97-AF65-F5344CB8AC3E}">
        <p14:creationId xmlns:p14="http://schemas.microsoft.com/office/powerpoint/2010/main" val="4031642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bwMode="auto">
          <a:xfrm>
            <a:off x="228600" y="381000"/>
            <a:ext cx="8763000" cy="1143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sz="3600" dirty="0">
                <a:latin typeface="Arial" charset="0"/>
              </a:rPr>
              <a:t>Lessons Learned</a:t>
            </a:r>
          </a:p>
        </p:txBody>
      </p:sp>
      <p:sp>
        <p:nvSpPr>
          <p:cNvPr id="9219" name="Text Placeholder 5"/>
          <p:cNvSpPr>
            <a:spLocks noGrp="1"/>
          </p:cNvSpPr>
          <p:nvPr>
            <p:ph type="body" sz="quarter" idx="13"/>
          </p:nvPr>
        </p:nvSpPr>
        <p:spPr bwMode="auto">
          <a:xfrm>
            <a:off x="381000" y="1676400"/>
            <a:ext cx="7924800" cy="4038600"/>
          </a:xfrm>
          <a:noFill/>
          <a:ln>
            <a:miter lim="800000"/>
            <a:headEnd/>
            <a:tailEnd/>
          </a:ln>
        </p:spPr>
        <p:txBody>
          <a:bodyPr vert="horz" wrap="square" lIns="91440" tIns="45720" rIns="91440" bIns="45720" numCol="1" anchor="t" anchorCtr="0" compatLnSpc="1">
            <a:prstTxWarp prst="textNoShape">
              <a:avLst/>
            </a:prstTxWarp>
          </a:bodyPr>
          <a:lstStyle/>
          <a:p>
            <a:r>
              <a:rPr lang="en-US" sz="2800" dirty="0">
                <a:latin typeface="+mn-lt"/>
              </a:rPr>
              <a:t>Customized approach to meet organizational culture, and embed within business practices</a:t>
            </a:r>
          </a:p>
          <a:p>
            <a:r>
              <a:rPr lang="en-US" sz="2800" dirty="0">
                <a:latin typeface="+mn-lt"/>
              </a:rPr>
              <a:t>Take into account the users, and speak to their </a:t>
            </a:r>
            <a:r>
              <a:rPr lang="en-US" sz="2800" i="1" dirty="0">
                <a:latin typeface="+mn-lt"/>
              </a:rPr>
              <a:t>head</a:t>
            </a:r>
            <a:r>
              <a:rPr lang="en-US" sz="2800" dirty="0">
                <a:latin typeface="+mn-lt"/>
              </a:rPr>
              <a:t> and their </a:t>
            </a:r>
            <a:r>
              <a:rPr lang="en-US" sz="2800" i="1" dirty="0">
                <a:latin typeface="+mn-lt"/>
              </a:rPr>
              <a:t>heart</a:t>
            </a:r>
          </a:p>
          <a:p>
            <a:r>
              <a:rPr lang="en-US" sz="2800" dirty="0">
                <a:latin typeface="+mn-lt"/>
              </a:rPr>
              <a:t>Create ongoing learning opportunities, </a:t>
            </a:r>
            <a:r>
              <a:rPr lang="en-US" sz="2800" i="1" dirty="0">
                <a:latin typeface="+mn-lt"/>
              </a:rPr>
              <a:t>and</a:t>
            </a:r>
            <a:r>
              <a:rPr lang="en-US" sz="2800" dirty="0">
                <a:latin typeface="+mn-lt"/>
              </a:rPr>
              <a:t> allow for team ownership</a:t>
            </a:r>
          </a:p>
          <a:p>
            <a:r>
              <a:rPr lang="en-US" sz="2800" dirty="0">
                <a:latin typeface="+mn-lt"/>
              </a:rPr>
              <a:t>Capture </a:t>
            </a:r>
            <a:r>
              <a:rPr lang="en-US" sz="2800" i="1" dirty="0">
                <a:latin typeface="+mn-lt"/>
              </a:rPr>
              <a:t>‘and, as a result…….’ </a:t>
            </a:r>
            <a:r>
              <a:rPr lang="en-US" sz="2800" dirty="0">
                <a:latin typeface="+mn-lt"/>
              </a:rPr>
              <a:t>accountability</a:t>
            </a:r>
          </a:p>
        </p:txBody>
      </p:sp>
      <p:sp>
        <p:nvSpPr>
          <p:cNvPr id="4" name="Slide Number Placeholder 3"/>
          <p:cNvSpPr>
            <a:spLocks noGrp="1"/>
          </p:cNvSpPr>
          <p:nvPr>
            <p:ph type="sldNum" sz="quarter" idx="14"/>
          </p:nvPr>
        </p:nvSpPr>
        <p:spPr/>
        <p:txBody>
          <a:bodyPr/>
          <a:lstStyle/>
          <a:p>
            <a:pPr>
              <a:defRPr/>
            </a:pPr>
            <a:fld id="{9D511935-F426-425B-A589-E285EDAA368C}" type="slidenum">
              <a:rPr lang="en-US" smtClean="0"/>
              <a:pPr>
                <a:defRPr/>
              </a:pPr>
              <a:t>33</a:t>
            </a:fld>
            <a:endParaRPr lang="en-US" dirty="0"/>
          </a:p>
        </p:txBody>
      </p:sp>
    </p:spTree>
    <p:extLst>
      <p:ext uri="{BB962C8B-B14F-4D97-AF65-F5344CB8AC3E}">
        <p14:creationId xmlns:p14="http://schemas.microsoft.com/office/powerpoint/2010/main" val="817595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5ABAFE4-BCE9-44FF-B24C-5667CFC6E0C9}" type="slidenum">
              <a:rPr lang="en-US" smtClean="0"/>
              <a:pPr>
                <a:defRPr/>
              </a:pPr>
              <a:t>34</a:t>
            </a:fld>
            <a:endParaRPr lang="en-US" dirty="0"/>
          </a:p>
        </p:txBody>
      </p:sp>
      <p:pic>
        <p:nvPicPr>
          <p:cNvPr id="7" name="Picture 6"/>
          <p:cNvPicPr>
            <a:picLocks noChangeAspect="1"/>
          </p:cNvPicPr>
          <p:nvPr/>
        </p:nvPicPr>
        <p:blipFill rotWithShape="1">
          <a:blip r:embed="rId3"/>
          <a:srcRect l="17500" t="13333" r="16668" b="4000"/>
          <a:stretch/>
        </p:blipFill>
        <p:spPr>
          <a:xfrm>
            <a:off x="0" y="-1580"/>
            <a:ext cx="9144000" cy="6858000"/>
          </a:xfrm>
          <a:prstGeom prst="rect">
            <a:avLst/>
          </a:prstGeom>
        </p:spPr>
      </p:pic>
      <p:sp>
        <p:nvSpPr>
          <p:cNvPr id="5" name="TextBox 4"/>
          <p:cNvSpPr txBox="1"/>
          <p:nvPr/>
        </p:nvSpPr>
        <p:spPr>
          <a:xfrm>
            <a:off x="4724401" y="3027816"/>
            <a:ext cx="3124200" cy="369332"/>
          </a:xfrm>
          <a:prstGeom prst="rect">
            <a:avLst/>
          </a:prstGeom>
          <a:solidFill>
            <a:srgbClr val="FFFF00"/>
          </a:solidFill>
        </p:spPr>
        <p:txBody>
          <a:bodyPr wrap="square" rtlCol="0">
            <a:spAutoFit/>
          </a:bodyPr>
          <a:lstStyle/>
          <a:p>
            <a:r>
              <a:rPr lang="en-US" sz="900" dirty="0"/>
              <a:t>Coordinator of Family Engagement and Equity and Race Systems Transformation-1.0 FTE-Family and Community </a:t>
            </a:r>
          </a:p>
        </p:txBody>
      </p:sp>
    </p:spTree>
    <p:extLst>
      <p:ext uri="{BB962C8B-B14F-4D97-AF65-F5344CB8AC3E}">
        <p14:creationId xmlns:p14="http://schemas.microsoft.com/office/powerpoint/2010/main" val="777499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rotWithShape="1">
          <a:blip r:embed="rId3"/>
          <a:srcRect l="8294" t="8419" r="4612" b="12395"/>
          <a:stretch/>
        </p:blipFill>
        <p:spPr>
          <a:xfrm>
            <a:off x="0" y="0"/>
            <a:ext cx="9148590" cy="6858000"/>
          </a:xfrm>
          <a:prstGeom prst="rect">
            <a:avLst/>
          </a:prstGeom>
        </p:spPr>
      </p:pic>
      <p:sp>
        <p:nvSpPr>
          <p:cNvPr id="4" name="Slide Number Placeholder 3"/>
          <p:cNvSpPr>
            <a:spLocks noGrp="1"/>
          </p:cNvSpPr>
          <p:nvPr>
            <p:ph type="sldNum" sz="quarter" idx="10"/>
          </p:nvPr>
        </p:nvSpPr>
        <p:spPr/>
        <p:txBody>
          <a:bodyPr/>
          <a:lstStyle/>
          <a:p>
            <a:pPr>
              <a:defRPr/>
            </a:pPr>
            <a:fld id="{F5ABAFE4-BCE9-44FF-B24C-5667CFC6E0C9}" type="slidenum">
              <a:rPr lang="en-US" smtClean="0"/>
              <a:pPr>
                <a:defRPr/>
              </a:pPr>
              <a:t>35</a:t>
            </a:fld>
            <a:endParaRPr lang="en-US" dirty="0"/>
          </a:p>
        </p:txBody>
      </p:sp>
      <p:sp>
        <p:nvSpPr>
          <p:cNvPr id="3" name="TextBox 2"/>
          <p:cNvSpPr txBox="1"/>
          <p:nvPr/>
        </p:nvSpPr>
        <p:spPr>
          <a:xfrm>
            <a:off x="4724400" y="2286000"/>
            <a:ext cx="2743200" cy="253916"/>
          </a:xfrm>
          <a:prstGeom prst="rect">
            <a:avLst/>
          </a:prstGeom>
          <a:solidFill>
            <a:srgbClr val="FFFF00"/>
          </a:solidFill>
        </p:spPr>
        <p:txBody>
          <a:bodyPr wrap="square" rtlCol="0">
            <a:spAutoFit/>
          </a:bodyPr>
          <a:lstStyle/>
          <a:p>
            <a:r>
              <a:rPr lang="en-US" sz="1000" dirty="0"/>
              <a:t>Equity &amp; Engagement Program Manager</a:t>
            </a:r>
          </a:p>
        </p:txBody>
      </p:sp>
    </p:spTree>
    <p:extLst>
      <p:ext uri="{BB962C8B-B14F-4D97-AF65-F5344CB8AC3E}">
        <p14:creationId xmlns:p14="http://schemas.microsoft.com/office/powerpoint/2010/main" val="2029064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pPr marL="571500" algn="l"/>
            <a:r>
              <a:rPr lang="en-US" dirty="0"/>
              <a:t>Questions and Discussion</a:t>
            </a:r>
            <a:br>
              <a:rPr lang="en-US" dirty="0"/>
            </a:br>
            <a:br>
              <a:rPr lang="en-US" dirty="0"/>
            </a:br>
            <a:br>
              <a:rPr lang="en-US" dirty="0"/>
            </a:br>
            <a:r>
              <a:rPr lang="en-US" sz="2400" dirty="0"/>
              <a:t>1. 	</a:t>
            </a:r>
            <a:r>
              <a:rPr lang="en-US" sz="2400" dirty="0">
                <a:solidFill>
                  <a:srgbClr val="FF0000"/>
                </a:solidFill>
              </a:rPr>
              <a:t>What is the intersection between institutional 	racism and professions associated with the 	College of Built Environments?</a:t>
            </a:r>
            <a:br>
              <a:rPr lang="en-US" sz="2400" dirty="0">
                <a:solidFill>
                  <a:srgbClr val="FF0000"/>
                </a:solidFill>
              </a:rPr>
            </a:br>
            <a:br>
              <a:rPr lang="en-US" sz="2400" dirty="0">
                <a:solidFill>
                  <a:srgbClr val="FF0000"/>
                </a:solidFill>
              </a:rPr>
            </a:br>
            <a:r>
              <a:rPr lang="en-US" sz="2400" dirty="0">
                <a:solidFill>
                  <a:schemeClr val="accent1">
                    <a:lumMod val="50000"/>
                  </a:schemeClr>
                </a:solidFill>
              </a:rPr>
              <a:t>2. 	</a:t>
            </a:r>
            <a:r>
              <a:rPr lang="en-US" sz="2400" dirty="0">
                <a:solidFill>
                  <a:srgbClr val="FF0000"/>
                </a:solidFill>
              </a:rPr>
              <a:t>What can be done now within CBE?</a:t>
            </a:r>
            <a:br>
              <a:rPr lang="en-US" sz="2400" dirty="0">
                <a:solidFill>
                  <a:srgbClr val="FF0000"/>
                </a:solidFill>
              </a:rPr>
            </a:br>
            <a:br>
              <a:rPr lang="en-US" sz="2400" dirty="0">
                <a:solidFill>
                  <a:srgbClr val="FF0000"/>
                </a:solidFill>
              </a:rPr>
            </a:br>
            <a:r>
              <a:rPr lang="en-US" sz="2400" dirty="0">
                <a:solidFill>
                  <a:schemeClr val="accent1">
                    <a:lumMod val="50000"/>
                  </a:schemeClr>
                </a:solidFill>
              </a:rPr>
              <a:t>3. </a:t>
            </a:r>
            <a:r>
              <a:rPr lang="en-US" sz="2400" dirty="0">
                <a:solidFill>
                  <a:srgbClr val="FF0000"/>
                </a:solidFill>
              </a:rPr>
              <a:t>In the future, how can I support equity?</a:t>
            </a:r>
            <a:br>
              <a:rPr lang="en-US" dirty="0"/>
            </a:br>
            <a:br>
              <a:rPr lang="en-US" sz="2000" dirty="0">
                <a:solidFill>
                  <a:schemeClr val="tx1"/>
                </a:solidFill>
              </a:rPr>
            </a:br>
            <a:endParaRPr lang="en-US" sz="2000" dirty="0">
              <a:solidFill>
                <a:schemeClr val="tx1"/>
              </a:solidFill>
            </a:endParaRPr>
          </a:p>
        </p:txBody>
      </p:sp>
      <p:sp>
        <p:nvSpPr>
          <p:cNvPr id="4" name="Slide Number Placeholder 3"/>
          <p:cNvSpPr>
            <a:spLocks noGrp="1"/>
          </p:cNvSpPr>
          <p:nvPr>
            <p:ph type="sldNum" sz="quarter" idx="10"/>
          </p:nvPr>
        </p:nvSpPr>
        <p:spPr/>
        <p:txBody>
          <a:bodyPr/>
          <a:lstStyle/>
          <a:p>
            <a:pPr>
              <a:defRPr/>
            </a:pPr>
            <a:fld id="{F5ABAFE4-BCE9-44FF-B24C-5667CFC6E0C9}" type="slidenum">
              <a:rPr lang="en-US" smtClean="0"/>
              <a:pPr>
                <a:defRPr/>
              </a:pPr>
              <a:t>36</a:t>
            </a:fld>
            <a:endParaRPr lang="en-US" dirty="0"/>
          </a:p>
        </p:txBody>
      </p:sp>
    </p:spTree>
    <p:extLst>
      <p:ext uri="{BB962C8B-B14F-4D97-AF65-F5344CB8AC3E}">
        <p14:creationId xmlns:p14="http://schemas.microsoft.com/office/powerpoint/2010/main" val="981412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689"/>
            <a:ext cx="8229600" cy="1143000"/>
          </a:xfrm>
        </p:spPr>
        <p:txBody>
          <a:bodyPr/>
          <a:lstStyle/>
          <a:p>
            <a:r>
              <a:rPr lang="en-US" dirty="0"/>
              <a:t>Contact Information</a:t>
            </a:r>
          </a:p>
        </p:txBody>
      </p:sp>
      <p:sp>
        <p:nvSpPr>
          <p:cNvPr id="3" name="Content Placeholder 2"/>
          <p:cNvSpPr>
            <a:spLocks noGrp="1"/>
          </p:cNvSpPr>
          <p:nvPr>
            <p:ph sz="half" idx="1"/>
          </p:nvPr>
        </p:nvSpPr>
        <p:spPr>
          <a:xfrm>
            <a:off x="457200" y="1600201"/>
            <a:ext cx="8229600" cy="1828800"/>
          </a:xfrm>
        </p:spPr>
        <p:txBody>
          <a:bodyPr/>
          <a:lstStyle/>
          <a:p>
            <a:pPr algn="ctr"/>
            <a:r>
              <a:rPr lang="en-US" dirty="0">
                <a:hlinkClick r:id="rId3"/>
              </a:rPr>
              <a:t>Steve.Hamai@seattle.gov</a:t>
            </a:r>
            <a:br>
              <a:rPr lang="en-US" dirty="0"/>
            </a:br>
            <a:r>
              <a:rPr lang="en-US" dirty="0"/>
              <a:t>(206) 733-9430</a:t>
            </a:r>
          </a:p>
          <a:p>
            <a:pPr algn="ctr"/>
            <a:r>
              <a:rPr lang="en-US" dirty="0"/>
              <a:t>http://www.seattle.gov/util/  “service equity”</a:t>
            </a:r>
          </a:p>
        </p:txBody>
      </p:sp>
      <p:sp>
        <p:nvSpPr>
          <p:cNvPr id="4" name="Slide Number Placeholder 3"/>
          <p:cNvSpPr>
            <a:spLocks noGrp="1"/>
          </p:cNvSpPr>
          <p:nvPr>
            <p:ph type="sldNum" sz="quarter" idx="10"/>
          </p:nvPr>
        </p:nvSpPr>
        <p:spPr/>
        <p:txBody>
          <a:bodyPr/>
          <a:lstStyle/>
          <a:p>
            <a:pPr>
              <a:defRPr/>
            </a:pPr>
            <a:fld id="{F5ABAFE4-BCE9-44FF-B24C-5667CFC6E0C9}" type="slidenum">
              <a:rPr lang="en-US" smtClean="0"/>
              <a:pPr>
                <a:defRPr/>
              </a:pPr>
              <a:t>37</a:t>
            </a:fld>
            <a:endParaRPr lang="en-US" dirty="0"/>
          </a:p>
        </p:txBody>
      </p:sp>
    </p:spTree>
    <p:extLst>
      <p:ext uri="{BB962C8B-B14F-4D97-AF65-F5344CB8AC3E}">
        <p14:creationId xmlns:p14="http://schemas.microsoft.com/office/powerpoint/2010/main" val="4293258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11" y="304800"/>
            <a:ext cx="8229600" cy="1143000"/>
          </a:xfrm>
        </p:spPr>
        <p:txBody>
          <a:bodyPr>
            <a:normAutofit fontScale="90000"/>
          </a:bodyPr>
          <a:lstStyle/>
          <a:p>
            <a:pPr algn="ctr"/>
            <a:r>
              <a:rPr lang="en-US" sz="3600" dirty="0"/>
              <a:t>Race and Social Justice Initiative Mission</a:t>
            </a:r>
          </a:p>
        </p:txBody>
      </p:sp>
      <p:sp>
        <p:nvSpPr>
          <p:cNvPr id="5" name="Content Placeholder 4"/>
          <p:cNvSpPr>
            <a:spLocks noGrp="1"/>
          </p:cNvSpPr>
          <p:nvPr>
            <p:ph sz="half" idx="1"/>
          </p:nvPr>
        </p:nvSpPr>
        <p:spPr>
          <a:xfrm>
            <a:off x="457200" y="1541453"/>
            <a:ext cx="8363272" cy="4525963"/>
          </a:xfrm>
        </p:spPr>
        <p:txBody>
          <a:bodyPr/>
          <a:lstStyle/>
          <a:p>
            <a:pPr indent="-342900">
              <a:buFont typeface="Arial" pitchFamily="34" charset="0"/>
              <a:buChar char="•"/>
            </a:pPr>
            <a:r>
              <a:rPr lang="en-US" dirty="0"/>
              <a:t>Undo institutional racism </a:t>
            </a:r>
          </a:p>
          <a:p>
            <a:pPr indent="-342900">
              <a:buNone/>
            </a:pPr>
            <a:r>
              <a:rPr lang="en-US" dirty="0"/>
              <a:t>	in City government</a:t>
            </a:r>
          </a:p>
          <a:p>
            <a:pPr indent="-342900">
              <a:spcBef>
                <a:spcPts val="1200"/>
              </a:spcBef>
              <a:buFont typeface="Arial" pitchFamily="34" charset="0"/>
              <a:buChar char="•"/>
            </a:pPr>
            <a:endParaRPr lang="en-US" dirty="0"/>
          </a:p>
          <a:p>
            <a:pPr indent="-342900">
              <a:spcBef>
                <a:spcPts val="1200"/>
              </a:spcBef>
              <a:buFont typeface="Arial" pitchFamily="34" charset="0"/>
              <a:buChar char="•"/>
            </a:pPr>
            <a:r>
              <a:rPr lang="en-US" dirty="0"/>
              <a:t>Promote inclusion</a:t>
            </a:r>
          </a:p>
          <a:p>
            <a:pPr indent="-342900">
              <a:spcBef>
                <a:spcPts val="1200"/>
              </a:spcBef>
              <a:buFont typeface="Arial" pitchFamily="34" charset="0"/>
              <a:buChar char="•"/>
            </a:pPr>
            <a:endParaRPr lang="en-US" dirty="0">
              <a:solidFill>
                <a:schemeClr val="bg2">
                  <a:lumMod val="50000"/>
                </a:schemeClr>
              </a:solidFill>
            </a:endParaRPr>
          </a:p>
          <a:p>
            <a:pPr indent="-342900">
              <a:spcBef>
                <a:spcPts val="1200"/>
              </a:spcBef>
              <a:buFont typeface="Arial" pitchFamily="34" charset="0"/>
              <a:buChar char="•"/>
            </a:pPr>
            <a:r>
              <a:rPr lang="en-US" dirty="0"/>
              <a:t>Partner with the community and other institutions</a:t>
            </a:r>
          </a:p>
          <a:p>
            <a:pPr indent="-342900">
              <a:spcBef>
                <a:spcPts val="1200"/>
              </a:spcBef>
              <a:buFont typeface="Arial" pitchFamily="34" charset="0"/>
              <a:buChar char="•"/>
            </a:pPr>
            <a:endParaRPr lang="en-US" dirty="0"/>
          </a:p>
        </p:txBody>
      </p:sp>
      <p:pic>
        <p:nvPicPr>
          <p:cNvPr id="7" name="Content Placeholder 6" descr="gameplan_arrow.jpg"/>
          <p:cNvPicPr>
            <a:picLocks noGrp="1" noChangeAspect="1"/>
          </p:cNvPicPr>
          <p:nvPr>
            <p:ph sz="half" idx="4294967295"/>
          </p:nvPr>
        </p:nvPicPr>
        <p:blipFill>
          <a:blip r:embed="rId3" cstate="print"/>
          <a:stretch>
            <a:fillRect/>
          </a:stretch>
        </p:blipFill>
        <p:spPr>
          <a:xfrm>
            <a:off x="5004048" y="1524000"/>
            <a:ext cx="3682752" cy="2422863"/>
          </a:xfrm>
          <a:prstGeom prst="rect">
            <a:avLst/>
          </a:prstGeom>
        </p:spPr>
      </p:pic>
    </p:spTree>
    <p:extLst>
      <p:ext uri="{BB962C8B-B14F-4D97-AF65-F5344CB8AC3E}">
        <p14:creationId xmlns:p14="http://schemas.microsoft.com/office/powerpoint/2010/main" val="1898425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SPU Overview</a:t>
            </a:r>
          </a:p>
        </p:txBody>
      </p:sp>
      <p:sp>
        <p:nvSpPr>
          <p:cNvPr id="3" name="Content Placeholder 2"/>
          <p:cNvSpPr>
            <a:spLocks noGrp="1"/>
          </p:cNvSpPr>
          <p:nvPr>
            <p:ph sz="half" idx="1"/>
          </p:nvPr>
        </p:nvSpPr>
        <p:spPr>
          <a:xfrm>
            <a:off x="457200" y="1295400"/>
            <a:ext cx="8229600" cy="1524000"/>
          </a:xfrm>
        </p:spPr>
        <p:txBody>
          <a:bodyPr/>
          <a:lstStyle/>
          <a:p>
            <a:r>
              <a:rPr lang="en-US" b="1" dirty="0">
                <a:solidFill>
                  <a:srgbClr val="FF0000"/>
                </a:solidFill>
                <a:latin typeface="Calibri" panose="020F0502020204030204" pitchFamily="34" charset="0"/>
              </a:rPr>
              <a:t>Mission:  </a:t>
            </a:r>
            <a:r>
              <a:rPr lang="en-US" b="1" i="1" dirty="0">
                <a:latin typeface="Calibri" panose="020F0502020204030204" pitchFamily="34" charset="0"/>
              </a:rPr>
              <a:t>Providing efficient and forward-looking utility services that keep Seattle the best place to live.</a:t>
            </a:r>
          </a:p>
          <a:p>
            <a:endParaRPr lang="en-US" dirty="0">
              <a:latin typeface="Calibri" panose="020F0502020204030204" pitchFamily="34" charset="0"/>
            </a:endParaRPr>
          </a:p>
          <a:p>
            <a:pPr algn="ctr"/>
            <a:r>
              <a:rPr lang="en-US" i="1" dirty="0">
                <a:latin typeface="Calibri" panose="020F0502020204030204" pitchFamily="34" charset="0"/>
              </a:rPr>
              <a:t>SPU is composed of </a:t>
            </a:r>
            <a:r>
              <a:rPr lang="en-US" i="1" dirty="0">
                <a:solidFill>
                  <a:srgbClr val="FF0000"/>
                </a:solidFill>
                <a:latin typeface="Calibri" panose="020F0502020204030204" pitchFamily="34" charset="0"/>
              </a:rPr>
              <a:t>three major direct-service utilities</a:t>
            </a:r>
            <a:r>
              <a:rPr lang="en-US" i="1" dirty="0">
                <a:latin typeface="Calibri" panose="020F0502020204030204" pitchFamily="34" charset="0"/>
              </a:rPr>
              <a:t>.</a:t>
            </a:r>
            <a:endParaRPr lang="en-US" dirty="0">
              <a:latin typeface="Calibri" panose="020F0502020204030204" pitchFamily="34" charset="0"/>
            </a:endParaRPr>
          </a:p>
          <a:p>
            <a:endParaRPr lang="en-US" dirty="0"/>
          </a:p>
        </p:txBody>
      </p:sp>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5</a:t>
            </a:fld>
            <a:endParaRPr lang="en-US" dirty="0"/>
          </a:p>
        </p:txBody>
      </p:sp>
      <p:pic>
        <p:nvPicPr>
          <p:cNvPr id="6" name="Picture 5"/>
          <p:cNvPicPr>
            <a:picLocks noChangeAspect="1"/>
          </p:cNvPicPr>
          <p:nvPr/>
        </p:nvPicPr>
        <p:blipFill>
          <a:blip r:embed="rId3"/>
          <a:stretch>
            <a:fillRect/>
          </a:stretch>
        </p:blipFill>
        <p:spPr>
          <a:xfrm>
            <a:off x="162232" y="3749471"/>
            <a:ext cx="8991600" cy="3108529"/>
          </a:xfrm>
          <a:prstGeom prst="rect">
            <a:avLst/>
          </a:prstGeom>
        </p:spPr>
      </p:pic>
    </p:spTree>
    <p:extLst>
      <p:ext uri="{BB962C8B-B14F-4D97-AF65-F5344CB8AC3E}">
        <p14:creationId xmlns:p14="http://schemas.microsoft.com/office/powerpoint/2010/main" val="391848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algn="ctr"/>
            <a:r>
              <a:rPr lang="en-US" sz="3600" dirty="0"/>
              <a:t>SPU Race and Social Justice Competencies</a:t>
            </a:r>
          </a:p>
        </p:txBody>
      </p:sp>
      <p:sp>
        <p:nvSpPr>
          <p:cNvPr id="3" name="Content Placeholder 2"/>
          <p:cNvSpPr>
            <a:spLocks noGrp="1"/>
          </p:cNvSpPr>
          <p:nvPr>
            <p:ph idx="4294967295"/>
          </p:nvPr>
        </p:nvSpPr>
        <p:spPr>
          <a:xfrm>
            <a:off x="562136" y="1371600"/>
            <a:ext cx="8019728" cy="4876800"/>
          </a:xfrm>
          <a:prstGeom prst="rect">
            <a:avLst/>
          </a:prstGeom>
        </p:spPr>
        <p:txBody>
          <a:bodyPr>
            <a:noAutofit/>
          </a:bodyPr>
          <a:lstStyle/>
          <a:p>
            <a:pPr>
              <a:buNone/>
            </a:pPr>
            <a:r>
              <a:rPr lang="en-US" sz="2200" b="1" u="sng" dirty="0">
                <a:solidFill>
                  <a:srgbClr val="FF0000"/>
                </a:solidFill>
              </a:rPr>
              <a:t>You Understand: </a:t>
            </a:r>
          </a:p>
          <a:p>
            <a:pPr marL="466344" indent="-457200"/>
            <a:r>
              <a:rPr lang="en-US" sz="2200" dirty="0"/>
              <a:t>Causes of racial disparities</a:t>
            </a:r>
          </a:p>
          <a:p>
            <a:pPr marL="466344" indent="-457200"/>
            <a:r>
              <a:rPr lang="en-US" sz="2200" dirty="0"/>
              <a:t>‘Why’ am I involved – what’s my motivation?</a:t>
            </a:r>
          </a:p>
          <a:p>
            <a:pPr marL="466344" indent="-457200"/>
            <a:r>
              <a:rPr lang="en-US" sz="2200" dirty="0"/>
              <a:t>The institutional change process necessary to achieve racial equity</a:t>
            </a:r>
          </a:p>
          <a:p>
            <a:pPr>
              <a:spcBef>
                <a:spcPts val="1200"/>
              </a:spcBef>
              <a:buNone/>
            </a:pPr>
            <a:r>
              <a:rPr lang="en-US" sz="2200" b="1" u="sng" dirty="0">
                <a:solidFill>
                  <a:srgbClr val="FF0000"/>
                </a:solidFill>
              </a:rPr>
              <a:t>You Are Able To: </a:t>
            </a:r>
          </a:p>
          <a:p>
            <a:pPr marL="457200" indent="-457200">
              <a:buFont typeface="+mj-lt"/>
              <a:buAutoNum type="arabicPeriod"/>
            </a:pPr>
            <a:r>
              <a:rPr lang="en-US" sz="2200" dirty="0"/>
              <a:t>Articulate the value and benefit of eliminating institutional racism </a:t>
            </a:r>
          </a:p>
          <a:p>
            <a:pPr marL="457200" indent="-457200">
              <a:buFont typeface="+mj-lt"/>
              <a:buAutoNum type="arabicPeriod"/>
            </a:pPr>
            <a:r>
              <a:rPr lang="en-US" sz="2200" dirty="0"/>
              <a:t>Leverage internal expertise to advance the vision of RSJI </a:t>
            </a:r>
          </a:p>
          <a:p>
            <a:pPr marL="457200" indent="-457200">
              <a:buFont typeface="+mj-lt"/>
              <a:buAutoNum type="arabicPeriod"/>
            </a:pPr>
            <a:r>
              <a:rPr lang="en-US" sz="2200" dirty="0"/>
              <a:t>Apply RSJI principles and tools to decision making, strategic planning and personnel policies</a:t>
            </a:r>
          </a:p>
          <a:p>
            <a:pPr marL="457200" indent="-457200">
              <a:buFont typeface="+mj-lt"/>
              <a:buAutoNum type="arabicPeriod"/>
            </a:pPr>
            <a:r>
              <a:rPr lang="en-US" sz="2200" dirty="0"/>
              <a:t>Self-reflect and challenge our own collective biases</a:t>
            </a:r>
          </a:p>
        </p:txBody>
      </p:sp>
    </p:spTree>
    <p:extLst>
      <p:ext uri="{BB962C8B-B14F-4D97-AF65-F5344CB8AC3E}">
        <p14:creationId xmlns:p14="http://schemas.microsoft.com/office/powerpoint/2010/main" val="1148601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394A9F"/>
                </a:solidFill>
                <a:latin typeface="Arial" panose="020B0604020202020204" pitchFamily="34" charset="0"/>
                <a:cs typeface="Arial" panose="020B0604020202020204" pitchFamily="34" charset="0"/>
              </a:rPr>
              <a:t>Structural Approach</a:t>
            </a:r>
          </a:p>
        </p:txBody>
      </p:sp>
      <p:sp>
        <p:nvSpPr>
          <p:cNvPr id="3" name="Content Placeholder 2"/>
          <p:cNvSpPr>
            <a:spLocks noGrp="1"/>
          </p:cNvSpPr>
          <p:nvPr>
            <p:ph sz="quarter" idx="2"/>
          </p:nvPr>
        </p:nvSpPr>
        <p:spPr>
          <a:xfrm>
            <a:off x="609600" y="2224549"/>
            <a:ext cx="3886200" cy="3581400"/>
          </a:xfrm>
        </p:spPr>
        <p:txBody>
          <a:bodyPr>
            <a:normAutofit/>
          </a:bodyPr>
          <a:lstStyle/>
          <a:p>
            <a:r>
              <a:rPr lang="en-US" sz="2600" dirty="0"/>
              <a:t>Organizational Learning and Change Management</a:t>
            </a:r>
          </a:p>
          <a:p>
            <a:r>
              <a:rPr lang="en-US" sz="2600" dirty="0"/>
              <a:t>Understanding our role in unintended negative impacts and disparities</a:t>
            </a:r>
          </a:p>
          <a:p>
            <a:r>
              <a:rPr lang="en-US" sz="2600" dirty="0"/>
              <a:t>Expanded, pro-active community interface </a:t>
            </a:r>
          </a:p>
        </p:txBody>
      </p:sp>
      <p:sp>
        <p:nvSpPr>
          <p:cNvPr id="4" name="Content Placeholder 3"/>
          <p:cNvSpPr>
            <a:spLocks noGrp="1"/>
          </p:cNvSpPr>
          <p:nvPr>
            <p:ph sz="quarter" idx="4"/>
          </p:nvPr>
        </p:nvSpPr>
        <p:spPr>
          <a:xfrm>
            <a:off x="4610100" y="2224549"/>
            <a:ext cx="3886200" cy="3581400"/>
          </a:xfrm>
        </p:spPr>
        <p:txBody>
          <a:bodyPr>
            <a:normAutofit/>
          </a:bodyPr>
          <a:lstStyle/>
          <a:p>
            <a:r>
              <a:rPr lang="en-US" sz="2600" dirty="0"/>
              <a:t>Staffing &amp; Support</a:t>
            </a:r>
          </a:p>
          <a:p>
            <a:r>
              <a:rPr lang="en-US" sz="2600" dirty="0"/>
              <a:t>Existing and New Data</a:t>
            </a:r>
          </a:p>
          <a:p>
            <a:r>
              <a:rPr lang="en-US" sz="2600" dirty="0"/>
              <a:t>Use of Racial Equity Tools and Inclusive Community Engagement</a:t>
            </a:r>
          </a:p>
          <a:p>
            <a:r>
              <a:rPr lang="en-US" sz="2600" dirty="0"/>
              <a:t>Embedded in decision making processes and performance indicators</a:t>
            </a:r>
          </a:p>
          <a:p>
            <a:endParaRPr lang="en-US" dirty="0"/>
          </a:p>
        </p:txBody>
      </p:sp>
      <p:sp>
        <p:nvSpPr>
          <p:cNvPr id="5" name="Text Placeholder 4"/>
          <p:cNvSpPr>
            <a:spLocks noGrp="1"/>
          </p:cNvSpPr>
          <p:nvPr>
            <p:ph type="body" sz="quarter" idx="1"/>
          </p:nvPr>
        </p:nvSpPr>
        <p:spPr>
          <a:xfrm>
            <a:off x="457200" y="1453454"/>
            <a:ext cx="3886200" cy="640080"/>
          </a:xfrm>
        </p:spPr>
        <p:txBody>
          <a:bodyPr/>
          <a:lstStyle/>
          <a:p>
            <a:pPr algn="ctr"/>
            <a:r>
              <a:rPr lang="en-US" dirty="0"/>
              <a:t>WHAT</a:t>
            </a:r>
          </a:p>
        </p:txBody>
      </p:sp>
      <p:sp>
        <p:nvSpPr>
          <p:cNvPr id="6" name="Text Placeholder 5"/>
          <p:cNvSpPr>
            <a:spLocks noGrp="1"/>
          </p:cNvSpPr>
          <p:nvPr>
            <p:ph type="body" sz="quarter" idx="3"/>
          </p:nvPr>
        </p:nvSpPr>
        <p:spPr>
          <a:xfrm>
            <a:off x="4610100" y="1453454"/>
            <a:ext cx="3886200" cy="640080"/>
          </a:xfrm>
        </p:spPr>
        <p:txBody>
          <a:bodyPr/>
          <a:lstStyle/>
          <a:p>
            <a:pPr algn="ctr"/>
            <a:r>
              <a:rPr lang="en-US" dirty="0"/>
              <a:t>HOW</a:t>
            </a:r>
          </a:p>
        </p:txBody>
      </p:sp>
    </p:spTree>
    <p:extLst>
      <p:ext uri="{BB962C8B-B14F-4D97-AF65-F5344CB8AC3E}">
        <p14:creationId xmlns:p14="http://schemas.microsoft.com/office/powerpoint/2010/main" val="498566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pPr>
              <a:defRPr/>
            </a:pPr>
            <a:fld id="{200614C6-8E91-424A-88F3-468F56C54EBD}" type="slidenum">
              <a:rPr lang="en-US" smtClean="0"/>
              <a:pPr>
                <a:defRPr/>
              </a:pPr>
              <a:t>8</a:t>
            </a:fld>
            <a:endParaRPr lang="en-US" dirty="0"/>
          </a:p>
        </p:txBody>
      </p:sp>
      <p:pic>
        <p:nvPicPr>
          <p:cNvPr id="6" name="Picture 5"/>
          <p:cNvPicPr>
            <a:picLocks noChangeAspect="1"/>
          </p:cNvPicPr>
          <p:nvPr/>
        </p:nvPicPr>
        <p:blipFill rotWithShape="1">
          <a:blip r:embed="rId3"/>
          <a:srcRect l="18056" t="13333" r="18056" b="8889"/>
          <a:stretch/>
        </p:blipFill>
        <p:spPr>
          <a:xfrm>
            <a:off x="0" y="19832"/>
            <a:ext cx="9143999" cy="6838167"/>
          </a:xfrm>
          <a:prstGeom prst="rect">
            <a:avLst/>
          </a:prstGeom>
        </p:spPr>
      </p:pic>
    </p:spTree>
    <p:extLst>
      <p:ext uri="{BB962C8B-B14F-4D97-AF65-F5344CB8AC3E}">
        <p14:creationId xmlns:p14="http://schemas.microsoft.com/office/powerpoint/2010/main" val="1225236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394A9F"/>
                </a:solidFill>
                <a:latin typeface="Arial" panose="020B0604020202020204" pitchFamily="34" charset="0"/>
                <a:cs typeface="Arial" panose="020B0604020202020204" pitchFamily="34" charset="0"/>
              </a:rPr>
              <a:t>External Community Engagement</a:t>
            </a:r>
          </a:p>
        </p:txBody>
      </p:sp>
      <p:sp>
        <p:nvSpPr>
          <p:cNvPr id="3" name="Content Placeholder 2"/>
          <p:cNvSpPr>
            <a:spLocks noGrp="1"/>
          </p:cNvSpPr>
          <p:nvPr>
            <p:ph sz="quarter" idx="2"/>
          </p:nvPr>
        </p:nvSpPr>
        <p:spPr>
          <a:xfrm>
            <a:off x="609600" y="2224549"/>
            <a:ext cx="3886200" cy="3581400"/>
          </a:xfrm>
        </p:spPr>
        <p:txBody>
          <a:bodyPr>
            <a:normAutofit fontScale="92500"/>
          </a:bodyPr>
          <a:lstStyle/>
          <a:p>
            <a:r>
              <a:rPr lang="en-US" sz="2600" dirty="0"/>
              <a:t>SPU staff (not consultant firms) take more responsibility for engaging community</a:t>
            </a:r>
          </a:p>
          <a:p>
            <a:r>
              <a:rPr lang="en-US" sz="2600" dirty="0"/>
              <a:t>Project driven community engagement is ineffective and inefficient</a:t>
            </a:r>
          </a:p>
          <a:p>
            <a:r>
              <a:rPr lang="en-US" sz="2600" dirty="0"/>
              <a:t>Message is not relevant for community</a:t>
            </a:r>
          </a:p>
        </p:txBody>
      </p:sp>
      <p:sp>
        <p:nvSpPr>
          <p:cNvPr id="4" name="Content Placeholder 3"/>
          <p:cNvSpPr>
            <a:spLocks noGrp="1"/>
          </p:cNvSpPr>
          <p:nvPr>
            <p:ph sz="quarter" idx="4"/>
          </p:nvPr>
        </p:nvSpPr>
        <p:spPr>
          <a:xfrm>
            <a:off x="4610100" y="2224549"/>
            <a:ext cx="3886200" cy="3581400"/>
          </a:xfrm>
        </p:spPr>
        <p:txBody>
          <a:bodyPr>
            <a:normAutofit lnSpcReduction="10000"/>
          </a:bodyPr>
          <a:lstStyle/>
          <a:p>
            <a:r>
              <a:rPr lang="en-US" sz="2600" dirty="0"/>
              <a:t>Funded multi year community partnerships</a:t>
            </a:r>
          </a:p>
          <a:p>
            <a:r>
              <a:rPr lang="en-US" sz="2600" dirty="0"/>
              <a:t>Coordinated community partnership and engagement that meet broader utility needs</a:t>
            </a:r>
          </a:p>
          <a:p>
            <a:r>
              <a:rPr lang="en-US" sz="2600" dirty="0"/>
              <a:t>Understand community priorities/needs and connect to message</a:t>
            </a:r>
          </a:p>
          <a:p>
            <a:endParaRPr lang="en-US" dirty="0"/>
          </a:p>
        </p:txBody>
      </p:sp>
      <p:sp>
        <p:nvSpPr>
          <p:cNvPr id="5" name="Text Placeholder 4"/>
          <p:cNvSpPr>
            <a:spLocks noGrp="1"/>
          </p:cNvSpPr>
          <p:nvPr>
            <p:ph type="body" sz="quarter" idx="1"/>
          </p:nvPr>
        </p:nvSpPr>
        <p:spPr>
          <a:xfrm>
            <a:off x="457200" y="1453454"/>
            <a:ext cx="3886200" cy="640080"/>
          </a:xfrm>
        </p:spPr>
        <p:txBody>
          <a:bodyPr/>
          <a:lstStyle/>
          <a:p>
            <a:pPr algn="ctr"/>
            <a:r>
              <a:rPr lang="en-US" dirty="0"/>
              <a:t>WHAT</a:t>
            </a:r>
          </a:p>
        </p:txBody>
      </p:sp>
      <p:sp>
        <p:nvSpPr>
          <p:cNvPr id="6" name="Text Placeholder 5"/>
          <p:cNvSpPr>
            <a:spLocks noGrp="1"/>
          </p:cNvSpPr>
          <p:nvPr>
            <p:ph type="body" sz="quarter" idx="3"/>
          </p:nvPr>
        </p:nvSpPr>
        <p:spPr>
          <a:xfrm>
            <a:off x="4610100" y="1453454"/>
            <a:ext cx="3886200" cy="640080"/>
          </a:xfrm>
        </p:spPr>
        <p:txBody>
          <a:bodyPr/>
          <a:lstStyle/>
          <a:p>
            <a:pPr algn="ctr"/>
            <a:r>
              <a:rPr lang="en-US" dirty="0"/>
              <a:t>HOW</a:t>
            </a:r>
          </a:p>
        </p:txBody>
      </p:sp>
    </p:spTree>
    <p:extLst>
      <p:ext uri="{BB962C8B-B14F-4D97-AF65-F5344CB8AC3E}">
        <p14:creationId xmlns:p14="http://schemas.microsoft.com/office/powerpoint/2010/main" val="3130835318"/>
      </p:ext>
    </p:extLst>
  </p:cSld>
  <p:clrMapOvr>
    <a:masterClrMapping/>
  </p:clrMapOvr>
</p:sld>
</file>

<file path=ppt/theme/theme1.xml><?xml version="1.0" encoding="utf-8"?>
<a:theme xmlns:a="http://schemas.openxmlformats.org/drawingml/2006/main" name="SPU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SPU PPT template</Template>
  <TotalTime>3813</TotalTime>
  <Words>1668</Words>
  <Application>Microsoft Office PowerPoint</Application>
  <PresentationFormat>On-screen Show (4:3)</PresentationFormat>
  <Paragraphs>376</Paragraphs>
  <Slides>37</Slides>
  <Notes>36</Notes>
  <HiddenSlides>18</HiddenSlides>
  <MMClips>0</MMClips>
  <ScaleCrop>false</ScaleCrop>
  <HeadingPairs>
    <vt:vector size="4" baseType="variant">
      <vt:variant>
        <vt:lpstr>Theme</vt:lpstr>
      </vt:variant>
      <vt:variant>
        <vt:i4>6</vt:i4>
      </vt:variant>
      <vt:variant>
        <vt:lpstr>Slide Titles</vt:lpstr>
      </vt:variant>
      <vt:variant>
        <vt:i4>37</vt:i4>
      </vt:variant>
    </vt:vector>
  </HeadingPairs>
  <TitlesOfParts>
    <vt:vector size="43" baseType="lpstr">
      <vt:lpstr>SPU PPT template</vt:lpstr>
      <vt:lpstr>3_Custom Design</vt:lpstr>
      <vt:lpstr>1_Custom Design</vt:lpstr>
      <vt:lpstr>4_Custom Design</vt:lpstr>
      <vt:lpstr>2_Custom Design</vt:lpstr>
      <vt:lpstr>5_Custom Design</vt:lpstr>
      <vt:lpstr> </vt:lpstr>
      <vt:lpstr>Presentation Objectives</vt:lpstr>
      <vt:lpstr>PowerPoint Presentation</vt:lpstr>
      <vt:lpstr>Race and Social Justice Initiative Mission</vt:lpstr>
      <vt:lpstr>SPU Overview</vt:lpstr>
      <vt:lpstr>SPU Race and Social Justice Competencies</vt:lpstr>
      <vt:lpstr>Structural Approach</vt:lpstr>
      <vt:lpstr>PowerPoint Presentation</vt:lpstr>
      <vt:lpstr>External Community Engagement</vt:lpstr>
      <vt:lpstr>Acknowledge Equity as an Issue </vt:lpstr>
      <vt:lpstr>Creating ‘Line of Sight’</vt:lpstr>
      <vt:lpstr>SPU Equity Planning Toolkit Library </vt:lpstr>
      <vt:lpstr>Some Examples</vt:lpstr>
      <vt:lpstr>Seattle 2035 Comprehensive Plan: Utilities Element Utility Facility Siting and Design </vt:lpstr>
      <vt:lpstr>Draft Sea Level Rise Adaptation Assessment and Planning </vt:lpstr>
      <vt:lpstr>Often, lower income racially diverse communities do not have the same level or access to resources and political capital (resiliency factors) as well-to-do neighborhoods. </vt:lpstr>
      <vt:lpstr>PowerPoint Presentation</vt:lpstr>
      <vt:lpstr>Roughly translated……..</vt:lpstr>
      <vt:lpstr>Post Survey Demographic Data by Neighborhood</vt:lpstr>
      <vt:lpstr>Post Survey Demographic Data by Neighborhood</vt:lpstr>
      <vt:lpstr>Before and During Pilot:   Comparison of Neighborhood Appearance</vt:lpstr>
      <vt:lpstr>Impacts Rated a Major or  Moderate Problem</vt:lpstr>
      <vt:lpstr>Engage in Behavior More Often with  Every-Other-Week Garbage Collection</vt:lpstr>
      <vt:lpstr>Preference for City-wide Implementation of  Every-Other-Week Garbage</vt:lpstr>
      <vt:lpstr>Seattle Mayor Shelves Every Other Week Garbage Collection</vt:lpstr>
      <vt:lpstr>Damage Claims Catalysts    </vt:lpstr>
      <vt:lpstr>Claims Data + Census Data</vt:lpstr>
      <vt:lpstr>Framing the Damage Claims Issue</vt:lpstr>
      <vt:lpstr>Damage Claims Follow Up Tasks</vt:lpstr>
      <vt:lpstr>Recommendations for FAS</vt:lpstr>
      <vt:lpstr>Overall Progress Thus Far...</vt:lpstr>
      <vt:lpstr>Challenges</vt:lpstr>
      <vt:lpstr>Lessons Learned</vt:lpstr>
      <vt:lpstr>PowerPoint Presentation</vt:lpstr>
      <vt:lpstr>PowerPoint Presentation</vt:lpstr>
      <vt:lpstr>Questions and Discussion   1.  What is the intersection between institutional  racism and professions associated with the  College of Built Environments?  2.  What can be done now within CBE?  3. In the future, how can I support equity?  </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Director’s Briefing</dc:title>
  <dc:creator>hileys</dc:creator>
  <cp:lastModifiedBy>Hamai, Steve S.</cp:lastModifiedBy>
  <cp:revision>279</cp:revision>
  <dcterms:created xsi:type="dcterms:W3CDTF">2011-01-14T22:11:22Z</dcterms:created>
  <dcterms:modified xsi:type="dcterms:W3CDTF">2017-07-31T12:40:55Z</dcterms:modified>
</cp:coreProperties>
</file>