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67" r:id="rId2"/>
    <p:sldId id="280" r:id="rId3"/>
    <p:sldId id="281" r:id="rId4"/>
    <p:sldId id="282" r:id="rId5"/>
    <p:sldId id="268" r:id="rId6"/>
    <p:sldId id="269" r:id="rId7"/>
    <p:sldId id="270" r:id="rId8"/>
    <p:sldId id="271" r:id="rId9"/>
    <p:sldId id="276" r:id="rId10"/>
    <p:sldId id="274" r:id="rId11"/>
    <p:sldId id="277" r:id="rId12"/>
    <p:sldId id="278" r:id="rId13"/>
    <p:sldId id="272" r:id="rId14"/>
    <p:sldId id="273" r:id="rId15"/>
    <p:sldId id="256" r:id="rId16"/>
    <p:sldId id="275" r:id="rId17"/>
    <p:sldId id="279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62" autoAdjust="0"/>
  </p:normalViewPr>
  <p:slideViewPr>
    <p:cSldViewPr snapToGrid="0" snapToObjects="1">
      <p:cViewPr varScale="1">
        <p:scale>
          <a:sx n="71" d="100"/>
          <a:sy n="71" d="100"/>
        </p:scale>
        <p:origin x="-900" y="-10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h-1\shared\budget\Innovation%20Team\Catherine\Pop%20Up%20Meeting\Public%20Meeting%20Data%20Summer%20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5"/>
  <c:chart>
    <c:title>
      <c:tx>
        <c:rich>
          <a:bodyPr/>
          <a:lstStyle/>
          <a:p>
            <a:pPr>
              <a:defRPr/>
            </a:pPr>
            <a:r>
              <a:rPr lang="en-US"/>
              <a:t>Participants: "Have you been to a public meeting before?"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Tables!$G$12</c:f>
              <c:strCache>
                <c:ptCount val="1"/>
                <c:pt idx="0">
                  <c:v>Pop Up 
(N = 1,153)</c:v>
                </c:pt>
              </c:strCache>
            </c:strRef>
          </c:tx>
          <c:cat>
            <c:strRef>
              <c:f>Tables!$H$10:$J$11</c:f>
              <c:strCache>
                <c:ptCount val="3"/>
                <c:pt idx="0">
                  <c:v>% Yes</c:v>
                </c:pt>
                <c:pt idx="1">
                  <c:v>% No</c:v>
                </c:pt>
                <c:pt idx="2">
                  <c:v>No answer</c:v>
                </c:pt>
              </c:strCache>
            </c:strRef>
          </c:cat>
          <c:val>
            <c:numRef>
              <c:f>Tables!$H$12:$J$12</c:f>
              <c:numCache>
                <c:formatCode>0.0</c:formatCode>
                <c:ptCount val="3"/>
                <c:pt idx="0">
                  <c:v>25.83412774070543</c:v>
                </c:pt>
                <c:pt idx="1">
                  <c:v>69.971401334604124</c:v>
                </c:pt>
                <c:pt idx="2">
                  <c:v>4.1944709246901786</c:v>
                </c:pt>
              </c:numCache>
            </c:numRef>
          </c:val>
        </c:ser>
        <c:ser>
          <c:idx val="1"/>
          <c:order val="1"/>
          <c:tx>
            <c:strRef>
              <c:f>Tables!$G$13</c:f>
              <c:strCache>
                <c:ptCount val="1"/>
                <c:pt idx="0">
                  <c:v>Typical 
(N = 178)</c:v>
                </c:pt>
              </c:strCache>
            </c:strRef>
          </c:tx>
          <c:cat>
            <c:strRef>
              <c:f>Tables!$H$10:$J$11</c:f>
              <c:strCache>
                <c:ptCount val="3"/>
                <c:pt idx="0">
                  <c:v>% Yes</c:v>
                </c:pt>
                <c:pt idx="1">
                  <c:v>% No</c:v>
                </c:pt>
                <c:pt idx="2">
                  <c:v>No answer</c:v>
                </c:pt>
              </c:strCache>
            </c:strRef>
          </c:cat>
          <c:val>
            <c:numRef>
              <c:f>Tables!$H$13:$J$13</c:f>
              <c:numCache>
                <c:formatCode>0.0</c:formatCode>
                <c:ptCount val="3"/>
                <c:pt idx="0">
                  <c:v>58.75</c:v>
                </c:pt>
                <c:pt idx="1">
                  <c:v>21.875</c:v>
                </c:pt>
                <c:pt idx="2">
                  <c:v>19.375</c:v>
                </c:pt>
              </c:numCache>
            </c:numRef>
          </c:val>
        </c:ser>
        <c:axId val="78643584"/>
        <c:axId val="78646656"/>
      </c:barChart>
      <c:catAx>
        <c:axId val="78643584"/>
        <c:scaling>
          <c:orientation val="minMax"/>
        </c:scaling>
        <c:axPos val="b"/>
        <c:tickLblPos val="nextTo"/>
        <c:crossAx val="78646656"/>
        <c:crosses val="autoZero"/>
        <c:auto val="1"/>
        <c:lblAlgn val="ctr"/>
        <c:lblOffset val="100"/>
      </c:catAx>
      <c:valAx>
        <c:axId val="7864665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layout/>
        </c:title>
        <c:numFmt formatCode="0.0" sourceLinked="1"/>
        <c:tickLblPos val="nextTo"/>
        <c:crossAx val="7864358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3590466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Project POP UP MEETING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One of my first jobs at the city was to make a power point for a community meeting.  As an artist I made some great images but at the end of the meeting I realized that was not real issue but rather the amount diversity and people attending the community meeting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4ABC5EC-847A-45DF-93BE-0825A55EFF5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6581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93% of</a:t>
            </a:r>
            <a:r>
              <a:rPr lang="en-US" baseline="0" dirty="0" smtClean="0"/>
              <a:t> respondents said “Pop-up meeting was an easy and engaging way to be part of city planning.”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 of the survey. Questions listed on</a:t>
            </a:r>
            <a:r>
              <a:rPr lang="en-US" baseline="0" dirty="0" smtClean="0"/>
              <a:t> next slide.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They handed out 1,828 popsicles	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b="1" dirty="0" smtClean="0">
                <a:solidFill>
                  <a:srgbClr val="C73737"/>
                </a:solidFill>
              </a:rPr>
              <a:t>Findings</a:t>
            </a:r>
            <a:endParaRPr lang="en-US" sz="2800" dirty="0" smtClean="0">
              <a:solidFill>
                <a:srgbClr val="C73737"/>
              </a:solidFill>
            </a:endParaRPr>
          </a:p>
          <a:p>
            <a:pPr lvl="0"/>
            <a:r>
              <a:rPr lang="en-US" sz="2400" dirty="0" smtClean="0"/>
              <a:t>1. Pop Up meetings </a:t>
            </a:r>
            <a:r>
              <a:rPr lang="en-US" sz="2400" b="1" dirty="0" smtClean="0"/>
              <a:t>engage a more diverse crowd.</a:t>
            </a:r>
            <a:r>
              <a:rPr lang="en-US" sz="2400" dirty="0" smtClean="0"/>
              <a:t> 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2. Pop Up meetings </a:t>
            </a:r>
            <a:r>
              <a:rPr lang="en-US" sz="2400" b="1" dirty="0" smtClean="0"/>
              <a:t>attract new participants</a:t>
            </a:r>
            <a:r>
              <a:rPr lang="en-US" sz="2400" dirty="0" smtClean="0"/>
              <a:t> to the public input process.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3. Pop Up meetings </a:t>
            </a:r>
            <a:r>
              <a:rPr lang="en-US" sz="2400" b="1" dirty="0" smtClean="0"/>
              <a:t>attract a similar number of participants</a:t>
            </a:r>
            <a:r>
              <a:rPr lang="en-US" sz="2400" dirty="0" smtClean="0"/>
              <a:t> to typical meetings. 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4. Participants find Pop Up meetings to be an </a:t>
            </a:r>
            <a:r>
              <a:rPr lang="en-US" sz="2400" b="1" dirty="0" smtClean="0"/>
              <a:t>easy and engaging way to participate</a:t>
            </a:r>
            <a:r>
              <a:rPr lang="en-US" sz="2400" dirty="0" smtClean="0"/>
              <a:t> in city planning.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Illustration of how</a:t>
            </a:r>
            <a:r>
              <a:rPr lang="en-US" baseline="0" dirty="0" smtClean="0"/>
              <a:t> they evaluated/planned the pop-up meetings. </a:t>
            </a:r>
          </a:p>
          <a:p>
            <a:pPr marL="457200" indent="-457200">
              <a:buAutoNum type="arabicPeriod"/>
            </a:pPr>
            <a:r>
              <a:rPr lang="en-US" baseline="0" dirty="0" smtClean="0"/>
              <a:t>Is this the right tool?</a:t>
            </a:r>
          </a:p>
          <a:p>
            <a:pPr marL="457200" indent="-457200">
              <a:buAutoNum type="arabicPeriod"/>
            </a:pPr>
            <a:r>
              <a:rPr lang="en-US" baseline="0" dirty="0" smtClean="0"/>
              <a:t>Consult with staff</a:t>
            </a:r>
          </a:p>
          <a:p>
            <a:pPr marL="457200" indent="-457200">
              <a:buAutoNum type="arabicPeriod"/>
            </a:pPr>
            <a:r>
              <a:rPr lang="en-US" baseline="0" dirty="0" smtClean="0"/>
              <a:t>Schedule meeting</a:t>
            </a:r>
          </a:p>
          <a:p>
            <a:pPr marL="457200" indent="-457200">
              <a:buAutoNum type="arabicPeriod"/>
            </a:pPr>
            <a:r>
              <a:rPr lang="en-US" baseline="0" dirty="0" smtClean="0"/>
              <a:t>Choose location</a:t>
            </a:r>
          </a:p>
          <a:p>
            <a:pPr marL="457200" indent="-457200">
              <a:buAutoNum type="arabicPeriod"/>
            </a:pPr>
            <a:r>
              <a:rPr lang="en-US" baseline="0" dirty="0" smtClean="0"/>
              <a:t>Write questions</a:t>
            </a:r>
          </a:p>
          <a:p>
            <a:pPr marL="457200" indent="-457200">
              <a:buAutoNum type="arabicPeriod"/>
            </a:pPr>
            <a:r>
              <a:rPr lang="en-US" baseline="0" dirty="0" smtClean="0"/>
              <a:t>Create visual aids</a:t>
            </a:r>
          </a:p>
          <a:p>
            <a:pPr marL="457200" indent="-457200">
              <a:buAutoNum type="arabicPeriod"/>
            </a:pPr>
            <a:r>
              <a:rPr lang="en-US" baseline="0" dirty="0" smtClean="0"/>
              <a:t>Recruit other staff/interns</a:t>
            </a:r>
          </a:p>
          <a:p>
            <a:pPr marL="457200" indent="-457200">
              <a:buAutoNum type="arabicPeriod"/>
            </a:pPr>
            <a:r>
              <a:rPr lang="en-US" baseline="0" dirty="0" smtClean="0"/>
              <a:t>Pop-up meeting happens</a:t>
            </a:r>
          </a:p>
          <a:p>
            <a:pPr marL="457200" indent="-457200">
              <a:buAutoNum type="arabicPeriod"/>
            </a:pPr>
            <a:r>
              <a:rPr lang="en-US" baseline="0" dirty="0" smtClean="0"/>
              <a:t>Enter data and synthesize information</a:t>
            </a:r>
          </a:p>
          <a:p>
            <a:pPr marL="457200" indent="-457200">
              <a:buAutoNum type="arabicPeriod"/>
            </a:pPr>
            <a:r>
              <a:rPr lang="en-US" baseline="0" dirty="0" smtClean="0"/>
              <a:t>Incorporate the results – what new questions emerged that should be used in other meetings?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Pop Up Meeting was a success. 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 showed there was a need for new forms of civic engagement!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It will be paid for this year and years to come by the city using funds across departments!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4ABC5EC-847A-45DF-93BE-0825A55EFF5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8892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Public Art</a:t>
            </a:r>
            <a:r>
              <a:rPr lang="en-US" baseline="0" dirty="0" smtClean="0"/>
              <a:t> Saint Paul graphic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best illustration I’ve come up with for</a:t>
            </a:r>
            <a:r>
              <a:rPr lang="en-US" baseline="0" dirty="0" smtClean="0"/>
              <a:t> this work at Public Art Saint Paul is the bee and the hive.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bee circulates</a:t>
            </a:r>
            <a:r>
              <a:rPr lang="en-US" baseline="0" dirty="0" smtClean="0"/>
              <a:t> through the flowers and trees and collects pollen, which it then spreads to help the flowers and plants to grow. 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They bear fruit! 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So I made a Popsicle truck!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From ideation to implementation took a year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 secured a truck from PW, they tried to give me a snow plow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Worked across departments set up the first summer of meetings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4ABC5EC-847A-45DF-93BE-0825A55EFF5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8775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 of outreach staff – they hosted 17 pop-up</a:t>
            </a:r>
            <a:r>
              <a:rPr lang="en-US" baseline="0" dirty="0" smtClean="0"/>
              <a:t> meetings the first year. 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Photos</a:t>
            </a:r>
            <a:r>
              <a:rPr lang="en-US" baseline="0" dirty="0" smtClean="0"/>
              <a:t> of surveys – they collected 1,153 surveys. 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70% of people said they</a:t>
            </a:r>
            <a:r>
              <a:rPr lang="en-US" baseline="0" dirty="0" smtClean="0"/>
              <a:t> had not been to a city meeting before.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Chart of responses – illustrating</a:t>
            </a:r>
            <a:r>
              <a:rPr lang="en-US" baseline="0" dirty="0" smtClean="0"/>
              <a:t> more responses to questions at the pop-up meetings than traditional meetings. 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61C50D4C-CE98-9E48-81D1-95D9BE660BA8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0791" y="9251950"/>
            <a:ext cx="410519" cy="379591"/>
          </a:xfrm>
        </p:spPr>
        <p:txBody>
          <a:bodyPr/>
          <a:lstStyle/>
          <a:p>
            <a:fld id="{1C1C1B06-CB0C-F94A-AA2B-AA05187201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138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4258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>
                <a:solidFill>
                  <a:srgbClr val="FDFDFF"/>
                </a:solidFill>
              </a:defRPr>
            </a:lvl1pPr>
            <a:lvl2pPr marL="685800" indent="-342900">
              <a:spcBef>
                <a:spcPts val="3200"/>
              </a:spcBef>
              <a:defRPr sz="2800">
                <a:solidFill>
                  <a:srgbClr val="FDFDFF"/>
                </a:solidFill>
              </a:defRPr>
            </a:lvl2pPr>
            <a:lvl3pPr marL="1028700" indent="-342900">
              <a:spcBef>
                <a:spcPts val="3200"/>
              </a:spcBef>
              <a:defRPr sz="2800">
                <a:solidFill>
                  <a:srgbClr val="FDFDFF"/>
                </a:solidFill>
              </a:defRPr>
            </a:lvl3pPr>
            <a:lvl4pPr marL="1371600" indent="-342900">
              <a:spcBef>
                <a:spcPts val="3200"/>
              </a:spcBef>
              <a:defRPr sz="2800">
                <a:solidFill>
                  <a:srgbClr val="FDFDFF"/>
                </a:solidFill>
              </a:defRPr>
            </a:lvl4pPr>
            <a:lvl5pPr marL="1714500" indent="-342900">
              <a:spcBef>
                <a:spcPts val="3200"/>
              </a:spcBef>
              <a:defRPr sz="2800">
                <a:solidFill>
                  <a:srgbClr val="FDFD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E45349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E45349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E45349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E45349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E45349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E45349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E45349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E45349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E45349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nd Project POP UP MEETING&#10;One of my first jobs at the city was to make a power point for a community meeting.  As an artist I made some great images but at the end of the meeting I realized that was not real issue but rather the amount diversity and people attending the community meeting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118" y="1587398"/>
            <a:ext cx="11764456" cy="576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5656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3% of respondents said “Pop-up meeting was an easy and engaging way to be part of city planning.”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617" y="0"/>
            <a:ext cx="14656048" cy="975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325" y="225898"/>
            <a:ext cx="7155062" cy="3670746"/>
          </a:xfrm>
          <a:prstGeom prst="rect">
            <a:avLst/>
          </a:prstGeom>
          <a:solidFill>
            <a:srgbClr val="FFFFFF"/>
          </a:solidFill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4600" dirty="0"/>
              <a:t>93% of respondents said “Pop Up Meeting was an easy and engaging way to be part of city planning.”</a:t>
            </a:r>
          </a:p>
        </p:txBody>
      </p:sp>
    </p:spTree>
    <p:extLst>
      <p:ext uri="{BB962C8B-B14F-4D97-AF65-F5344CB8AC3E}">
        <p14:creationId xmlns:p14="http://schemas.microsoft.com/office/powerpoint/2010/main" xmlns="" val="5724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hoto of the survey. Questions listed on next slide.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8620" y="0"/>
            <a:ext cx="753687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65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Survey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would you do to make St Paul streets and open spaces accessible and fun for 8 to </a:t>
            </a:r>
            <a:r>
              <a:rPr lang="en-US" dirty="0" smtClean="0"/>
              <a:t>80 </a:t>
            </a:r>
            <a:r>
              <a:rPr lang="en-US" dirty="0"/>
              <a:t>year olds? </a:t>
            </a:r>
            <a:r>
              <a:rPr lang="en-US" dirty="0" smtClean="0"/>
              <a:t> </a:t>
            </a:r>
          </a:p>
          <a:p>
            <a:r>
              <a:rPr lang="en-US" dirty="0"/>
              <a:t>If you were mayor for the day, how would you make St. Paul the most livable city?</a:t>
            </a:r>
            <a:r>
              <a:rPr lang="en-US" dirty="0" smtClean="0"/>
              <a:t> </a:t>
            </a:r>
          </a:p>
          <a:p>
            <a:r>
              <a:rPr lang="en-US" dirty="0"/>
              <a:t>What are the major biking barriers in your neighborhood?</a:t>
            </a:r>
            <a:r>
              <a:rPr lang="en-US" dirty="0" smtClean="0"/>
              <a:t> </a:t>
            </a:r>
          </a:p>
          <a:p>
            <a:r>
              <a:rPr lang="en-US" dirty="0"/>
              <a:t>What should be the opening act for the Palace Theatre?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71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andas popsicle truck-0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0300" y="-87411"/>
            <a:ext cx="6730456" cy="10113382"/>
          </a:xfrm>
          <a:prstGeom prst="rect">
            <a:avLst/>
          </a:prstGeom>
        </p:spPr>
      </p:pic>
      <p:pic>
        <p:nvPicPr>
          <p:cNvPr id="3" name="Picture 2" descr="They handed out 1,828 popsicles 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065541" y="1829728"/>
            <a:ext cx="11502836" cy="7668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hey handed out 1,828 popsicles 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7282" y="0"/>
            <a:ext cx="6730456" cy="10113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4203" y="582739"/>
            <a:ext cx="9490118" cy="919226"/>
          </a:xfrm>
          <a:prstGeom prst="rect">
            <a:avLst/>
          </a:prstGeom>
          <a:solidFill>
            <a:schemeClr val="bg1"/>
          </a:solidFill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sz="5100" dirty="0"/>
              <a:t>We handed out 1,828 popsicles</a:t>
            </a:r>
          </a:p>
        </p:txBody>
      </p:sp>
    </p:spTree>
    <p:extLst>
      <p:ext uri="{BB962C8B-B14F-4D97-AF65-F5344CB8AC3E}">
        <p14:creationId xmlns:p14="http://schemas.microsoft.com/office/powerpoint/2010/main" xmlns="" val="23580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02400" y="493584"/>
            <a:ext cx="6502400" cy="8623214"/>
          </a:xfrm>
          <a:prstGeom prst="rect">
            <a:avLst/>
          </a:prstGeom>
        </p:spPr>
        <p:txBody>
          <a:bodyPr lIns="130046" tIns="65023" rIns="130046" bIns="65023">
            <a:spAutoFit/>
          </a:bodyPr>
          <a:lstStyle/>
          <a:p>
            <a:r>
              <a:rPr lang="en-US" sz="4000" b="1" dirty="0">
                <a:solidFill>
                  <a:srgbClr val="C73737"/>
                </a:solidFill>
              </a:rPr>
              <a:t>Findings</a:t>
            </a:r>
            <a:endParaRPr lang="en-US" sz="4000" dirty="0">
              <a:solidFill>
                <a:srgbClr val="C73737"/>
              </a:solidFill>
            </a:endParaRPr>
          </a:p>
          <a:p>
            <a:pPr lvl="0"/>
            <a:r>
              <a:rPr lang="en-US" sz="3400" dirty="0"/>
              <a:t>1. Pop Up meetings </a:t>
            </a:r>
            <a:r>
              <a:rPr lang="en-US" sz="3400" b="1" dirty="0"/>
              <a:t>engage a more diverse crowd.</a:t>
            </a:r>
            <a:r>
              <a:rPr lang="en-US" sz="3400" dirty="0"/>
              <a:t> </a:t>
            </a:r>
          </a:p>
          <a:p>
            <a:pPr lvl="0"/>
            <a:endParaRPr lang="en-US" sz="3400" dirty="0"/>
          </a:p>
          <a:p>
            <a:pPr lvl="0"/>
            <a:r>
              <a:rPr lang="en-US" sz="3400" dirty="0"/>
              <a:t>2. Pop Up meetings </a:t>
            </a:r>
            <a:r>
              <a:rPr lang="en-US" sz="3400" b="1" dirty="0"/>
              <a:t>attract new participants</a:t>
            </a:r>
            <a:r>
              <a:rPr lang="en-US" sz="3400" dirty="0"/>
              <a:t> to the public input process.</a:t>
            </a:r>
          </a:p>
          <a:p>
            <a:pPr lvl="0"/>
            <a:endParaRPr lang="en-US" sz="3400" dirty="0"/>
          </a:p>
          <a:p>
            <a:pPr lvl="0"/>
            <a:r>
              <a:rPr lang="en-US" sz="3400" dirty="0"/>
              <a:t>3. Pop Up meetings </a:t>
            </a:r>
            <a:r>
              <a:rPr lang="en-US" sz="3400" b="1" dirty="0"/>
              <a:t>attract a similar number of participants</a:t>
            </a:r>
            <a:r>
              <a:rPr lang="en-US" sz="3400" dirty="0"/>
              <a:t> to typical meetings. </a:t>
            </a:r>
          </a:p>
          <a:p>
            <a:pPr lvl="0"/>
            <a:endParaRPr lang="en-US" sz="3400" dirty="0"/>
          </a:p>
          <a:p>
            <a:pPr lvl="0"/>
            <a:r>
              <a:rPr lang="en-US" sz="3400" dirty="0"/>
              <a:t>4. Participants find Pop Up meetings to be an </a:t>
            </a:r>
            <a:r>
              <a:rPr lang="en-US" sz="3400" b="1" dirty="0"/>
              <a:t>easy and engaging way to participate</a:t>
            </a:r>
            <a:r>
              <a:rPr lang="en-US" sz="3400" dirty="0"/>
              <a:t> in city planning. </a:t>
            </a:r>
          </a:p>
        </p:txBody>
      </p:sp>
      <p:pic>
        <p:nvPicPr>
          <p:cNvPr id="8" name="Picture 7" descr="Findings&#10;1. Pop Up meetings engage a more diverse crowd. &#10;&#10;2. Pop Up meetings attract new participants to the public input process.&#10;&#10;3. Pop Up meetings attract a similar number of participants to typical meetings. &#10;&#10;4. Participants find Pop Up meetings to be an easy and engaging way to participate in city planning. 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419" y="524465"/>
            <a:ext cx="5844031" cy="3889202"/>
          </a:xfrm>
          <a:prstGeom prst="rect">
            <a:avLst/>
          </a:prstGeom>
        </p:spPr>
      </p:pic>
      <p:pic>
        <p:nvPicPr>
          <p:cNvPr id="9" name="Picture 8" descr="amandas popsicle truck-004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419" y="5081515"/>
            <a:ext cx="5844031" cy="388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8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op Up Meeting ProcessMyVersion.pdf" descr="Illustration of how they evaluated/planned the pop-up meetings. &#10;Is this the right tool?&#10;Consult with staff&#10;Schedule meeting&#10;Choose location&#10;Write questions&#10;Create visual aids&#10;Recruit other staff/interns&#10;Pop-up meeting happens&#10;Enter data and synthesize information&#10;Incorporate the results – what new questions emerged that should be used in other meetings?&#10;"/>
          <p:cNvPicPr>
            <a:picLocks noChangeAspect="1"/>
          </p:cNvPicPr>
          <p:nvPr/>
        </p:nvPicPr>
        <p:blipFill>
          <a:blip r:embed="rId3" cstate="print">
            <a:extLst/>
          </a:blip>
          <a:srcRect l="1051" t="9592" b="29439"/>
          <a:stretch>
            <a:fillRect/>
          </a:stretch>
        </p:blipFill>
        <p:spPr>
          <a:xfrm>
            <a:off x="204800" y="2125662"/>
            <a:ext cx="12697600" cy="604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p Up Meeting was a success.  &#10;We showed there was a need for new forms of civic engagement!&#10;It will be paid for this year and years to come by the city using funds across departments!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18454" y="-40236"/>
            <a:ext cx="14718424" cy="979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blic Art Saint Paul graphic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4041" y="3331659"/>
            <a:ext cx="10540442" cy="35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965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best illustration I’ve come up with for this work at Public Art Saint Paul is the bee and the hive. 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40344" y="28220"/>
            <a:ext cx="17669883" cy="99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6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bee circulates through the flowers and trees and collects pollen, which it then spreads to help the flowers and plants to grow. 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06668" y="536182"/>
            <a:ext cx="16386519" cy="92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80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y bear fruit! 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1308" y="507960"/>
            <a:ext cx="15652793" cy="880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416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 I made a Popsicle truck! &#10;From ideation to implementation took a year&#10;I secured a truck from PW, they tried to give me a snow plow&#10;Worked across departments set up the first summer of meetings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363" y="0"/>
            <a:ext cx="1465795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9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of outreach staff – they hosted 17 pop-up meetings the first year. 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69030" y="0"/>
            <a:ext cx="14656048" cy="975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269" y="325121"/>
            <a:ext cx="9586958" cy="919226"/>
          </a:xfrm>
          <a:prstGeom prst="rect">
            <a:avLst/>
          </a:prstGeom>
          <a:solidFill>
            <a:schemeClr val="bg1"/>
          </a:solidFill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sz="5100" dirty="0"/>
              <a:t>We hosted 17 Pop Up Meetings</a:t>
            </a:r>
          </a:p>
        </p:txBody>
      </p:sp>
    </p:spTree>
    <p:extLst>
      <p:ext uri="{BB962C8B-B14F-4D97-AF65-F5344CB8AC3E}">
        <p14:creationId xmlns:p14="http://schemas.microsoft.com/office/powerpoint/2010/main" xmlns="" val="35766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s of surveys – they collected 1,153 surveys. 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120" y="212135"/>
            <a:ext cx="12383150" cy="8240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7022" y="8594442"/>
            <a:ext cx="9992738" cy="91614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5100" dirty="0"/>
              <a:t>We collected 1,153 surveys</a:t>
            </a:r>
          </a:p>
        </p:txBody>
      </p:sp>
    </p:spTree>
    <p:extLst>
      <p:ext uri="{BB962C8B-B14F-4D97-AF65-F5344CB8AC3E}">
        <p14:creationId xmlns:p14="http://schemas.microsoft.com/office/powerpoint/2010/main" xmlns="" val="221094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70% of people said they had not been to a city meeting before.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737" y="0"/>
            <a:ext cx="14861289" cy="9890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4310" y="7044267"/>
            <a:ext cx="6693744" cy="2495043"/>
          </a:xfrm>
          <a:prstGeom prst="rect">
            <a:avLst/>
          </a:prstGeom>
          <a:solidFill>
            <a:schemeClr val="bg1"/>
          </a:solidFill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sz="5100" dirty="0"/>
              <a:t>70% of people said </a:t>
            </a:r>
          </a:p>
          <a:p>
            <a:pPr algn="ctr"/>
            <a:r>
              <a:rPr lang="en-US" sz="5100" dirty="0"/>
              <a:t>they had not been to </a:t>
            </a:r>
          </a:p>
          <a:p>
            <a:pPr algn="ctr"/>
            <a:r>
              <a:rPr lang="en-US" sz="5100" dirty="0"/>
              <a:t>a city meeting before </a:t>
            </a:r>
          </a:p>
        </p:txBody>
      </p:sp>
    </p:spTree>
    <p:extLst>
      <p:ext uri="{BB962C8B-B14F-4D97-AF65-F5344CB8AC3E}">
        <p14:creationId xmlns:p14="http://schemas.microsoft.com/office/powerpoint/2010/main" xmlns="" val="30486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="" val="3037096295"/>
              </p:ext>
            </p:extLst>
          </p:nvPr>
        </p:nvGraphicFramePr>
        <p:xfrm>
          <a:off x="187167" y="1163238"/>
          <a:ext cx="12817633" cy="7690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1778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20550</TotalTime>
  <Words>551</Words>
  <Application>Microsoft Office PowerPoint</Application>
  <PresentationFormat>Custom</PresentationFormat>
  <Paragraphs>64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White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Sample Survey Questions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Fure, Michelle</dc:creator>
  <cp:lastModifiedBy>Fure, Michelle</cp:lastModifiedBy>
  <cp:revision>10</cp:revision>
  <dcterms:modified xsi:type="dcterms:W3CDTF">2016-09-01T17:39:49Z</dcterms:modified>
</cp:coreProperties>
</file>