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1" r:id="rId2"/>
    <p:sldId id="390" r:id="rId3"/>
    <p:sldId id="393" r:id="rId4"/>
    <p:sldId id="386" r:id="rId5"/>
    <p:sldId id="388" r:id="rId6"/>
    <p:sldId id="389" r:id="rId7"/>
    <p:sldId id="391" r:id="rId8"/>
    <p:sldId id="364" r:id="rId9"/>
    <p:sldId id="340" r:id="rId10"/>
    <p:sldId id="372" r:id="rId11"/>
    <p:sldId id="394" r:id="rId12"/>
    <p:sldId id="383" r:id="rId13"/>
    <p:sldId id="380" r:id="rId14"/>
    <p:sldId id="36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y Galbraith" initials="LG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594"/>
    <a:srgbClr val="FAD744"/>
    <a:srgbClr val="A5CFF5"/>
    <a:srgbClr val="177CD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8" autoAdjust="0"/>
  </p:normalViewPr>
  <p:slideViewPr>
    <p:cSldViewPr>
      <p:cViewPr varScale="1">
        <p:scale>
          <a:sx n="114" d="100"/>
          <a:sy n="114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5757F267-A4E3-4065-AAB6-7C31C77F18A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8B596BE3-CE50-47CB-A04A-259A11D408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8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4BBD3831-B8CD-4714-BE86-F2FACA5D24D3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23AD9F4C-E8A5-4DFF-9EB0-DB1CC798C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9F4C-E8A5-4DFF-9EB0-DB1CC798C0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07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ECA9-8F57-2B4B-AB06-D6550A59572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2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ECA9-8F57-2B4B-AB06-D6550A59572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05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ECA9-8F57-2B4B-AB06-D6550A59572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6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ECA9-8F57-2B4B-AB06-D6550A59572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47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99F3-F80F-45C8-8381-8EA3C047D8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5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10247" y="4459525"/>
            <a:ext cx="5681979" cy="4224813"/>
          </a:xfrm>
          <a:prstGeom prst="rect">
            <a:avLst/>
          </a:prstGeom>
        </p:spPr>
        <p:txBody>
          <a:bodyPr lIns="92449" tIns="92449" rIns="92449" bIns="92449" anchor="t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59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FFBD1-71D5-409D-8959-4FF4693374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7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10247" y="4459525"/>
            <a:ext cx="5681979" cy="4224813"/>
          </a:xfrm>
          <a:prstGeom prst="rect">
            <a:avLst/>
          </a:prstGeom>
        </p:spPr>
        <p:txBody>
          <a:bodyPr lIns="92449" tIns="92449" rIns="92449" bIns="92449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92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10247" y="4459525"/>
            <a:ext cx="5681979" cy="4224813"/>
          </a:xfrm>
          <a:prstGeom prst="rect">
            <a:avLst/>
          </a:prstGeom>
        </p:spPr>
        <p:txBody>
          <a:bodyPr lIns="92449" tIns="92449" rIns="92449" bIns="92449" anchor="t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28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10247" y="4459525"/>
            <a:ext cx="5681979" cy="4224813"/>
          </a:xfrm>
          <a:prstGeom prst="rect">
            <a:avLst/>
          </a:prstGeom>
        </p:spPr>
        <p:txBody>
          <a:bodyPr lIns="92449" tIns="92449" rIns="92449" bIns="92449" anchor="t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36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10247" y="4459525"/>
            <a:ext cx="5681979" cy="4224813"/>
          </a:xfrm>
          <a:prstGeom prst="rect">
            <a:avLst/>
          </a:prstGeom>
        </p:spPr>
        <p:txBody>
          <a:bodyPr lIns="92449" tIns="92449" rIns="92449" bIns="92449" anchor="t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99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to review the</a:t>
            </a:r>
            <a:r>
              <a:rPr lang="en-US" baseline="0" dirty="0"/>
              <a:t> TOD Policy goals that guide our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967F7-3619-400D-BA86-BBEA1A0DBB8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0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ECA9-8F57-2B4B-AB06-D6550A59572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BF14-8968-4B22-99F6-FB3ABDBF8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98388-3959-41D3-BCB9-CF01A551B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4608-F4BA-4804-882D-E614EE27D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7" y="604842"/>
            <a:ext cx="2060575" cy="552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604842"/>
            <a:ext cx="6029325" cy="5521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DB7A-810A-4BFB-88CC-AAE1F1CE0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8794" y="1542998"/>
            <a:ext cx="8224285" cy="2551436"/>
          </a:xfrm>
          <a:prstGeom prst="rect">
            <a:avLst/>
          </a:prstGeom>
        </p:spPr>
        <p:txBody>
          <a:bodyPr lIns="91424" tIns="45712" rIns="91424" bIns="45712"/>
          <a:lstStyle>
            <a:lvl1pPr marL="234372" indent="-234372">
              <a:buClr>
                <a:schemeClr val="accent1"/>
              </a:buClr>
              <a:buFont typeface="Arial"/>
              <a:buChar char="•"/>
              <a:defRPr/>
            </a:lvl1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7" y="630621"/>
            <a:ext cx="8229600" cy="776908"/>
          </a:xfrm>
          <a:prstGeom prst="rect">
            <a:avLst/>
          </a:prstGeom>
        </p:spPr>
        <p:txBody>
          <a:bodyPr vert="horz" lIns="91424" tIns="45712" rIns="91424" bIns="45712"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62" y="6373618"/>
            <a:ext cx="2133987" cy="365046"/>
          </a:xfrm>
          <a:prstGeom prst="rect">
            <a:avLst/>
          </a:prstGeom>
        </p:spPr>
        <p:txBody>
          <a:bodyPr vert="horz" lIns="49999" tIns="25000" rIns="49999" bIns="25000" rtlCol="0" anchor="ctr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fld id="{A0E2E054-5F26-470A-A8E7-E304F99DE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8794" y="1542998"/>
            <a:ext cx="8224285" cy="2551436"/>
          </a:xfrm>
          <a:prstGeom prst="rect">
            <a:avLst/>
          </a:prstGeom>
        </p:spPr>
        <p:txBody>
          <a:bodyPr lIns="91424" tIns="45712" rIns="91424" bIns="45712"/>
          <a:lstStyle>
            <a:lvl1pPr marL="234372" indent="-234372">
              <a:buClr>
                <a:schemeClr val="accent1"/>
              </a:buClr>
              <a:buFont typeface="Arial"/>
              <a:buChar char="•"/>
              <a:defRPr/>
            </a:lvl1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7" y="630621"/>
            <a:ext cx="8229600" cy="776908"/>
          </a:xfrm>
          <a:prstGeom prst="rect">
            <a:avLst/>
          </a:prstGeom>
        </p:spPr>
        <p:txBody>
          <a:bodyPr vert="horz" lIns="91424" tIns="45712" rIns="91424" bIns="45712"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62" y="6373618"/>
            <a:ext cx="2133987" cy="365046"/>
          </a:xfrm>
          <a:prstGeom prst="rect">
            <a:avLst/>
          </a:prstGeom>
        </p:spPr>
        <p:txBody>
          <a:bodyPr vert="horz" lIns="49999" tIns="25000" rIns="49999" bIns="25000" rtlCol="0" anchor="ctr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fld id="{A0E2E054-5F26-470A-A8E7-E304F99DE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/>
        </p:nvSpPr>
        <p:spPr>
          <a:xfrm>
            <a:off x="56130" y="6595749"/>
            <a:ext cx="462257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17548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>
              <a:solidFill>
                <a:srgbClr val="1754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28745" y="452625"/>
            <a:ext cx="7924799" cy="7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28745" y="1138425"/>
            <a:ext cx="7924799" cy="4477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002B5C"/>
              </a:buClr>
              <a:buSzPct val="125000"/>
              <a:buFont typeface="Arial"/>
              <a:buChar char="•"/>
              <a:defRPr sz="2400" b="0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105594"/>
              </a:buClr>
              <a:buFont typeface="Arial"/>
              <a:buNone/>
              <a:defRPr sz="2000" b="0" i="0" u="none" strike="noStrike" cap="none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184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Layout 2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1" y="274641"/>
            <a:ext cx="8307555" cy="609983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half" idx="2" hasCustomPrompt="1"/>
          </p:nvPr>
        </p:nvSpPr>
        <p:spPr>
          <a:xfrm>
            <a:off x="457199" y="1076207"/>
            <a:ext cx="8307556" cy="3995034"/>
          </a:xfrm>
          <a:prstGeom prst="rect">
            <a:avLst/>
          </a:prstGeom>
        </p:spPr>
        <p:txBody>
          <a:bodyPr lIns="167198" tIns="83599" rIns="167198" bIns="83599"/>
          <a:lstStyle>
            <a:lvl1pPr marL="301409" indent="-301409">
              <a:buClr>
                <a:schemeClr val="accent1"/>
              </a:buClr>
              <a:buFont typeface="Arial"/>
              <a:buChar char="•"/>
              <a:defRPr/>
            </a:lvl1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456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655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AFD3-BBF4-4FC9-BA83-81AF90790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E9D7-FFA4-41BD-A0A8-B65931BA7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B1DC1-E17F-44FB-83F7-8CDA68263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21B9-CEF8-4555-8734-65D4F546F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B7D0-D5FD-469B-8FA9-6D05F0552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FE57-6D57-48B6-A805-10D0D9AE2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28765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B79AFD3-BBF4-4FC9-BA83-81AF90790D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FE57-6D57-48B6-A805-10D0D9AE2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2AE0-57AB-4DC9-8388-8A7634297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opstripe-full-PPT-150dpi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04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r>
              <a:rPr lang="en-US" dirty="0"/>
              <a:t>#</a:t>
            </a:r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5" r:id="rId14"/>
    <p:sldLayoutId id="2147483677" r:id="rId15"/>
    <p:sldLayoutId id="214748367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10559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FC0128"/>
        </a:buClr>
        <a:buSzPct val="125000"/>
        <a:buChar char="•"/>
        <a:defRPr sz="1800">
          <a:solidFill>
            <a:srgbClr val="105594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105594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od@metrotransit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8"/>
            <a:ext cx="9147810" cy="68608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76600" y="685800"/>
            <a:ext cx="6134100" cy="13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105594"/>
                </a:solidFill>
                <a:latin typeface="+mj-lt"/>
                <a:ea typeface="+mj-ea"/>
                <a:cs typeface="+mj-cs"/>
              </a:rPr>
              <a:t>TOD in the Comprehensive Plan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105594"/>
                </a:solidFill>
                <a:latin typeface="+mj-lt"/>
                <a:ea typeface="+mj-ea"/>
                <a:cs typeface="+mj-cs"/>
              </a:rPr>
              <a:t>TOD in New/Small Starts Applications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105594"/>
                </a:solidFill>
                <a:latin typeface="+mj-lt"/>
                <a:ea typeface="+mj-ea"/>
                <a:cs typeface="+mj-cs"/>
              </a:rPr>
              <a:t>TOD Office Resources</a:t>
            </a:r>
            <a:br>
              <a:rPr lang="en-US" sz="2100" b="1" kern="0" dirty="0">
                <a:solidFill>
                  <a:srgbClr val="105594"/>
                </a:solidFill>
                <a:latin typeface="+mj-lt"/>
                <a:ea typeface="+mj-ea"/>
                <a:cs typeface="+mj-cs"/>
              </a:rPr>
            </a:br>
            <a:br>
              <a:rPr lang="en-US" sz="2100" b="1" kern="0" dirty="0">
                <a:solidFill>
                  <a:srgbClr val="105594"/>
                </a:solidFill>
                <a:latin typeface="+mj-lt"/>
                <a:ea typeface="+mj-ea"/>
                <a:cs typeface="+mj-cs"/>
              </a:rPr>
            </a:br>
            <a:endParaRPr lang="en-US" b="1" i="1" kern="0" dirty="0">
              <a:solidFill>
                <a:srgbClr val="10559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810000" y="1905000"/>
            <a:ext cx="4800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defRPr/>
            </a:pPr>
            <a:r>
              <a:rPr lang="en-US" kern="0" dirty="0">
                <a:solidFill>
                  <a:srgbClr val="105594"/>
                </a:solidFill>
              </a:rPr>
              <a:t>Kathryn Hansen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defRPr/>
            </a:pPr>
            <a:r>
              <a:rPr lang="en-US" kern="0" dirty="0">
                <a:solidFill>
                  <a:srgbClr val="105594"/>
                </a:solidFill>
              </a:rPr>
              <a:t>Senior Project Manager, TOD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defRPr/>
            </a:pPr>
            <a:r>
              <a:rPr lang="en-US" kern="0" dirty="0">
                <a:solidFill>
                  <a:srgbClr val="105594"/>
                </a:solidFill>
              </a:rPr>
              <a:t>TOD Office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defRPr/>
            </a:pPr>
            <a:r>
              <a:rPr lang="en-US" kern="0" dirty="0">
                <a:solidFill>
                  <a:srgbClr val="105594"/>
                </a:solidFill>
              </a:rPr>
              <a:t>January 26,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3607" y="1752600"/>
            <a:ext cx="8329393" cy="4114800"/>
          </a:xfrm>
          <a:prstGeom prst="rect">
            <a:avLst/>
          </a:prstGeom>
          <a:solidFill>
            <a:srgbClr val="1055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13498" r="8901" b="10414"/>
          <a:stretch/>
        </p:blipFill>
        <p:spPr>
          <a:xfrm>
            <a:off x="5410200" y="2606897"/>
            <a:ext cx="2978505" cy="29785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460132" y="951939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9263" y="995873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937847" y="772785"/>
            <a:ext cx="8686800" cy="74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buChar char="•"/>
              <a:defRPr sz="1800">
                <a:solidFill>
                  <a:srgbClr val="105594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105594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105594"/>
              </a:buClr>
              <a:buSzPct val="110000"/>
              <a:buFontTx/>
              <a:buNone/>
            </a:pPr>
            <a:r>
              <a:rPr lang="en-US" sz="2000" b="1" kern="0" dirty="0"/>
              <a:t>Prioritize Resources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228600" y="101731"/>
            <a:ext cx="6172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9pPr>
          </a:lstStyle>
          <a:p>
            <a:r>
              <a:rPr lang="en-US" kern="0">
                <a:solidFill>
                  <a:schemeClr val="bg1"/>
                </a:solidFill>
              </a:rPr>
              <a:t>TOD Policy – Five Strategies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2552767"/>
            <a:ext cx="4267200" cy="30673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813" y="2743200"/>
            <a:ext cx="4495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5594"/>
                </a:solidFill>
              </a:rPr>
              <a:t>The TOD Office works to develop council owned land within a half mile of light rail, commuter rail, and Bus Rapid Transit stations. </a:t>
            </a:r>
          </a:p>
          <a:p>
            <a:pPr marL="742950" lvl="1" indent="-285750">
              <a:buClr>
                <a:srgbClr val="105594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05594"/>
              </a:solidFill>
            </a:endParaRPr>
          </a:p>
          <a:p>
            <a:pPr marL="742950" lvl="1" indent="-285750"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5594"/>
                </a:solidFill>
              </a:rPr>
              <a:t>Emphasis is on mixed use development and pedestrian/bicycle access to support vibrant station areas.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05594"/>
              </a:solidFill>
            </a:endParaRPr>
          </a:p>
          <a:p>
            <a:pPr marL="742950" lvl="1" indent="-285750"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5594"/>
                </a:solidFill>
              </a:rPr>
              <a:t>Projects in Progress: MN United FC Soccer Stadium, 38</a:t>
            </a:r>
            <a:r>
              <a:rPr lang="en-US" sz="1600" baseline="30000" dirty="0">
                <a:solidFill>
                  <a:srgbClr val="105594"/>
                </a:solidFill>
              </a:rPr>
              <a:t>th</a:t>
            </a:r>
            <a:r>
              <a:rPr lang="en-US" sz="1600" dirty="0">
                <a:solidFill>
                  <a:srgbClr val="105594"/>
                </a:solidFill>
              </a:rPr>
              <a:t> Street Station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105594"/>
              </a:solidFill>
            </a:endParaRPr>
          </a:p>
          <a:p>
            <a:pPr lvl="1">
              <a:buClr>
                <a:srgbClr val="105594"/>
              </a:buClr>
            </a:pPr>
            <a:endParaRPr lang="en-US" sz="1600" b="1" dirty="0">
              <a:solidFill>
                <a:srgbClr val="105594"/>
              </a:solidFill>
            </a:endParaRPr>
          </a:p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35436" y="1839974"/>
            <a:ext cx="3845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AD744"/>
                </a:solidFill>
              </a:rPr>
              <a:t>Development of Met Council Property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531205" y="5333319"/>
            <a:ext cx="285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S9 Architecture and Populous</a:t>
            </a:r>
          </a:p>
        </p:txBody>
      </p:sp>
    </p:spTree>
    <p:extLst>
      <p:ext uri="{BB962C8B-B14F-4D97-AF65-F5344CB8AC3E}">
        <p14:creationId xmlns:p14="http://schemas.microsoft.com/office/powerpoint/2010/main" val="203161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607" y="1752600"/>
            <a:ext cx="8329393" cy="4114800"/>
          </a:xfrm>
          <a:prstGeom prst="rect">
            <a:avLst/>
          </a:prstGeom>
          <a:solidFill>
            <a:srgbClr val="1055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3607" y="944562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738" y="966885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967007" y="757038"/>
            <a:ext cx="3484685" cy="6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buChar char="•"/>
              <a:defRPr sz="1800">
                <a:solidFill>
                  <a:srgbClr val="105594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105594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105594"/>
              </a:buClr>
              <a:buSzPct val="110000"/>
              <a:buFontTx/>
              <a:buNone/>
            </a:pPr>
            <a:r>
              <a:rPr lang="en-US" sz="2000" b="1" kern="0" dirty="0"/>
              <a:t>Focus on Implementation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228600" y="101731"/>
            <a:ext cx="6172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9pPr>
          </a:lstStyle>
          <a:p>
            <a:r>
              <a:rPr lang="en-US" kern="0">
                <a:solidFill>
                  <a:schemeClr val="bg1"/>
                </a:solidFill>
              </a:rPr>
              <a:t>TOD Policy – Five Strategies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RitchiCM\AppData\Local\Microsoft\Windows\Temporary Internet Files\Content.Outlook\T7BJMBLR\MakeaMap_Attributes.JPG"/>
          <p:cNvPicPr>
            <a:picLocks noChangeAspect="1" noChangeArrowheads="1"/>
          </p:cNvPicPr>
          <p:nvPr/>
        </p:nvPicPr>
        <p:blipFill rotWithShape="1">
          <a:blip r:embed="rId3" cstate="print"/>
          <a:srcRect l="30858" t="67318" r="4278" b="180"/>
          <a:stretch/>
        </p:blipFill>
        <p:spPr bwMode="auto">
          <a:xfrm>
            <a:off x="5487518" y="4271561"/>
            <a:ext cx="3003745" cy="11347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064587" y="3855178"/>
            <a:ext cx="3243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A5CFF5"/>
                </a:solidFill>
              </a:rPr>
              <a:t>ArcGIS free mapping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0" y="5438543"/>
            <a:ext cx="4159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A5CFF5"/>
                </a:solidFill>
              </a:rPr>
              <a:t>Met Councils Make-a-Map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" y="2552767"/>
            <a:ext cx="4267200" cy="30673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2014" y="2795191"/>
            <a:ext cx="377941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database can be accessed through </a:t>
            </a:r>
            <a:r>
              <a:rPr lang="en-US" b="1" dirty="0"/>
              <a:t>ArcGIS online </a:t>
            </a:r>
            <a:r>
              <a:rPr lang="en-US" dirty="0"/>
              <a:t>as well as a layer in the Met Council’s </a:t>
            </a:r>
            <a:r>
              <a:rPr lang="en-US" b="1" dirty="0"/>
              <a:t>Make-a-Map</a:t>
            </a:r>
            <a:r>
              <a:rPr lang="en-US" dirty="0"/>
              <a:t> application.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All features are available to the public on the Metro Transit TOD website.  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br>
              <a:rPr lang="en-US" dirty="0">
                <a:solidFill>
                  <a:schemeClr val="bg1"/>
                </a:solidFill>
              </a:rPr>
            </a:b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 descr="ArcGISOnline_PublicParcels_Screen03.JPG"/>
          <p:cNvPicPr>
            <a:picLocks noChangeAspect="1"/>
          </p:cNvPicPr>
          <p:nvPr/>
        </p:nvPicPr>
        <p:blipFill rotWithShape="1">
          <a:blip r:embed="rId4" cstate="print"/>
          <a:srcRect l="41208" t="61440" r="27863" b="13719"/>
          <a:stretch/>
        </p:blipFill>
        <p:spPr>
          <a:xfrm>
            <a:off x="5486400" y="2593822"/>
            <a:ext cx="3004863" cy="12613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33607" y="1828800"/>
            <a:ext cx="8329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105594"/>
              </a:buClr>
            </a:pPr>
            <a:r>
              <a:rPr lang="en-US" sz="1600" b="1" dirty="0">
                <a:solidFill>
                  <a:srgbClr val="FAD744"/>
                </a:solidFill>
              </a:rPr>
              <a:t>      Public Property Database    </a:t>
            </a:r>
            <a:r>
              <a:rPr lang="en-US" sz="1600" b="1" dirty="0">
                <a:solidFill>
                  <a:schemeClr val="bg1"/>
                </a:solidFill>
              </a:rPr>
              <a:t>	     	          </a:t>
            </a: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4598303" y="1173162"/>
            <a:ext cx="4114800" cy="545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3607" y="1752600"/>
            <a:ext cx="8329393" cy="4114800"/>
          </a:xfrm>
          <a:prstGeom prst="rect">
            <a:avLst/>
          </a:prstGeom>
          <a:solidFill>
            <a:srgbClr val="1055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District Parking Map.jpg"/>
          <p:cNvPicPr>
            <a:picLocks noChangeAspect="1"/>
          </p:cNvPicPr>
          <p:nvPr/>
        </p:nvPicPr>
        <p:blipFill rotWithShape="1">
          <a:blip r:embed="rId3" cstate="print"/>
          <a:srcRect l="11634" t="5882" r="1131" b="2941"/>
          <a:stretch/>
        </p:blipFill>
        <p:spPr>
          <a:xfrm>
            <a:off x="5214925" y="2664068"/>
            <a:ext cx="3337061" cy="2801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685800" y="2664068"/>
            <a:ext cx="4267200" cy="2801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8200" y="2849296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Identified 6 Key Parking District Models for Parking Districts in the Twin Cities:</a:t>
            </a:r>
          </a:p>
          <a:p>
            <a:endParaRPr lang="en-US" sz="1600" b="1" dirty="0"/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dirty="0"/>
              <a:t>Enterprise Funds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dirty="0"/>
              <a:t>Development Authorities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dirty="0"/>
              <a:t>Improvement Districts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dirty="0"/>
              <a:t>Transportation Management Associations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dirty="0"/>
              <a:t>Public‐Private Partnerships</a:t>
            </a:r>
          </a:p>
        </p:txBody>
      </p:sp>
      <p:sp>
        <p:nvSpPr>
          <p:cNvPr id="21" name="Oval 20"/>
          <p:cNvSpPr/>
          <p:nvPr/>
        </p:nvSpPr>
        <p:spPr>
          <a:xfrm>
            <a:off x="433607" y="944562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2738" y="966885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Content Placeholder 1"/>
          <p:cNvSpPr txBox="1">
            <a:spLocks/>
          </p:cNvSpPr>
          <p:nvPr/>
        </p:nvSpPr>
        <p:spPr bwMode="auto">
          <a:xfrm>
            <a:off x="967007" y="757038"/>
            <a:ext cx="6805393" cy="6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buChar char="•"/>
              <a:defRPr sz="1800">
                <a:solidFill>
                  <a:srgbClr val="105594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105594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105594"/>
              </a:buClr>
              <a:buSzPct val="110000"/>
              <a:buFontTx/>
              <a:buNone/>
            </a:pPr>
            <a:r>
              <a:rPr lang="en-US" sz="2000" b="1" kern="0" dirty="0"/>
              <a:t>Focus on Implementation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228600" y="101731"/>
            <a:ext cx="6172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9pPr>
          </a:lstStyle>
          <a:p>
            <a:r>
              <a:rPr lang="en-US" kern="0">
                <a:solidFill>
                  <a:schemeClr val="bg1"/>
                </a:solidFill>
              </a:rPr>
              <a:t>TOD Policy – Five Strategies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607" y="1828800"/>
            <a:ext cx="8329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105594"/>
              </a:buClr>
            </a:pPr>
            <a:r>
              <a:rPr lang="en-US" sz="1600" b="1" dirty="0">
                <a:solidFill>
                  <a:srgbClr val="FFFF00"/>
                </a:solidFill>
              </a:rPr>
              <a:t>      Parking District Study   </a:t>
            </a:r>
            <a:r>
              <a:rPr lang="en-US" sz="1600" b="1" dirty="0">
                <a:solidFill>
                  <a:schemeClr val="bg1"/>
                </a:solidFill>
              </a:rPr>
              <a:t>	     	           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4981662" y="1219738"/>
            <a:ext cx="45719" cy="364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5600" y="3324345"/>
            <a:ext cx="87382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05594"/>
                </a:solidFill>
              </a:rPr>
              <a:t>Regional TOD Staff Meetings</a:t>
            </a:r>
          </a:p>
          <a:p>
            <a:pPr marL="742950" lvl="1" indent="-285750">
              <a:lnSpc>
                <a:spcPct val="150000"/>
              </a:lnSpc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05594"/>
                </a:solidFill>
              </a:rPr>
              <a:t>Gold Line TOD Pilot Planning Grant</a:t>
            </a:r>
          </a:p>
          <a:p>
            <a:pPr marL="742950" lvl="1" indent="-285750">
              <a:lnSpc>
                <a:spcPct val="150000"/>
              </a:lnSpc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05594"/>
                </a:solidFill>
              </a:rPr>
              <a:t>Blue Line Extension TOD Pilot Planning Grant</a:t>
            </a:r>
            <a:endParaRPr lang="en-US" dirty="0">
              <a:solidFill>
                <a:srgbClr val="105594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3607" y="944562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2738" y="966885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967006" y="2617383"/>
            <a:ext cx="3484685" cy="6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buChar char="•"/>
              <a:defRPr sz="1800">
                <a:solidFill>
                  <a:srgbClr val="105594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105594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105594"/>
              </a:buClr>
              <a:buSzPct val="110000"/>
              <a:buNone/>
            </a:pPr>
            <a:r>
              <a:rPr lang="en-US" sz="2000" b="1" dirty="0"/>
              <a:t>Collaborate with Partners</a:t>
            </a:r>
          </a:p>
          <a:p>
            <a:pPr marL="0" indent="0">
              <a:lnSpc>
                <a:spcPct val="200000"/>
              </a:lnSpc>
              <a:buClr>
                <a:srgbClr val="105594"/>
              </a:buClr>
              <a:buSzPct val="110000"/>
              <a:buFontTx/>
              <a:buNone/>
            </a:pPr>
            <a:endParaRPr lang="en-US" sz="2000" b="1" kern="0" dirty="0"/>
          </a:p>
        </p:txBody>
      </p:sp>
      <p:sp>
        <p:nvSpPr>
          <p:cNvPr id="14" name="Oval 13"/>
          <p:cNvSpPr/>
          <p:nvPr/>
        </p:nvSpPr>
        <p:spPr>
          <a:xfrm>
            <a:off x="465261" y="4731603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4392" y="4753926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998661" y="4544079"/>
            <a:ext cx="3484685" cy="6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buChar char="•"/>
              <a:defRPr sz="1800">
                <a:solidFill>
                  <a:srgbClr val="105594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105594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105594"/>
              </a:buClr>
              <a:buSzPct val="110000"/>
              <a:buNone/>
            </a:pPr>
            <a:r>
              <a:rPr lang="en-US" sz="2000" b="1" dirty="0"/>
              <a:t>Coordinate Internally</a:t>
            </a:r>
          </a:p>
          <a:p>
            <a:pPr marL="0" indent="0">
              <a:lnSpc>
                <a:spcPct val="200000"/>
              </a:lnSpc>
              <a:buClr>
                <a:srgbClr val="105594"/>
              </a:buClr>
              <a:buSzPct val="110000"/>
              <a:buFontTx/>
              <a:buNone/>
            </a:pPr>
            <a:endParaRPr lang="en-US" sz="2000" b="1" kern="0" dirty="0"/>
          </a:p>
        </p:txBody>
      </p:sp>
      <p:sp>
        <p:nvSpPr>
          <p:cNvPr id="23" name="TextBox 22"/>
          <p:cNvSpPr txBox="1"/>
          <p:nvPr/>
        </p:nvSpPr>
        <p:spPr>
          <a:xfrm>
            <a:off x="495196" y="5193315"/>
            <a:ext cx="873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05594"/>
                </a:solidFill>
              </a:rPr>
              <a:t>Monthly council staff working group</a:t>
            </a:r>
          </a:p>
          <a:p>
            <a:pPr marL="742950" lvl="1" indent="-285750">
              <a:lnSpc>
                <a:spcPct val="150000"/>
              </a:lnSpc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05594"/>
                </a:solidFill>
              </a:rPr>
              <a:t>Regular meetings with project offices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228600" y="101731"/>
            <a:ext cx="6172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9pPr>
          </a:lstStyle>
          <a:p>
            <a:r>
              <a:rPr lang="en-US" kern="0">
                <a:solidFill>
                  <a:schemeClr val="bg1"/>
                </a:solidFill>
              </a:rPr>
              <a:t>TOD Policy – Five Strategies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1000" y="135854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lnSpc>
                <a:spcPct val="150000"/>
              </a:lnSpc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05594"/>
                </a:solidFill>
              </a:rPr>
              <a:t>TOD Topic Forums</a:t>
            </a:r>
          </a:p>
          <a:p>
            <a:pPr marL="1714500" lvl="3" indent="-342900">
              <a:lnSpc>
                <a:spcPct val="150000"/>
              </a:lnSpc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05594"/>
                </a:solidFill>
              </a:rPr>
              <a:t>Website Resources</a:t>
            </a:r>
          </a:p>
          <a:p>
            <a:pPr marL="1714500" lvl="3" indent="-342900">
              <a:lnSpc>
                <a:spcPct val="150000"/>
              </a:lnSpc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05594"/>
                </a:solidFill>
              </a:rPr>
              <a:t>Newsletter Updates</a:t>
            </a:r>
            <a:endParaRPr lang="en-US" sz="1600" dirty="0"/>
          </a:p>
          <a:p>
            <a:pPr marL="1714500" lvl="3" indent="-342900">
              <a:buClr>
                <a:srgbClr val="105594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433607" y="2817739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2738" y="2840062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967007" y="729874"/>
            <a:ext cx="3484685" cy="6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25000"/>
              <a:buChar char="•"/>
              <a:defRPr sz="1800">
                <a:solidFill>
                  <a:srgbClr val="105594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105594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105594"/>
              </a:buClr>
              <a:buSzPct val="110000"/>
              <a:buNone/>
            </a:pPr>
            <a:r>
              <a:rPr lang="en-US" sz="2000" b="1" dirty="0"/>
              <a:t>Effective Communication</a:t>
            </a:r>
            <a:endParaRPr lang="en-US" sz="2000" b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6027555" y="914400"/>
            <a:ext cx="2583045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6031"/>
          <a:stretch/>
        </p:blipFill>
        <p:spPr>
          <a:xfrm>
            <a:off x="5994640" y="4376781"/>
            <a:ext cx="2648874" cy="170401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5463" b="18692"/>
          <a:stretch/>
        </p:blipFill>
        <p:spPr>
          <a:xfrm>
            <a:off x="6364389" y="2404029"/>
            <a:ext cx="1909376" cy="18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3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838" y="990600"/>
            <a:ext cx="5562600" cy="1752600"/>
          </a:xfrm>
          <a:prstGeom prst="rect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 us know how we can help YOU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295400"/>
            <a:ext cx="5290038" cy="60198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</a:rPr>
              <a:t>Metro Transit TOD office serves the region to create walkable, livable, thriving communities supported by transit.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lang="en-US" sz="2000" b="1" kern="0" dirty="0">
              <a:solidFill>
                <a:srgbClr val="105594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lang="en-US" sz="2000" b="1" kern="0" dirty="0">
              <a:solidFill>
                <a:srgbClr val="105594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lang="en-US" sz="2000" b="1" kern="0" dirty="0">
              <a:solidFill>
                <a:srgbClr val="105594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r>
              <a:rPr lang="en-US" b="1" kern="0" dirty="0">
                <a:solidFill>
                  <a:srgbClr val="105594"/>
                </a:solidFill>
              </a:rPr>
              <a:t>Questions? Comments?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r>
              <a:rPr lang="en-US" b="1" kern="0" dirty="0">
                <a:solidFill>
                  <a:srgbClr val="105594"/>
                </a:solidFill>
              </a:rPr>
              <a:t>Ideas for future Forums?</a:t>
            </a:r>
            <a:br>
              <a:rPr lang="en-US" b="1" kern="0" dirty="0">
                <a:solidFill>
                  <a:srgbClr val="105594"/>
                </a:solidFill>
              </a:rPr>
            </a:br>
            <a:br>
              <a:rPr lang="en-US" b="1" kern="0" dirty="0">
                <a:solidFill>
                  <a:srgbClr val="105594"/>
                </a:solidFill>
              </a:rPr>
            </a:br>
            <a:r>
              <a:rPr lang="en-US" b="1" kern="0" dirty="0">
                <a:solidFill>
                  <a:srgbClr val="105594"/>
                </a:solidFill>
              </a:rPr>
              <a:t>Contact us anytime at: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r>
              <a:rPr lang="en-US" b="1" kern="0" dirty="0">
                <a:hlinkClick r:id="rId3"/>
              </a:rPr>
              <a:t>tod@metrotransit.org</a:t>
            </a:r>
            <a:endParaRPr lang="en-US" b="1" kern="0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lang="en-US" sz="2000" b="1" kern="0" dirty="0">
              <a:solidFill>
                <a:srgbClr val="105594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lang="en-US" sz="1200" b="1" kern="0" dirty="0">
              <a:solidFill>
                <a:srgbClr val="105594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r>
              <a:rPr lang="en-US" sz="3200" b="1" kern="0" dirty="0">
                <a:solidFill>
                  <a:srgbClr val="105594"/>
                </a:solidFill>
              </a:rPr>
              <a:t>Thank you!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r>
              <a:rPr lang="en-US" sz="2000" b="1" kern="0" dirty="0">
                <a:solidFill>
                  <a:srgbClr val="FF0000"/>
                </a:solidFill>
              </a:rPr>
              <a:t>Metrotransit.org/TOD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1055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lang="en-US" sz="800" kern="0" dirty="0">
              <a:solidFill>
                <a:srgbClr val="105594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1055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C51A"/>
              </a:buClr>
              <a:buSzPct val="125000"/>
              <a:tabLst/>
              <a:defRPr/>
            </a:pPr>
            <a:endParaRPr lang="en-US" sz="800" kern="0" dirty="0">
              <a:solidFill>
                <a:srgbClr val="105594"/>
              </a:solidFill>
            </a:endParaRPr>
          </a:p>
        </p:txBody>
      </p:sp>
      <p:pic>
        <p:nvPicPr>
          <p:cNvPr id="4" name="Picture 2" descr="C:\Users\kerrdb\Downloads\14916436651_6b30c02d9b_k.jpg"/>
          <p:cNvPicPr>
            <a:picLocks noChangeAspect="1" noChangeArrowheads="1"/>
          </p:cNvPicPr>
          <p:nvPr/>
        </p:nvPicPr>
        <p:blipFill rotWithShape="1">
          <a:blip r:embed="rId4" cstate="print"/>
          <a:srcRect r="10964"/>
          <a:stretch/>
        </p:blipFill>
        <p:spPr bwMode="auto">
          <a:xfrm>
            <a:off x="6019800" y="984738"/>
            <a:ext cx="2879296" cy="4844898"/>
          </a:xfrm>
          <a:prstGeom prst="rect">
            <a:avLst/>
          </a:prstGeom>
          <a:noFill/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122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152495" y="71625"/>
            <a:ext cx="7924799" cy="7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r>
              <a:rPr lang="en-US" dirty="0"/>
              <a:t>TOD IN NEW AND SMALL STARTS APPLICATIONS</a:t>
            </a:r>
          </a:p>
        </p:txBody>
      </p:sp>
    </p:spTree>
    <p:extLst>
      <p:ext uri="{BB962C8B-B14F-4D97-AF65-F5344CB8AC3E}">
        <p14:creationId xmlns:p14="http://schemas.microsoft.com/office/powerpoint/2010/main" val="61807136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228601" y="914400"/>
            <a:ext cx="7696200" cy="5638800"/>
            <a:chOff x="152400" y="762000"/>
            <a:chExt cx="8458200" cy="5638800"/>
          </a:xfrm>
        </p:grpSpPr>
        <p:pic>
          <p:nvPicPr>
            <p:cNvPr id="20483" name="Picture 70" descr="MCMP00365_0000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3948" y="4734699"/>
              <a:ext cx="1504950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3" descr="MCMP00226_0000[1]"/>
            <p:cNvPicPr>
              <a:picLocks noChangeAspect="1" noChangeArrowheads="1"/>
            </p:cNvPicPr>
            <p:nvPr/>
          </p:nvPicPr>
          <p:blipFill>
            <a:blip r:embed="rId4" cstate="email"/>
            <a:srcRect l="-2779" b="-8395"/>
            <a:stretch>
              <a:fillRect/>
            </a:stretch>
          </p:blipFill>
          <p:spPr bwMode="auto">
            <a:xfrm>
              <a:off x="152400" y="762000"/>
              <a:ext cx="8458200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3723585" y="4800600"/>
              <a:ext cx="1442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Houston, TX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57195" y="1024360"/>
              <a:ext cx="273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Minneapolis – St. Paul, MN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>
              <a:off x="4670236" y="1512427"/>
              <a:ext cx="608636" cy="17651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528086" y="2953838"/>
            <a:ext cx="146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Suburban Maryland</a:t>
            </a: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 flipV="1">
            <a:off x="7223286" y="2953840"/>
            <a:ext cx="304800" cy="2616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06"/>
          <p:cNvSpPr>
            <a:spLocks noChangeArrowheads="1"/>
          </p:cNvSpPr>
          <p:nvPr/>
        </p:nvSpPr>
        <p:spPr bwMode="auto">
          <a:xfrm>
            <a:off x="7010400" y="2895600"/>
            <a:ext cx="227888" cy="22842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4" name="Oval 106"/>
          <p:cNvSpPr>
            <a:spLocks noChangeArrowheads="1"/>
          </p:cNvSpPr>
          <p:nvPr/>
        </p:nvSpPr>
        <p:spPr bwMode="auto">
          <a:xfrm>
            <a:off x="4267912" y="5181600"/>
            <a:ext cx="227888" cy="22842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5" name="Oval 106"/>
          <p:cNvSpPr>
            <a:spLocks noChangeArrowheads="1"/>
          </p:cNvSpPr>
          <p:nvPr/>
        </p:nvSpPr>
        <p:spPr bwMode="auto">
          <a:xfrm>
            <a:off x="4419600" y="2133600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31" name="Picture 30" descr="FT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32990" y="6197276"/>
            <a:ext cx="2812644" cy="70465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5791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Project Development (PD)   		                Engineering</a:t>
            </a:r>
          </a:p>
        </p:txBody>
      </p:sp>
      <p:sp>
        <p:nvSpPr>
          <p:cNvPr id="34" name="Oval 106"/>
          <p:cNvSpPr>
            <a:spLocks noChangeArrowheads="1"/>
          </p:cNvSpPr>
          <p:nvPr/>
        </p:nvSpPr>
        <p:spPr bwMode="auto">
          <a:xfrm>
            <a:off x="4724400" y="5867400"/>
            <a:ext cx="227888" cy="22842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5" name="Oval 106"/>
          <p:cNvSpPr>
            <a:spLocks noChangeArrowheads="1"/>
          </p:cNvSpPr>
          <p:nvPr/>
        </p:nvSpPr>
        <p:spPr bwMode="auto">
          <a:xfrm>
            <a:off x="381712" y="5867400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2800" y="5105400"/>
            <a:ext cx="162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Fort Lauderdale, FL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1000" y="4648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Fort Worth, TX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0078" y="685800"/>
            <a:ext cx="286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September 2016 Status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66800" y="1066800"/>
            <a:ext cx="203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Seattle, WA</a:t>
            </a:r>
          </a:p>
        </p:txBody>
      </p:sp>
      <p:sp>
        <p:nvSpPr>
          <p:cNvPr id="59" name="Oval 106"/>
          <p:cNvSpPr>
            <a:spLocks noChangeArrowheads="1"/>
          </p:cNvSpPr>
          <p:nvPr/>
        </p:nvSpPr>
        <p:spPr bwMode="auto">
          <a:xfrm>
            <a:off x="6782512" y="3505378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2400" y="3733800"/>
            <a:ext cx="146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Durham, NC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1" y="96111"/>
            <a:ext cx="8686799" cy="54445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>
                <a:solidFill>
                  <a:schemeClr val="bg1"/>
                </a:solidFill>
              </a:rPr>
              <a:t>Peer “New Starts” PD and Engineering </a:t>
            </a:r>
          </a:p>
        </p:txBody>
      </p:sp>
      <p:sp>
        <p:nvSpPr>
          <p:cNvPr id="47" name="Oval 106"/>
          <p:cNvSpPr>
            <a:spLocks noChangeArrowheads="1"/>
          </p:cNvSpPr>
          <p:nvPr/>
        </p:nvSpPr>
        <p:spPr bwMode="auto">
          <a:xfrm>
            <a:off x="4267200" y="2209800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1" name="Oval 106"/>
          <p:cNvSpPr>
            <a:spLocks noChangeArrowheads="1"/>
          </p:cNvSpPr>
          <p:nvPr/>
        </p:nvSpPr>
        <p:spPr bwMode="auto">
          <a:xfrm>
            <a:off x="7197016" y="2281332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97728" y="2380741"/>
            <a:ext cx="146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New York, NY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14400" y="3733800"/>
            <a:ext cx="203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Los Angeles, CA</a:t>
            </a:r>
          </a:p>
        </p:txBody>
      </p:sp>
      <p:sp>
        <p:nvSpPr>
          <p:cNvPr id="74" name="Oval 106"/>
          <p:cNvSpPr>
            <a:spLocks noChangeArrowheads="1"/>
          </p:cNvSpPr>
          <p:nvPr/>
        </p:nvSpPr>
        <p:spPr bwMode="auto">
          <a:xfrm>
            <a:off x="685800" y="3810000"/>
            <a:ext cx="227888" cy="22842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24200" y="3276600"/>
            <a:ext cx="203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Denver, CO</a:t>
            </a:r>
          </a:p>
        </p:txBody>
      </p:sp>
      <p:sp>
        <p:nvSpPr>
          <p:cNvPr id="77" name="Oval 106"/>
          <p:cNvSpPr>
            <a:spLocks noChangeArrowheads="1"/>
          </p:cNvSpPr>
          <p:nvPr/>
        </p:nvSpPr>
        <p:spPr bwMode="auto">
          <a:xfrm>
            <a:off x="2895600" y="3352800"/>
            <a:ext cx="227888" cy="22842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90600" y="3886200"/>
            <a:ext cx="203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Santa Ana, CA</a:t>
            </a:r>
          </a:p>
        </p:txBody>
      </p:sp>
      <p:sp>
        <p:nvSpPr>
          <p:cNvPr id="80" name="Oval 106"/>
          <p:cNvSpPr>
            <a:spLocks noChangeArrowheads="1"/>
          </p:cNvSpPr>
          <p:nvPr/>
        </p:nvSpPr>
        <p:spPr bwMode="auto">
          <a:xfrm>
            <a:off x="838200" y="3962400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0" name="Oval 106"/>
          <p:cNvSpPr>
            <a:spLocks noChangeArrowheads="1"/>
          </p:cNvSpPr>
          <p:nvPr/>
        </p:nvSpPr>
        <p:spPr bwMode="auto">
          <a:xfrm>
            <a:off x="762712" y="1267599"/>
            <a:ext cx="227888" cy="22842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6" name="Oval 106"/>
          <p:cNvSpPr>
            <a:spLocks noChangeArrowheads="1"/>
          </p:cNvSpPr>
          <p:nvPr/>
        </p:nvSpPr>
        <p:spPr bwMode="auto">
          <a:xfrm>
            <a:off x="4039312" y="4715980"/>
            <a:ext cx="227888" cy="22842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8" name="Oval 106"/>
          <p:cNvSpPr>
            <a:spLocks noChangeArrowheads="1"/>
          </p:cNvSpPr>
          <p:nvPr/>
        </p:nvSpPr>
        <p:spPr bwMode="auto">
          <a:xfrm>
            <a:off x="6895744" y="5161512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8" name="Oval 106"/>
          <p:cNvSpPr>
            <a:spLocks noChangeArrowheads="1"/>
          </p:cNvSpPr>
          <p:nvPr/>
        </p:nvSpPr>
        <p:spPr bwMode="auto">
          <a:xfrm>
            <a:off x="1923662" y="4124131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67811" y="4046375"/>
            <a:ext cx="203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Phoenix, AZ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56727" y="3170853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49" name="TextBox 77"/>
          <p:cNvSpPr txBox="1"/>
          <p:nvPr/>
        </p:nvSpPr>
        <p:spPr>
          <a:xfrm>
            <a:off x="803988" y="3152192"/>
            <a:ext cx="203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itchFamily="34" charset="0"/>
                <a:cs typeface="Arial" pitchFamily="34" charset="0"/>
              </a:rPr>
              <a:t>San Jose, CA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731831" y="1479811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1" name="Oval 106"/>
          <p:cNvSpPr>
            <a:spLocks noChangeArrowheads="1"/>
          </p:cNvSpPr>
          <p:nvPr/>
        </p:nvSpPr>
        <p:spPr bwMode="auto">
          <a:xfrm>
            <a:off x="7275717" y="2452597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5" name="Oval 106"/>
          <p:cNvSpPr>
            <a:spLocks noChangeArrowheads="1"/>
          </p:cNvSpPr>
          <p:nvPr/>
        </p:nvSpPr>
        <p:spPr bwMode="auto">
          <a:xfrm>
            <a:off x="7094453" y="2425018"/>
            <a:ext cx="227888" cy="228422"/>
          </a:xfrm>
          <a:prstGeom prst="ellipse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30538" y="2577327"/>
            <a:ext cx="146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Hudson, NJ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19808" y="2210157"/>
            <a:ext cx="146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NJ - NY</a:t>
            </a:r>
          </a:p>
        </p:txBody>
      </p:sp>
    </p:spTree>
    <p:extLst>
      <p:ext uri="{BB962C8B-B14F-4D97-AF65-F5344CB8AC3E}">
        <p14:creationId xmlns:p14="http://schemas.microsoft.com/office/powerpoint/2010/main" val="31274660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924799" cy="7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/>
              <a:t>   </a:t>
            </a: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Evaluation</a:t>
            </a:r>
            <a:r>
              <a:rPr lang="en-US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 Criteria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761999"/>
            <a:ext cx="7848600" cy="5113058"/>
            <a:chOff x="304800" y="761999"/>
            <a:chExt cx="7848600" cy="5113058"/>
          </a:xfrm>
        </p:grpSpPr>
        <p:pic>
          <p:nvPicPr>
            <p:cNvPr id="127" name="Shape 1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800" y="761999"/>
              <a:ext cx="7848600" cy="51130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Oval 1"/>
            <p:cNvSpPr/>
            <p:nvPr/>
          </p:nvSpPr>
          <p:spPr>
            <a:xfrm>
              <a:off x="609600" y="3810000"/>
              <a:ext cx="2362200" cy="762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677790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104870" y="24052"/>
            <a:ext cx="7924799" cy="7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dirty="0">
                <a:latin typeface="+mn-lt"/>
                <a:sym typeface="Arial"/>
              </a:rPr>
              <a:t>	Land Use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04870" y="605025"/>
            <a:ext cx="7924799" cy="44770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5000"/>
              <a:buFont typeface="Arial"/>
              <a:buChar char="•"/>
            </a:pPr>
            <a:endParaRPr lang="en-US" sz="2800" b="0" i="0" u="sng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5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Existing</a:t>
            </a:r>
            <a:r>
              <a:rPr lang="en-US" sz="2800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 corridor and station area development</a:t>
            </a:r>
          </a:p>
          <a:p>
            <a:pPr marL="800100" lvl="1" indent="-342900" algn="l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How many people, housing units, and jobs surround proposed stations today?</a:t>
            </a:r>
          </a:p>
          <a:p>
            <a:pPr marL="800100" lvl="1" indent="-342900" algn="l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How much parking is in the CBD and what does it cost? </a:t>
            </a:r>
          </a:p>
          <a:p>
            <a:pPr marL="800100" lvl="1" indent="-342900" algn="l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How much affordable housing is located within the station areas?</a:t>
            </a:r>
            <a:endParaRPr lang="en-US" sz="2400" b="0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What development surrounds proposed stations today?</a:t>
            </a:r>
          </a:p>
          <a:p>
            <a:pPr marL="800100" lvl="1" indent="-342900" algn="l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Does the station area have good pedestrian and bike access?</a:t>
            </a:r>
          </a:p>
          <a:p>
            <a:pPr lvl="1" algn="l">
              <a:buClr>
                <a:srgbClr val="FFC000"/>
              </a:buClr>
              <a:buSzPct val="100000"/>
            </a:pPr>
            <a:endParaRPr lang="en-US" sz="2400" dirty="0"/>
          </a:p>
          <a:p>
            <a:pPr marL="8001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endParaRPr lang="en-US" sz="2400" b="0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15402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23920" y="71626"/>
            <a:ext cx="7924799" cy="7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	Economic Development</a:t>
            </a:r>
            <a:endParaRPr lang="en-US" sz="3200" b="1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228600" y="11430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3363" marR="0" lvl="0" indent="-2333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3883"/>
              <a:buFont typeface="Arial"/>
              <a:buChar char="•"/>
            </a:pPr>
            <a:r>
              <a:rPr lang="en-US" sz="2775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Transit-supportive plans and </a:t>
            </a:r>
            <a:r>
              <a:rPr lang="en-US" sz="2775" dirty="0">
                <a:solidFill>
                  <a:srgbClr val="105594"/>
                </a:solidFill>
              </a:rPr>
              <a:t>p</a:t>
            </a:r>
            <a:r>
              <a:rPr lang="en-US" sz="2775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olicies</a:t>
            </a:r>
          </a:p>
          <a:p>
            <a:pPr marL="800101" marR="0" lvl="1" indent="-3429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FFC000"/>
              </a:buClr>
              <a:buSzPct val="10175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Growth Management</a:t>
            </a:r>
          </a:p>
          <a:p>
            <a:pPr marL="800101" marR="0" lvl="1" indent="-3429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FFC000"/>
              </a:buClr>
              <a:buSzPct val="10175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Transit-supportive corridor policies</a:t>
            </a:r>
          </a:p>
          <a:p>
            <a:pPr marL="800101" marR="0" lvl="1" indent="-3429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FFC000"/>
              </a:buClr>
              <a:buSzPct val="10175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Supportive zoning regulations near transit stations</a:t>
            </a:r>
          </a:p>
          <a:p>
            <a:pPr marL="800101" marR="0" lvl="1" indent="-3429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FFC000"/>
              </a:buClr>
              <a:buSzPct val="10175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Tools to implement transit-supportive policies</a:t>
            </a:r>
          </a:p>
          <a:p>
            <a:pPr marL="457201" marR="0" lvl="1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FFC000"/>
              </a:buClr>
              <a:buSzPct val="101750"/>
            </a:pPr>
            <a:endParaRPr lang="en-US" sz="2035" b="0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3" marR="0" lvl="0" indent="-233363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rgbClr val="FFC000"/>
              </a:buClr>
              <a:buSzPct val="123883"/>
              <a:buFont typeface="Arial"/>
              <a:buChar char="•"/>
            </a:pPr>
            <a:r>
              <a:rPr lang="en-US" sz="2775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Performance and impacts of policies</a:t>
            </a:r>
          </a:p>
          <a:p>
            <a:pPr marL="800101" marR="0" lvl="1" indent="-3429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FFC000"/>
              </a:buClr>
              <a:buSzPct val="10175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Performance of transit-supportive plans and policies</a:t>
            </a:r>
          </a:p>
          <a:p>
            <a:pPr marL="800101" marR="0" lvl="1" indent="-3429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FFC000"/>
              </a:buClr>
              <a:buSzPct val="10175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Potential impact of transit investment on regional land use</a:t>
            </a:r>
          </a:p>
          <a:p>
            <a:pPr marL="457201" marR="0" lvl="1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FFC000"/>
              </a:buClr>
              <a:buSzPct val="101750"/>
            </a:pPr>
            <a:endParaRPr lang="en-US" sz="2400" b="0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3" marR="0" lvl="0" indent="-233363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rgbClr val="FFC000"/>
              </a:buClr>
              <a:buSzPct val="123883"/>
              <a:buFont typeface="Arial"/>
              <a:buChar char="•"/>
            </a:pPr>
            <a:r>
              <a:rPr lang="en-US" sz="2775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Tools to maintain or increase share of affordable housing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2B5C"/>
              </a:buClr>
              <a:buFont typeface="Arial"/>
              <a:buNone/>
            </a:pPr>
            <a:endParaRPr sz="2220" b="0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2B5C"/>
              </a:buClr>
              <a:buFont typeface="Arial"/>
              <a:buNone/>
            </a:pPr>
            <a:endParaRPr sz="2220" b="0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2B5C"/>
              </a:buClr>
              <a:buSzPct val="25000"/>
              <a:buFont typeface="Arial"/>
              <a:buNone/>
            </a:pPr>
            <a:r>
              <a:rPr lang="en-US" sz="2220" b="0" i="0" u="none" strike="noStrike" cap="none" dirty="0">
                <a:solidFill>
                  <a:srgbClr val="1055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77169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152495" y="71625"/>
            <a:ext cx="7924799" cy="7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dirty="0">
              <a:solidFill>
                <a:srgbClr val="1055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/>
          </a:p>
          <a:p>
            <a:pPr marL="190500" indent="0" algn="ctr">
              <a:buNone/>
            </a:pPr>
            <a:r>
              <a:rPr lang="en-US" dirty="0"/>
              <a:t>TOD Offices Resources</a:t>
            </a:r>
          </a:p>
        </p:txBody>
      </p:sp>
    </p:spTree>
    <p:extLst>
      <p:ext uri="{BB962C8B-B14F-4D97-AF65-F5344CB8AC3E}">
        <p14:creationId xmlns:p14="http://schemas.microsoft.com/office/powerpoint/2010/main" val="118604590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12673"/>
            <a:ext cx="4343400" cy="4953000"/>
          </a:xfrm>
        </p:spPr>
        <p:txBody>
          <a:bodyPr/>
          <a:lstStyle/>
          <a:p>
            <a:pPr marL="0" indent="0">
              <a:buClr>
                <a:srgbClr val="105594"/>
              </a:buClr>
              <a:buNone/>
            </a:pPr>
            <a:r>
              <a:rPr lang="en-US" sz="2000" b="1" dirty="0"/>
              <a:t>Maximize the development impact of transit investments </a:t>
            </a:r>
          </a:p>
          <a:p>
            <a:pPr lvl="1"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Community building</a:t>
            </a:r>
            <a:br>
              <a:rPr lang="en-US" sz="1600" i="1" dirty="0"/>
            </a:br>
            <a:endParaRPr lang="en-US" sz="1600" i="1" dirty="0"/>
          </a:p>
          <a:p>
            <a:pPr marL="0" indent="0">
              <a:buClr>
                <a:srgbClr val="105594"/>
              </a:buClr>
              <a:buNone/>
            </a:pPr>
            <a:r>
              <a:rPr lang="en-US" sz="2000" b="1" dirty="0"/>
              <a:t>Support regional economic competitiveness</a:t>
            </a:r>
          </a:p>
          <a:p>
            <a:pPr lvl="1"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More customers &amp; employees connected to employment centers</a:t>
            </a:r>
            <a:br>
              <a:rPr lang="en-US" sz="1600" i="1" dirty="0"/>
            </a:br>
            <a:endParaRPr lang="en-US" sz="1600" i="1" dirty="0"/>
          </a:p>
          <a:p>
            <a:pPr marL="0" indent="0">
              <a:buClr>
                <a:srgbClr val="105594"/>
              </a:buClr>
              <a:buNone/>
            </a:pPr>
            <a:r>
              <a:rPr lang="en-US" sz="2000" b="1" dirty="0"/>
              <a:t>Advance equity</a:t>
            </a:r>
          </a:p>
          <a:p>
            <a:pPr lvl="1"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Housing affordability &amp; good jobs accessible by transit</a:t>
            </a:r>
            <a:br>
              <a:rPr lang="en-US" sz="1600" i="1" dirty="0"/>
            </a:br>
            <a:endParaRPr lang="en-US" sz="1600" i="1" dirty="0"/>
          </a:p>
          <a:p>
            <a:pPr marL="0" indent="0">
              <a:buClr>
                <a:srgbClr val="105594"/>
              </a:buClr>
              <a:buNone/>
            </a:pPr>
            <a:r>
              <a:rPr lang="en-US" sz="2000" b="1" dirty="0"/>
              <a:t>Support a 21st century transportation system</a:t>
            </a:r>
          </a:p>
          <a:p>
            <a:pPr lvl="1">
              <a:buClr>
                <a:srgbClr val="10559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Ridership &amp; revenue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20" name="Picture 2" descr="U:\01StrategicInitiatives\Vision Document\Images\TOD-OakStationBlueLine.jpg"/>
          <p:cNvPicPr>
            <a:picLocks noChangeAspect="1" noChangeArrowheads="1"/>
          </p:cNvPicPr>
          <p:nvPr/>
        </p:nvPicPr>
        <p:blipFill rotWithShape="1">
          <a:blip r:embed="rId3" cstate="print"/>
          <a:srcRect l="6533" t="51515" r="11333"/>
          <a:stretch/>
        </p:blipFill>
        <p:spPr bwMode="auto">
          <a:xfrm>
            <a:off x="5225142" y="4191000"/>
            <a:ext cx="3543300" cy="140142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019800" y="3785459"/>
            <a:ext cx="285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Blue Line TOD at 46</a:t>
            </a:r>
            <a:r>
              <a:rPr lang="en-US" sz="10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Street </a:t>
            </a:r>
          </a:p>
        </p:txBody>
      </p:sp>
      <p:sp>
        <p:nvSpPr>
          <p:cNvPr id="2054" name="AutoShape 6" descr="data:image/jpeg;base64,/9j/4AAQSkZJRgABAQAAAQABAAD/2wCEAAkGBxQQERQUERQUFRQXFBgVFxQYFxgWFRgYFRYWFhYUFhcdHCggGBolHRgXITEhJSkrLi4uFx8zODMsNygtLisBCgoKDg0OGhAQGy0kHyQsLDQsLCwsLCwsLCwsLCwsLCwsLCwsLCwsLCwsLCwsLCwsLCwsLCwsLCwsLCwsLCwsLP/AABEIAJwA8AMBIgACEQEDEQH/xAAcAAABBQEBAQAAAAAAAAAAAAAFAQIDBAYABwj/xABDEAACAQIEAgcEBwcDAgcAAAABAhEAAwQSITEFQQYTIlFhcYEykaHRBxRCUrHB8BUjM3KCkuFiovE0QxYXJFOywtL/xAAZAQADAQEBAAAAAAAAAAAAAAAAAQIDBAX/xAAuEQACAgEDAwIEBQUAAAAAAAAAAQIRIQMSMRNBUQShIlKR4RQyscHRQmFxcoH/2gAMAwEAAhEDEQA/APR4rop0V0V0nONiuinxXRQAyKWKdFdFADYrop0V0UANiuinRSxQA2uinRXRQMbFOApYropDEilApRTopDEApwropYpDOFOArgKcBSAUU4UgpwFIYop6imgV168ttSzsqqNSzEADzJoAlApt++lpS9xlRBuzEAD1NYPpB9Jdu3K4Retb/wBxpFseQ3f4CvN+M8avYts2IuM5Gw2Vf5V2FAz0fpD9J9u3KYNOsbbrXkWx/Ku7/AedeSdJuLXsXe6y+7XGiBOgAmYUDQCnM9Ub51qZLBSNf0S/6XxzPPvBrV4NpRfKsd0Nufubg7nn+5P8Ufs8WVEAUF2120X1b5VkkUelRXRT4rorrOcZFLFPiuigBkUsU+K6KBDIpIqSK6KAGZa6KfFdFADIrop8V0UDGRSxTopYpANilililigYgFLFKBSgUhnAU4CuApLjhQWYhVGpYkADxJO1IY4Cuu3FRSzsFUalmIAHmTtWK499Itm1K4Ydc/3jItD13b099ec8a47fxhm/cLAbKNEHko0pAei8e+ki1alcKvXN98yLQ8Rzf4DxrznjPG7+MbNfuF42XZF/lUaChpNNZMwgGJ50DG3sQF3OvcNTUVl2uNCiANTz25E8qJWOColrO7SSJA2Hl3saIviFMIiws7xA2OwpOLq3gaavBnnNVrlTtVvB8DvXtVQhfvN2R6d9JjGcGv5VuqdjkMd+Ut86JXMYzc4HhpUL8OSxoLguPqGC7L/mmHesmaR4PoCK6KfFLFdRyjIpYp+Wly0ARxXRUmWly0wI4rstSZaXLQBFlroqTLXZaAI8tdFSZaFvx/DqWm4AFnWDDRuFP2qQBDLXRWPs8duYvFIqEW7YzFVzANcIHj7R/wBIrVYG/mENGcb6QD4gcvKp3K6K24sniuikN9c6pIzMYA5+vdUlzsyWgAbk6AeZosBsUjsFBLEADUkkADxJO1ZDjv0g2LMrh4vv96YtD+r7Xp7687430hv4szfuSPuDs2x5L85oA9B479IlmzK4Yde/3trQ9d29PfXnXGuP38YZv3Cw5IOyg8l+c0JF4EwK4mlZVEd7FAGNz3U63h7pGdhlQek+XM0YsZbZRigZigjbfzqDE32a3E6DkPPn30kry2MHTUlj2h51dwXA713ULlX779kfHerYs4TD6u5vuPspok+J5++k3gEVMNhmuEhFLHbbx/Ciw4WtkBsRdW33CRJjuG5qg/SC/dGXDoLa/wCga+rn8qrjgrvLXXgxuTJPqazequClBlo8Vw1j/p7Wdvv3PyH/ABVPE4zE4rctl7vZX3c6L8J4MgRTGsb0VXDAVk5yZaikYrDYU2iwY6z6cqlFXuNJlun9chVKqRSPocClApwWnBa7DkGBacFp4WnBaAI8tdlqXLS5aLEQ5aXLU2Wuy0WBDlpMtT5aHdIcY2Hw9y6gUsokAkKP9xAJ8J1osKAP0g8T6jDZVaHuaeIUbmKwmGwN5MO5LAuwDDOJAPcP1GlVevvYpuvvzlFwae0Wnv0nu0HlFGLzM7ILh6tCGJGgIyAaTsN/OsPim7RtiKyU+i/Rl8Xdtm4x6wqXBnRQAYB7xMaCtDe4/cwtw2uIqFhsgvJJOigy0br2hH2vOncGvFGslDEoRI00IqxxGyt7rA4DSRM6z2RWDVOy93YB3ulaYO4rJ+/PtI0wpGo7TRqfL4VmekXSvEY0zfuQnK2vZtj0nX1ms7j1Fu/dVJyB2AEzsY/KjP7NsW7p67M0dWQk7z7c+HrW0XRDB4aatW+H23VHuMQCzAwd4Aj86qsZJgbkwB56AVoLPDGOHt5yLQDFi1zs7nkDqauTJQKxpRbYW2sdonNzMTHjVXDYV7pi2jMfAfieVF8RicJbiFa+wPiqSfDc0/6zirwyoBZT7qjIPmamWqkUoMlu4O1bCfWbqoVWOrU5nPoNqrXOkC2wRhbI/ncZj5wPzpn7FW203iWkT3azVxQMpFu2AuxNZqUpflRVJclI2cTioN1zB5H5DSr+D6OoPa7R8flR7CWhkXyH4VOFqKb5KujL4W2yjJbAgEidvj8hS28OXtlyxmCQB4TuTTr2Ja27qqg9qZPy9Ko22YqQWIEkRMD4V0wjBK6MpSk2aPhv8MetTsKocPxapbGY69252FK/EGb+HbJ8T/isGjQEdIl7Y8h+dCc1FeMi5ANyATsB4H/NVLWHBWWO/p8aaKR9DhaeFp4WnBa6bOYYFpQtSRTgKViojC0oWpIpYqbHRHlrstQcR4jbw6zdaJ2G7N4Ac6846SdMbl9slshLUTCOpdx4upOUcoHxqkmwo1fSDpXbwwItqbzjcLORf5329Br5V5T0i6TNeYNiXa4x1SygyoPyHxNNwuEuXLV69eY9lhbCAkIJ+wig7AczTFwVxwhtLJDGTpCrEEknQc6Le2x0rCOEc2sDb0BY3R5TM1WLl7qlyXID6DYExGnL1otYwqHDW1dwVFycyGQYG4I3HlTbmLRQRh7WwJLRJgbknYepnwqVKk0iqvLCGA7PUDuWPhVi9fy9Yx2Gp9FmsViOIsYI0jbeffy9KsW+PnKy3BmDAgzvqI35+tYM02syfDsK99xCkywLHkJMkk++tJxX6t1pe7cLGI6q3qdPvNsKFYGxexDMvWRbWBCjKNZ5fOaJWOHJZuZAgZzBBblMD8aLbdJCquRuExrnTCWBbG2du0/9zbegrsRwl2KviHZtddfDvrS8Kw8Bs0TmMxtsKXjJyIrRMONPfRTcqYWkrQCs4VAAEtwuYAsfOtKmHA5VnreKZmiABnkjc8jvWivYxF+1J7hqaqcIp4EpN8gzjTC21tiJ3GlBmxp7YAABMmdTrFGuI2mxGXKjAAzJgVHZ4EB7RH41cZ7Y0S427L9i8q21zEDTmaifiK/ZDN5CPxp9vh9scp86nVQNgB5VmWBH4e9xy0ZZ7z5+tTWuDqNz7qKE000WwK1vCIuyj11qRqdNMakMCdI17K+v5Vnrza/CtNx32Ae4/kay51NBSPp8Cs3x7pnYw4K2/wB9dGmVdVk7AtsT4D4Vp4rzPpbhsPZxn7qEunL2YJUHK2oXYTpWrb7GCXkoce49ib4VXZlUrJRRlXfYxv6k0Z6J9KXQXPrLTZRQZCyUGpmFBYjTxrPcXZEuEYjtMoheyp1bKdKC9I+K2uoW1aEOzSzgZXAEyuYcjKyNtKG5LFFqnk9Pu/STw8bXHbytXPzAqjj/AKRUdP8A0qtMxnuCAP5VmWNeW3iEQhmhsikAW7QHaHNsubv51Pw3BhVt3HIUQZZmhQCR389OWtWq5IyWuJcQfGJcdmuaqwZn0Zgp1AH2F5QKvNgFVlFsDIqJmfRUEqGOp0A1oY3GLYlbFs3yZ7Tgra110X2m9YqvicHfvw2IuSOS6Kix91AI9wqd/fkpQbLl7jlm2j27YOILXesJEpaBiAM3tOPIDzobcGIxelx4SYFpRlQTyCD2j5zWmwXBLVvCnESOeUATJ1gE8p8Iobw3Hul5WAAAVgNAFG2vw50mnhSeClWWiPDXwj20cTbVgpUDeNII8+RrRcZfq7NsLAlCCIGxUVmG1JO5zZp8ZmaViXOpJPjr7qcdTbFoctPc0yrd2qpeq7itvWqF2sDQMdDk/i/zD8DT+OM4xK5JjKJI5a9/KmdFsLnV5ZgMwkAxOnOtXhsGi7KPM6n4006dmTKXCbxVCMrMxYn/AJJqfE4a5eEOFVZmJk6USArjTvNiBtrhCLvJ+FWksKvsqBSYjFontMBQnFdJrK7Gf14UgDBphrL3+l/3UPr/AM1Ru9LrnIAe75UDo2lNNYU9K7v6/wCKQdKL3cffRYUbgmmmsavSi5zB+HyqdOlR5j4fKix0ag01qBWukqHePiKtpxm23f8AA0AJxkTbPmKG8Hw4ykkb852+dXsdiVdCFknyMaeJpMKsIKBo9+ryvjrp+1rxcZwEAygZiOyupHrXqYM15Nfstd4tiWVoyNtrB9gQfdWjruQu4O6Shb1y0ttSh7QAywWJI7u6OdZHH3ClxRb6pjqDnth415Zttq1PTPMuIViQSwL6SANYgeGlY/Fmbqz3VOFwXG2shq2mKa2bme0FEyRZsxpAicviPfQ4YcMwN9muMZiCCFjuGw8hVi3dIQoNj498cvSpMNhidQpnbuoY0mWbd5RkNtVgZSQQOTarPdpvRXpfjkv3wbbBraqFUgQPH40Pw+DLsq5hLEKo3JJMAaaVc4two4R1S8ssVDRmERJGseVVbqhUrKi8RcWOoWBbzFu8knxqBcKzbD1Og95rVW8BZXAjEA9tlIAUCA0HTv0oNwDH9ViVZlDnI0ZjoCGtmaGsqw3YbRHw7ABriISpZyABJgaEkmN9BtR3E8JSxbDs8SjMAAFEgAgd53oHa4fdzq+UgZ5mY0125860vFAcQiLAQKCJnMTKhe7Taqi4pZInd4MLjsUcuwAnYDShly4DuPdWtx/AUFv2mmRrp+FAMTwcjZvfWFmthPof7Dx94fhWqt1keAXVw1u51pA7QIjnpyoJ0h6aM3YtaDw/M0zN8m44n0hs2BqZPcKx/EemNy5pb7I8KzIJYyxJP691I+IUeMbxoPfzpDSLl3GO57RJPiSaRVc+FJhsasaJ+FWlxbHQL+J/Cocn4NFFEH1RjuTTlwP6mrOW4fujwiTR/hfQ3GYjVbV4jvZhaX460tzY9qRnBgB+v80x7FtdyPePyr0bDfRRfYdv6uvm924fwAq8v0Pg+1ftj+Wz+ZY1SUmTcTyO4UG0+k1C108gfU16/c+hofZxI9bXyahuL+hzED+HesN4HOn5MKe1itHmIv8AeKct4foxWt4h9G3ELWvUFx322V/hofhWZxHC7qOLbW3V2MBWUqSTyGbegA9w8TaWR376neidjaq9zBGwAjbjfz5j31PhdRQB76D+VeQmDxHEdYrBGuN2xKjR+cb6CvV8G67DwAE66V5liLIuXLxa6E7RgHkCW7X67q0ciK7AjiKkYgFLRe2JXWdRLZSTvG2lZXH2ri3gXBUxvAFeg27IYmb4OXsqsDQD8d+dZnpJcyXB2VbwYTy5Ut1lRwR2L+ayECzcJgNJzHtaQPLSrI4BiSwJAMCP4ikzPdNRcJxLdXdutbW3lQ9W+SDJB7S+Qj+4UzjXShsMtkuhutdt5iQVQDYZR2TvrWesvUWumo13tv8AYIz08p2ELfCcQptsEMrkMqV+wQYBB9Jq/wAfwWJxWJdzYIJgQGDKIHJpiqHR3iv1rGNhSjJlL/vCQ0hGiY0OtbP/AMNnld/2n/8AdKvVdoJr/b7A56SfPt9zNHheLFlbLQloSQp111k6AmaG3eHont3SP5bbn4kCifF+JthbzWurxF2I7du0WTXl/EmaB4vG3L10GcdbLEKB1VwIsmNSraDvNaaHUnPbqx2rzd/8pIUpJK459jZYS0zFQokZRH3p7zyAirl7hrFWyssgEGD7Jj8RWC4jiL2GuNbOLxUroSq4h0MifaCkGmWL957dy8MR2bZAcvbYN2ttGtya6vw+n86+jMOpP5TR8S0txM6jWgd81QtcddmW2MTYJJChDbUakwogoO+nX+Istw2nfC9YGyFYUHNMRpGtQ/TLtNe/8FrVfysS9bDJqAde6sEcGSCY0DAE90nSt5icebbMj/VQymGXMQQf7qotZRUE27QS52hF1gGyncdrWDQvTtf1L6h1V4YA4jYAKhQQIkiZk99V0wmatLiLaOM5tLA7OYXTE7gedLgbClpSwXjUgXJHrpU/h5+V9UV1Y+H9AXgeEOLAu5cwhjC8ghgl/uivSujP0b3boDYiLKaHIsFzPwHmZNW+GILfCW/chZS+rqYUyAMpJAHKfU+NeiYbFqo100X4qNa5dtzal2N91RTiCuFcDsYRmXD4UMywOtYrmMgHVmJYb8hFGg14/ZtL/Uzf/UVn+j3SBbj4tmJAGIyqsk6KoXTTScpMeNX73SS2pga1unFcGTTZcd3YMc47LQQqEGRGgk+NDOHYG+nEb9xyxstZQKSdMwIkBeXPlVO9xoIl4qjksxYbwDAGo25U6/0sQhouW99s4B8t6NyFtZra6saOmELIAadiDI9/Oh69KrgYknSdR8qN6HsZusXiFQdoxNZDpli7d7BXlzLmAME7grqCCfyrPXcQRbVS91yEjMzEfAGgfETmUq3MNz5gTEfrak5KilB2A8Ded7ea4xdmJMkydQDRDB3CAQOdDOGH90PD9flV7CHeoA9TfFMrTaLCGlj1VwGOfZykCsfeK22vNeV1lUA7LAmM5IAjXUik/auLT/uH0dvnT06XYpNyx/qn8RXQ9BVRj1WO4BjcOrYiGZiXKoGzbQACZ8Z91BuM4M3r0BgIjeeYHd5VoE6fXQO0P9qn5VHjemou23U27eYowVskEMRpB1jWKno1wV1G+wD47xFrzrYB7TWmIDNCKDMCSYAEDTwqj+xLvEbVk5cqLChlhp6tjOkiAe+rWD4ZhLyI+JKPcNtQ2e4Ikc8sjvrfdHbP7q2UZchBOUeLMZB7tqy9L6iGtqS00n8Pd9/8E6uk4LdfJmOinRx7HE2v9WyW2R5LMDLM+aY5DevR847xQ3i+PXC2Ll5yQltCxjU6bROleSDpFxXiAe/aYW7OpS0MhbKoksARLedd7ahgwUXIsdNuj+KvYy/ct2bjKzdkrsQFHjQ3DdHcWHWbV4DMuusbjfWtt9HHTN8cLlm//GtAEuNFdSYDRyPzraPe0PlUKClmy3qOOKPJ+kGBxJxl0r14U3CRldguUACVAbvqzgbOITDX5a9nlMpZnLD2pCyZHpWkvXCrBgjGMx0QmeyJ1jQn8qvDE6RlbQARlI5z3a0vTwWrOUW6a9+SdfWenGDirTV/oeao2M61e3fy57cy5iMwzbnupuOvYr63d1fq+v7PskZcw28K9CvYtoPYbbTsHQx5a1mboxGQFAwYLENanu09nv51tP0yivzChruXYAcfOJF+8Vt3WHWNEWgwgHTXKZFVOLjFdVhYtOT1b5gbKtB6wwIKdnTuivXeGGLFoEQRbQEcwcokVh+lXSbE/WTh8GcuT22KhiSQDG2gHfWEoKOWzWM7xRlH+sHCPNgz16dnqRtkeTly68taJdCbd3NfDWik2tP3eSTmGmwmtJ0W49cxVtxeBF20/VvGgJ3BA5eXhVHi/HriXWVGIA02BqKSpjtvBtrlstgG/wBK3p8JsrHxrQ8RLLbVlBaVTsjeMh1/XfWE4J0hBtNaM9YRLkr2Qty26gxzM8vCr/Dbl0ujFXulSd5CldQADy3HhXNNXqM6Iv4F/Ylwlp0u3wlh+0ytEyRIJ1+PdTL2Luo7AaCdB7J9SBM1Jw/g14YlrsAygUozaDtTmHjyqpxTg19b5e0EClYZJzSw2YMQYEcoq+m6wTvQP4lddlIdiZmO1rqDG9YHH4INki31Z3cgKTELt3kGT60f4pgsSuJ6x0ATq8vZ7REGQdcomaCmWYB7rr2hr1KwAefZud0ac6SjXI274PQeinDj9WQW0coXIBIEmTpMGKku4As+VTLZgCvMSQNvXei3Q7AAYWFxD3kzT7HVhTzAEz3HU1d/ZdkObgWLhJYsFGcnSTO/IU9obgbiOENkIG4bLB/W+1Z7GYNlA0mTA8yPLuNAsV06vYzHWURri4YXc2Qe24A1Lgf/AB2ra2elS2swDXQCdBkUQMoWPgaGg3Hn3Dj2CPH82q9hW1qjggVzA95/EVZwz9qkI0Fy54Ef1VVc+I94NQH9c6iP62r0WzlQ96qX3AmRpzEaVLOtNujlUMpGU4lhbBYnLdLHuiB5SK1/CvpKu4azbtJgywRFQEvE5REwBpNULtkTVyzhFgaVipO8FNLuRdIvpGvYzDXLD4TItwZSwYkgTOkiKCcK491NlVNks6Kyox2ytMgrGtaDFYZQNqHmyO6lJt8jSS4BXRXj13Au9y3azO4ynMJEAyIE71o//MnG8rCf2n51Fw2wpnSiDWVA2oTlWGDSKp+kTHH/ALVsf0n501un+P8AuW/7Zrrhg7CmF/KhSl5FtXgY/TviB+ynon+ajPTXiJ2Cf2inXLnlULXCedFy8jpeBt/pRxRhoyr5KvyoVhcdiUvvduBblxvaLDQ6RqBpR1bQih+KGtJt+RpIH4DEYq21wpcyl3zv4sedHuHdIb1sRcC3DPtGZodbGlOQa1nJWi4uma3A8fdreQINyZkjcR3VreE8dgDMBoAIDa6ea1hOCuYI8q3eAUBR2QdBuK5opR1ODeTbgF+H8WRixKOZjuP51NiLof2Vdf6flTcFhwSdTyopgrIk13nGY/HcNBliToN20/4rN4/gLkZkAOggzp58q9C4nfKl2ESQAfHLMT5SffWA4vx26uUDL299Dp5a1LSKTZo+jXFrOFtC1ccdYW0RQWOoG8betS42/cxHtzaSdEB7R8XI/AVF0N6PWb1u47hs3WFZDEbbHTnQHjuOuYfFPZRjkVoBaC0QDvVQpcid9jO8K6IthwbjsUfUHYhRmMRGuojyq5dwtsfbU/3j86v3sW7qQzGDuNPlVWzhEj2R7qHFPgE33A1+Fbw7wSd4176hXEANuCO+fxBAIrSjBW/uimXeGWmiUB99Lpj3n//Z"/>
          <p:cNvSpPr>
            <a:spLocks noChangeAspect="1" noChangeArrowheads="1"/>
          </p:cNvSpPr>
          <p:nvPr/>
        </p:nvSpPr>
        <p:spPr bwMode="auto">
          <a:xfrm>
            <a:off x="-5715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56" name="AutoShape 8" descr="data:image/jpeg;base64,/9j/4AAQSkZJRgABAQAAAQABAAD/2wCEAAkGBxQQERQUERQUFRQXFBgVFxQYFxgWFRgYFRYWFhYUFhcdHCggGBolHRgXITEhJSkrLi4uFx8zODMsNygtLisBCgoKDg0OGhAQGy0kHyQsLDQsLCwsLCwsLCwsLCwsLCwsLCwsLCwsLCwsLCwsLCwsLCwsLCwsLCwsLCwsLCwsLP/AABEIAJwA8AMBIgACEQEDEQH/xAAcAAABBQEBAQAAAAAAAAAAAAAFAQIDBAYABwj/xABDEAACAQIEAgcEBwcDAgcAAAABAhEAAwQSITEFQQYTIlFhcYEykaHRBxRCUrHB8BUjM3KCkuFiovE0QxYXJFOywtL/xAAZAQADAQEBAAAAAAAAAAAAAAAAAQIDBAX/xAAuEQACAgEDAwIEBQUAAAAAAAAAAQIRIQMSMRNBUQShIlKR4RQyscHRQmFxcoH/2gAMAwEAAhEDEQA/APR4rop0V0V0nONiuinxXRQAyKWKdFdFADYrop0V0UANiuinRSxQA2uinRXRQMbFOApYropDEilApRTopDEApwropYpDOFOArgKcBSAUU4UgpwFIYop6imgV168ttSzsqqNSzEADzJoAlApt++lpS9xlRBuzEAD1NYPpB9Jdu3K4Retb/wBxpFseQ3f4CvN+M8avYts2IuM5Gw2Vf5V2FAz0fpD9J9u3KYNOsbbrXkWx/Ku7/AedeSdJuLXsXe6y+7XGiBOgAmYUDQCnM9Ub51qZLBSNf0S/6XxzPPvBrV4NpRfKsd0Nufubg7nn+5P8Ufs8WVEAUF2120X1b5VkkUelRXRT4rorrOcZFLFPiuigBkUsU+K6KBDIpIqSK6KAGZa6KfFdFADIrop8V0UDGRSxTopYpANilililigYgFLFKBSgUhnAU4CuApLjhQWYhVGpYkADxJO1IY4Cuu3FRSzsFUalmIAHmTtWK499Itm1K4Ydc/3jItD13b099ec8a47fxhm/cLAbKNEHko0pAei8e+ki1alcKvXN98yLQ8Rzf4DxrznjPG7+MbNfuF42XZF/lUaChpNNZMwgGJ50DG3sQF3OvcNTUVl2uNCiANTz25E8qJWOColrO7SSJA2Hl3saIviFMIiws7xA2OwpOLq3gaavBnnNVrlTtVvB8DvXtVQhfvN2R6d9JjGcGv5VuqdjkMd+Ut86JXMYzc4HhpUL8OSxoLguPqGC7L/mmHesmaR4PoCK6KfFLFdRyjIpYp+Wly0ARxXRUmWly0wI4rstSZaXLQBFlroqTLXZaAI8tdFSZaFvx/DqWm4AFnWDDRuFP2qQBDLXRWPs8duYvFIqEW7YzFVzANcIHj7R/wBIrVYG/mENGcb6QD4gcvKp3K6K24sniuikN9c6pIzMYA5+vdUlzsyWgAbk6AeZosBsUjsFBLEADUkkADxJO1ZDjv0g2LMrh4vv96YtD+r7Xp7687430hv4szfuSPuDs2x5L85oA9B479IlmzK4Yde/3trQ9d29PfXnXGuP38YZv3Cw5IOyg8l+c0JF4EwK4mlZVEd7FAGNz3U63h7pGdhlQek+XM0YsZbZRigZigjbfzqDE32a3E6DkPPn30kry2MHTUlj2h51dwXA713ULlX779kfHerYs4TD6u5vuPspok+J5++k3gEVMNhmuEhFLHbbx/Ciw4WtkBsRdW33CRJjuG5qg/SC/dGXDoLa/wCga+rn8qrjgrvLXXgxuTJPqazequClBlo8Vw1j/p7Wdvv3PyH/ABVPE4zE4rctl7vZX3c6L8J4MgRTGsb0VXDAVk5yZaikYrDYU2iwY6z6cqlFXuNJlun9chVKqRSPocClApwWnBa7DkGBacFp4WnBaAI8tdlqXLS5aLEQ5aXLU2Wuy0WBDlpMtT5aHdIcY2Hw9y6gUsokAkKP9xAJ8J1osKAP0g8T6jDZVaHuaeIUbmKwmGwN5MO5LAuwDDOJAPcP1GlVevvYpuvvzlFwae0Wnv0nu0HlFGLzM7ILh6tCGJGgIyAaTsN/OsPim7RtiKyU+i/Rl8Xdtm4x6wqXBnRQAYB7xMaCtDe4/cwtw2uIqFhsgvJJOigy0br2hH2vOncGvFGslDEoRI00IqxxGyt7rA4DSRM6z2RWDVOy93YB3ulaYO4rJ+/PtI0wpGo7TRqfL4VmekXSvEY0zfuQnK2vZtj0nX1ms7j1Fu/dVJyB2AEzsY/KjP7NsW7p67M0dWQk7z7c+HrW0XRDB4aatW+H23VHuMQCzAwd4Aj86qsZJgbkwB56AVoLPDGOHt5yLQDFi1zs7nkDqauTJQKxpRbYW2sdonNzMTHjVXDYV7pi2jMfAfieVF8RicJbiFa+wPiqSfDc0/6zirwyoBZT7qjIPmamWqkUoMlu4O1bCfWbqoVWOrU5nPoNqrXOkC2wRhbI/ncZj5wPzpn7FW203iWkT3azVxQMpFu2AuxNZqUpflRVJclI2cTioN1zB5H5DSr+D6OoPa7R8flR7CWhkXyH4VOFqKb5KujL4W2yjJbAgEidvj8hS28OXtlyxmCQB4TuTTr2Ja27qqg9qZPy9Ko22YqQWIEkRMD4V0wjBK6MpSk2aPhv8MetTsKocPxapbGY69252FK/EGb+HbJ8T/isGjQEdIl7Y8h+dCc1FeMi5ANyATsB4H/NVLWHBWWO/p8aaKR9DhaeFp4WnBa6bOYYFpQtSRTgKViojC0oWpIpYqbHRHlrstQcR4jbw6zdaJ2G7N4Ac6846SdMbl9slshLUTCOpdx4upOUcoHxqkmwo1fSDpXbwwItqbzjcLORf5329Br5V5T0i6TNeYNiXa4x1SygyoPyHxNNwuEuXLV69eY9lhbCAkIJ+wig7AczTFwVxwhtLJDGTpCrEEknQc6Le2x0rCOEc2sDb0BY3R5TM1WLl7qlyXID6DYExGnL1otYwqHDW1dwVFycyGQYG4I3HlTbmLRQRh7WwJLRJgbknYepnwqVKk0iqvLCGA7PUDuWPhVi9fy9Yx2Gp9FmsViOIsYI0jbeffy9KsW+PnKy3BmDAgzvqI35+tYM02syfDsK99xCkywLHkJMkk++tJxX6t1pe7cLGI6q3qdPvNsKFYGxexDMvWRbWBCjKNZ5fOaJWOHJZuZAgZzBBblMD8aLbdJCquRuExrnTCWBbG2du0/9zbegrsRwl2KviHZtddfDvrS8Kw8Bs0TmMxtsKXjJyIrRMONPfRTcqYWkrQCs4VAAEtwuYAsfOtKmHA5VnreKZmiABnkjc8jvWivYxF+1J7hqaqcIp4EpN8gzjTC21tiJ3GlBmxp7YAABMmdTrFGuI2mxGXKjAAzJgVHZ4EB7RH41cZ7Y0S427L9i8q21zEDTmaifiK/ZDN5CPxp9vh9scp86nVQNgB5VmWBH4e9xy0ZZ7z5+tTWuDqNz7qKE000WwK1vCIuyj11qRqdNMakMCdI17K+v5Vnrza/CtNx32Ae4/kay51NBSPp8Cs3x7pnYw4K2/wB9dGmVdVk7AtsT4D4Vp4rzPpbhsPZxn7qEunL2YJUHK2oXYTpWrb7GCXkoce49ib4VXZlUrJRRlXfYxv6k0Z6J9KXQXPrLTZRQZCyUGpmFBYjTxrPcXZEuEYjtMoheyp1bKdKC9I+K2uoW1aEOzSzgZXAEyuYcjKyNtKG5LFFqnk9Pu/STw8bXHbytXPzAqjj/AKRUdP8A0qtMxnuCAP5VmWNeW3iEQhmhsikAW7QHaHNsubv51Pw3BhVt3HIUQZZmhQCR389OWtWq5IyWuJcQfGJcdmuaqwZn0Zgp1AH2F5QKvNgFVlFsDIqJmfRUEqGOp0A1oY3GLYlbFs3yZ7Tgra110X2m9YqvicHfvw2IuSOS6Kix91AI9wqd/fkpQbLl7jlm2j27YOILXesJEpaBiAM3tOPIDzobcGIxelx4SYFpRlQTyCD2j5zWmwXBLVvCnESOeUATJ1gE8p8Iobw3Hul5WAAAVgNAFG2vw50mnhSeClWWiPDXwj20cTbVgpUDeNII8+RrRcZfq7NsLAlCCIGxUVmG1JO5zZp8ZmaViXOpJPjr7qcdTbFoctPc0yrd2qpeq7itvWqF2sDQMdDk/i/zD8DT+OM4xK5JjKJI5a9/KmdFsLnV5ZgMwkAxOnOtXhsGi7KPM6n4006dmTKXCbxVCMrMxYn/AJJqfE4a5eEOFVZmJk6USArjTvNiBtrhCLvJ+FWksKvsqBSYjFontMBQnFdJrK7Gf14UgDBphrL3+l/3UPr/AM1Ru9LrnIAe75UDo2lNNYU9K7v6/wCKQdKL3cffRYUbgmmmsavSi5zB+HyqdOlR5j4fKix0ag01qBWukqHePiKtpxm23f8AA0AJxkTbPmKG8Hw4ykkb852+dXsdiVdCFknyMaeJpMKsIKBo9+ryvjrp+1rxcZwEAygZiOyupHrXqYM15Nfstd4tiWVoyNtrB9gQfdWjruQu4O6Shb1y0ttSh7QAywWJI7u6OdZHH3ClxRb6pjqDnth415Zttq1PTPMuIViQSwL6SANYgeGlY/Fmbqz3VOFwXG2shq2mKa2bme0FEyRZsxpAicviPfQ4YcMwN9muMZiCCFjuGw8hVi3dIQoNj498cvSpMNhidQpnbuoY0mWbd5RkNtVgZSQQOTarPdpvRXpfjkv3wbbBraqFUgQPH40Pw+DLsq5hLEKo3JJMAaaVc4two4R1S8ssVDRmERJGseVVbqhUrKi8RcWOoWBbzFu8knxqBcKzbD1Og95rVW8BZXAjEA9tlIAUCA0HTv0oNwDH9ViVZlDnI0ZjoCGtmaGsqw3YbRHw7ABriISpZyABJgaEkmN9BtR3E8JSxbDs8SjMAAFEgAgd53oHa4fdzq+UgZ5mY0125860vFAcQiLAQKCJnMTKhe7Taqi4pZInd4MLjsUcuwAnYDShly4DuPdWtx/AUFv2mmRrp+FAMTwcjZvfWFmthPof7Dx94fhWqt1keAXVw1u51pA7QIjnpyoJ0h6aM3YtaDw/M0zN8m44n0hs2BqZPcKx/EemNy5pb7I8KzIJYyxJP691I+IUeMbxoPfzpDSLl3GO57RJPiSaRVc+FJhsasaJ+FWlxbHQL+J/Cocn4NFFEH1RjuTTlwP6mrOW4fujwiTR/hfQ3GYjVbV4jvZhaX460tzY9qRnBgB+v80x7FtdyPePyr0bDfRRfYdv6uvm924fwAq8v0Pg+1ftj+Wz+ZY1SUmTcTyO4UG0+k1C108gfU16/c+hofZxI9bXyahuL+hzED+HesN4HOn5MKe1itHmIv8AeKct4foxWt4h9G3ELWvUFx322V/hofhWZxHC7qOLbW3V2MBWUqSTyGbegA9w8TaWR376neidjaq9zBGwAjbjfz5j31PhdRQB76D+VeQmDxHEdYrBGuN2xKjR+cb6CvV8G67DwAE66V5liLIuXLxa6E7RgHkCW7X67q0ciK7AjiKkYgFLRe2JXWdRLZSTvG2lZXH2ri3gXBUxvAFeg27IYmb4OXsqsDQD8d+dZnpJcyXB2VbwYTy5Ut1lRwR2L+ayECzcJgNJzHtaQPLSrI4BiSwJAMCP4ikzPdNRcJxLdXdutbW3lQ9W+SDJB7S+Qj+4UzjXShsMtkuhutdt5iQVQDYZR2TvrWesvUWumo13tv8AYIz08p2ELfCcQptsEMrkMqV+wQYBB9Jq/wAfwWJxWJdzYIJgQGDKIHJpiqHR3iv1rGNhSjJlL/vCQ0hGiY0OtbP/AMNnld/2n/8AdKvVdoJr/b7A56SfPt9zNHheLFlbLQloSQp111k6AmaG3eHont3SP5bbn4kCifF+JthbzWurxF2I7du0WTXl/EmaB4vG3L10GcdbLEKB1VwIsmNSraDvNaaHUnPbqx2rzd/8pIUpJK459jZYS0zFQokZRH3p7zyAirl7hrFWyssgEGD7Jj8RWC4jiL2GuNbOLxUroSq4h0MifaCkGmWL957dy8MR2bZAcvbYN2ttGtya6vw+n86+jMOpP5TR8S0txM6jWgd81QtcddmW2MTYJJChDbUakwogoO+nX+Istw2nfC9YGyFYUHNMRpGtQ/TLtNe/8FrVfysS9bDJqAde6sEcGSCY0DAE90nSt5icebbMj/VQymGXMQQf7qotZRUE27QS52hF1gGyncdrWDQvTtf1L6h1V4YA4jYAKhQQIkiZk99V0wmatLiLaOM5tLA7OYXTE7gedLgbClpSwXjUgXJHrpU/h5+V9UV1Y+H9AXgeEOLAu5cwhjC8ghgl/uivSujP0b3boDYiLKaHIsFzPwHmZNW+GILfCW/chZS+rqYUyAMpJAHKfU+NeiYbFqo100X4qNa5dtzal2N91RTiCuFcDsYRmXD4UMywOtYrmMgHVmJYb8hFGg14/ZtL/Uzf/UVn+j3SBbj4tmJAGIyqsk6KoXTTScpMeNX73SS2pga1unFcGTTZcd3YMc47LQQqEGRGgk+NDOHYG+nEb9xyxstZQKSdMwIkBeXPlVO9xoIl4qjksxYbwDAGo25U6/0sQhouW99s4B8t6NyFtZra6saOmELIAadiDI9/Oh69KrgYknSdR8qN6HsZusXiFQdoxNZDpli7d7BXlzLmAME7grqCCfyrPXcQRbVS91yEjMzEfAGgfETmUq3MNz5gTEfrak5KilB2A8Ded7ea4xdmJMkydQDRDB3CAQOdDOGH90PD9flV7CHeoA9TfFMrTaLCGlj1VwGOfZykCsfeK22vNeV1lUA7LAmM5IAjXUik/auLT/uH0dvnT06XYpNyx/qn8RXQ9BVRj1WO4BjcOrYiGZiXKoGzbQACZ8Z91BuM4M3r0BgIjeeYHd5VoE6fXQO0P9qn5VHjemou23U27eYowVskEMRpB1jWKno1wV1G+wD47xFrzrYB7TWmIDNCKDMCSYAEDTwqj+xLvEbVk5cqLChlhp6tjOkiAe+rWD4ZhLyI+JKPcNtQ2e4Ikc8sjvrfdHbP7q2UZchBOUeLMZB7tqy9L6iGtqS00n8Pd9/8E6uk4LdfJmOinRx7HE2v9WyW2R5LMDLM+aY5DevR847xQ3i+PXC2Ll5yQltCxjU6bROleSDpFxXiAe/aYW7OpS0MhbKoksARLedd7ahgwUXIsdNuj+KvYy/ct2bjKzdkrsQFHjQ3DdHcWHWbV4DMuusbjfWtt9HHTN8cLlm//GtAEuNFdSYDRyPzraPe0PlUKClmy3qOOKPJ+kGBxJxl0r14U3CRldguUACVAbvqzgbOITDX5a9nlMpZnLD2pCyZHpWkvXCrBgjGMx0QmeyJ1jQn8qvDE6RlbQARlI5z3a0vTwWrOUW6a9+SdfWenGDirTV/oeao2M61e3fy57cy5iMwzbnupuOvYr63d1fq+v7PskZcw28K9CvYtoPYbbTsHQx5a1mboxGQFAwYLENanu09nv51tP0yivzChruXYAcfOJF+8Vt3WHWNEWgwgHTXKZFVOLjFdVhYtOT1b5gbKtB6wwIKdnTuivXeGGLFoEQRbQEcwcokVh+lXSbE/WTh8GcuT22KhiSQDG2gHfWEoKOWzWM7xRlH+sHCPNgz16dnqRtkeTly68taJdCbd3NfDWik2tP3eSTmGmwmtJ0W49cxVtxeBF20/VvGgJ3BA5eXhVHi/HriXWVGIA02BqKSpjtvBtrlstgG/wBK3p8JsrHxrQ8RLLbVlBaVTsjeMh1/XfWE4J0hBtNaM9YRLkr2Qty26gxzM8vCr/Dbl0ujFXulSd5CldQADy3HhXNNXqM6Iv4F/Ylwlp0u3wlh+0ytEyRIJ1+PdTL2Luo7AaCdB7J9SBM1Jw/g14YlrsAygUozaDtTmHjyqpxTg19b5e0EClYZJzSw2YMQYEcoq+m6wTvQP4lddlIdiZmO1rqDG9YHH4INki31Z3cgKTELt3kGT60f4pgsSuJ6x0ATq8vZ7REGQdcomaCmWYB7rr2hr1KwAefZud0ac6SjXI274PQeinDj9WQW0coXIBIEmTpMGKku4As+VTLZgCvMSQNvXei3Q7AAYWFxD3kzT7HVhTzAEz3HU1d/ZdkObgWLhJYsFGcnSTO/IU9obgbiOENkIG4bLB/W+1Z7GYNlA0mTA8yPLuNAsV06vYzHWURri4YXc2Qe24A1Lgf/AB2ra2elS2swDXQCdBkUQMoWPgaGg3Hn3Dj2CPH82q9hW1qjggVzA95/EVZwz9qkI0Fy54Ef1VVc+I94NQH9c6iP62r0WzlQ96qX3AmRpzEaVLOtNujlUMpGU4lhbBYnLdLHuiB5SK1/CvpKu4azbtJgywRFQEvE5REwBpNULtkTVyzhFgaVipO8FNLuRdIvpGvYzDXLD4TItwZSwYkgTOkiKCcK491NlVNks6Kyox2ytMgrGtaDFYZQNqHmyO6lJt8jSS4BXRXj13Au9y3azO4ynMJEAyIE71o//MnG8rCf2n51Fw2wpnSiDWVA2oTlWGDSKp+kTHH/ALVsf0n501un+P8AuW/7Zrrhg7CmF/KhSl5FtXgY/TviB+ynon+ajPTXiJ2Cf2inXLnlULXCedFy8jpeBt/pRxRhoyr5KvyoVhcdiUvvduBblxvaLDQ6RqBpR1bQih+KGtJt+RpIH4DEYq21wpcyl3zv4sedHuHdIb1sRcC3DPtGZodbGlOQa1nJWi4uma3A8fdreQINyZkjcR3VreE8dgDMBoAIDa6ea1hOCuYI8q3eAUBR2QdBuK5opR1ODeTbgF+H8WRixKOZjuP51NiLof2Vdf6flTcFhwSdTyopgrIk13nGY/HcNBliToN20/4rN4/gLkZkAOggzp58q9C4nfKl2ESQAfHLMT5SffWA4vx26uUDL299Dp5a1LSKTZo+jXFrOFtC1ccdYW0RQWOoG8betS42/cxHtzaSdEB7R8XI/AVF0N6PWb1u47hs3WFZDEbbHTnQHjuOuYfFPZRjkVoBaC0QDvVQpcid9jO8K6IthwbjsUfUHYhRmMRGuojyq5dwtsfbU/3j86v3sW7qQzGDuNPlVWzhEj2R7qHFPgE33A1+Fbw7wSd4176hXEANuCO+fxBAIrSjBW/uimXeGWmiUB99Lpj3n//Z"/>
          <p:cNvSpPr>
            <a:spLocks noChangeAspect="1" noChangeArrowheads="1"/>
          </p:cNvSpPr>
          <p:nvPr/>
        </p:nvSpPr>
        <p:spPr bwMode="auto">
          <a:xfrm>
            <a:off x="-5715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2060" name="Picture 12" descr="http://finance-commerce.com/files/2013/02/OaksStation4x.jpg"/>
          <p:cNvPicPr>
            <a:picLocks noChangeAspect="1" noChangeArrowheads="1"/>
          </p:cNvPicPr>
          <p:nvPr/>
        </p:nvPicPr>
        <p:blipFill rotWithShape="1">
          <a:blip r:embed="rId4" cstate="print"/>
          <a:srcRect r="13200"/>
          <a:stretch/>
        </p:blipFill>
        <p:spPr bwMode="auto">
          <a:xfrm>
            <a:off x="5225142" y="1118459"/>
            <a:ext cx="3543300" cy="2667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228600" y="101731"/>
            <a:ext cx="6172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05594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TOD Policy Goals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43000" y="1371600"/>
            <a:ext cx="8686800" cy="5624512"/>
          </a:xfrm>
        </p:spPr>
        <p:txBody>
          <a:bodyPr>
            <a:noAutofit/>
          </a:bodyPr>
          <a:lstStyle/>
          <a:p>
            <a:pPr marL="0" lvl="0" indent="0">
              <a:lnSpc>
                <a:spcPct val="200000"/>
              </a:lnSpc>
              <a:buClr>
                <a:srgbClr val="105594"/>
              </a:buClr>
              <a:buSzPct val="110000"/>
              <a:buNone/>
            </a:pPr>
            <a:r>
              <a:rPr lang="en-US" sz="2000" b="1" dirty="0"/>
              <a:t>Prioritize Resources </a:t>
            </a:r>
          </a:p>
          <a:p>
            <a:pPr marL="0" lvl="0" indent="0">
              <a:lnSpc>
                <a:spcPct val="200000"/>
              </a:lnSpc>
              <a:buClr>
                <a:srgbClr val="105594"/>
              </a:buClr>
              <a:buSzPct val="110000"/>
              <a:buNone/>
            </a:pPr>
            <a:r>
              <a:rPr lang="en-US" sz="2000" b="1" dirty="0"/>
              <a:t>Focus on Implementation</a:t>
            </a:r>
          </a:p>
          <a:p>
            <a:pPr marL="0" indent="0">
              <a:lnSpc>
                <a:spcPct val="200000"/>
              </a:lnSpc>
              <a:buClr>
                <a:srgbClr val="105594"/>
              </a:buClr>
              <a:buNone/>
            </a:pPr>
            <a:r>
              <a:rPr lang="en-US" sz="2000" b="1" dirty="0"/>
              <a:t>Effective Communication</a:t>
            </a:r>
          </a:p>
          <a:p>
            <a:pPr marL="0" lvl="0" indent="0">
              <a:lnSpc>
                <a:spcPct val="200000"/>
              </a:lnSpc>
              <a:buClr>
                <a:srgbClr val="105594"/>
              </a:buClr>
              <a:buNone/>
            </a:pPr>
            <a:r>
              <a:rPr lang="en-US" sz="2000" b="1" dirty="0"/>
              <a:t>Collaborate with Partners</a:t>
            </a:r>
          </a:p>
          <a:p>
            <a:pPr marL="0" lvl="0" indent="0">
              <a:lnSpc>
                <a:spcPct val="200000"/>
              </a:lnSpc>
              <a:buClr>
                <a:srgbClr val="105594"/>
              </a:buClr>
              <a:buNone/>
            </a:pPr>
            <a:r>
              <a:rPr lang="en-US" sz="2000" b="1" dirty="0"/>
              <a:t>Coordinate Internally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101731"/>
            <a:ext cx="6172200" cy="4587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TOD Policy – Five Strategies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2" b="14445"/>
          <a:stretch/>
        </p:blipFill>
        <p:spPr>
          <a:xfrm>
            <a:off x="5410200" y="934777"/>
            <a:ext cx="2995141" cy="45155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27538" y="1521069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7538" y="2209800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7538" y="2895600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538" y="3581400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7538" y="4273061"/>
            <a:ext cx="457200" cy="457200"/>
          </a:xfrm>
          <a:prstGeom prst="ellipse">
            <a:avLst/>
          </a:prstGeom>
          <a:solidFill>
            <a:srgbClr val="10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6669" y="1565003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669" y="2232123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531" y="2938820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669" y="3622865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669" y="4316995"/>
            <a:ext cx="3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MT">
  <a:themeElements>
    <a:clrScheme name="NewM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M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M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9050</TotalTime>
  <Words>537</Words>
  <Application>Microsoft Office PowerPoint</Application>
  <PresentationFormat>On-screen Show (4:3)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NewMT</vt:lpstr>
      <vt:lpstr>PowerPoint Presentation</vt:lpstr>
      <vt:lpstr>PowerPoint Presentation</vt:lpstr>
      <vt:lpstr>Peer “New Starts” PD and Engineering </vt:lpstr>
      <vt:lpstr>   Evaluation Criteria</vt:lpstr>
      <vt:lpstr> Land Use</vt:lpstr>
      <vt:lpstr> Economic Development</vt:lpstr>
      <vt:lpstr>PowerPoint Presentation</vt:lpstr>
      <vt:lpstr>PowerPoint Presentation</vt:lpstr>
      <vt:lpstr>TOD Policy – Five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Metropolitan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Oriented Development</dc:title>
  <dc:creator>galbralf</dc:creator>
  <cp:lastModifiedBy>Hansen, Kathryn</cp:lastModifiedBy>
  <cp:revision>438</cp:revision>
  <cp:lastPrinted>2017-01-24T15:50:18Z</cp:lastPrinted>
  <dcterms:created xsi:type="dcterms:W3CDTF">2014-10-23T19:25:13Z</dcterms:created>
  <dcterms:modified xsi:type="dcterms:W3CDTF">2017-01-24T20:47:05Z</dcterms:modified>
</cp:coreProperties>
</file>