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1" r:id="rId1"/>
  </p:sldMasterIdLst>
  <p:notesMasterIdLst>
    <p:notesMasterId r:id="rId12"/>
  </p:notesMasterIdLst>
  <p:handoutMasterIdLst>
    <p:handoutMasterId r:id="rId13"/>
  </p:handoutMasterIdLst>
  <p:sldIdLst>
    <p:sldId id="256" r:id="rId2"/>
    <p:sldId id="273" r:id="rId3"/>
    <p:sldId id="280" r:id="rId4"/>
    <p:sldId id="296" r:id="rId5"/>
    <p:sldId id="290" r:id="rId6"/>
    <p:sldId id="294" r:id="rId7"/>
    <p:sldId id="293" r:id="rId8"/>
    <p:sldId id="295" r:id="rId9"/>
    <p:sldId id="275" r:id="rId10"/>
    <p:sldId id="286" r:id="rId11"/>
  </p:sldIdLst>
  <p:sldSz cx="16257588" cy="13003213"/>
  <p:notesSz cx="7010400" cy="9296400"/>
  <p:defaultTextStyle>
    <a:defPPr>
      <a:defRPr lang="en-US"/>
    </a:defPPr>
    <a:lvl1pPr marL="0" algn="l" defTabSz="835990" rtl="0" eaLnBrk="1" latinLnBrk="0" hangingPunct="1">
      <a:defRPr sz="3300" kern="1200">
        <a:solidFill>
          <a:schemeClr val="tx1"/>
        </a:solidFill>
        <a:latin typeface="+mn-lt"/>
        <a:ea typeface="+mn-ea"/>
        <a:cs typeface="+mn-cs"/>
      </a:defRPr>
    </a:lvl1pPr>
    <a:lvl2pPr marL="835990" algn="l" defTabSz="835990" rtl="0" eaLnBrk="1" latinLnBrk="0" hangingPunct="1">
      <a:defRPr sz="3300" kern="1200">
        <a:solidFill>
          <a:schemeClr val="tx1"/>
        </a:solidFill>
        <a:latin typeface="+mn-lt"/>
        <a:ea typeface="+mn-ea"/>
        <a:cs typeface="+mn-cs"/>
      </a:defRPr>
    </a:lvl2pPr>
    <a:lvl3pPr marL="1671980" algn="l" defTabSz="835990" rtl="0" eaLnBrk="1" latinLnBrk="0" hangingPunct="1">
      <a:defRPr sz="3300" kern="1200">
        <a:solidFill>
          <a:schemeClr val="tx1"/>
        </a:solidFill>
        <a:latin typeface="+mn-lt"/>
        <a:ea typeface="+mn-ea"/>
        <a:cs typeface="+mn-cs"/>
      </a:defRPr>
    </a:lvl3pPr>
    <a:lvl4pPr marL="2507971" algn="l" defTabSz="835990" rtl="0" eaLnBrk="1" latinLnBrk="0" hangingPunct="1">
      <a:defRPr sz="3300" kern="1200">
        <a:solidFill>
          <a:schemeClr val="tx1"/>
        </a:solidFill>
        <a:latin typeface="+mn-lt"/>
        <a:ea typeface="+mn-ea"/>
        <a:cs typeface="+mn-cs"/>
      </a:defRPr>
    </a:lvl4pPr>
    <a:lvl5pPr marL="3343961" algn="l" defTabSz="835990" rtl="0" eaLnBrk="1" latinLnBrk="0" hangingPunct="1">
      <a:defRPr sz="3300" kern="1200">
        <a:solidFill>
          <a:schemeClr val="tx1"/>
        </a:solidFill>
        <a:latin typeface="+mn-lt"/>
        <a:ea typeface="+mn-ea"/>
        <a:cs typeface="+mn-cs"/>
      </a:defRPr>
    </a:lvl5pPr>
    <a:lvl6pPr marL="4179951" algn="l" defTabSz="835990" rtl="0" eaLnBrk="1" latinLnBrk="0" hangingPunct="1">
      <a:defRPr sz="3300" kern="1200">
        <a:solidFill>
          <a:schemeClr val="tx1"/>
        </a:solidFill>
        <a:latin typeface="+mn-lt"/>
        <a:ea typeface="+mn-ea"/>
        <a:cs typeface="+mn-cs"/>
      </a:defRPr>
    </a:lvl6pPr>
    <a:lvl7pPr marL="5015941" algn="l" defTabSz="835990" rtl="0" eaLnBrk="1" latinLnBrk="0" hangingPunct="1">
      <a:defRPr sz="3300" kern="1200">
        <a:solidFill>
          <a:schemeClr val="tx1"/>
        </a:solidFill>
        <a:latin typeface="+mn-lt"/>
        <a:ea typeface="+mn-ea"/>
        <a:cs typeface="+mn-cs"/>
      </a:defRPr>
    </a:lvl7pPr>
    <a:lvl8pPr marL="5851931" algn="l" defTabSz="835990" rtl="0" eaLnBrk="1" latinLnBrk="0" hangingPunct="1">
      <a:defRPr sz="3300" kern="1200">
        <a:solidFill>
          <a:schemeClr val="tx1"/>
        </a:solidFill>
        <a:latin typeface="+mn-lt"/>
        <a:ea typeface="+mn-ea"/>
        <a:cs typeface="+mn-cs"/>
      </a:defRPr>
    </a:lvl8pPr>
    <a:lvl9pPr marL="6687922" algn="l" defTabSz="835990" rtl="0" eaLnBrk="1" latinLnBrk="0" hangingPunct="1">
      <a:defRPr sz="3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95">
          <p15:clr>
            <a:srgbClr val="A4A3A4"/>
          </p15:clr>
        </p15:guide>
        <p15:guide id="2" pos="5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4" autoAdjust="0"/>
    <p:restoredTop sz="58140" autoAdjust="0"/>
  </p:normalViewPr>
  <p:slideViewPr>
    <p:cSldViewPr snapToGrid="0" snapToObjects="1" showGuides="1">
      <p:cViewPr varScale="1">
        <p:scale>
          <a:sx n="35" d="100"/>
          <a:sy n="35" d="100"/>
        </p:scale>
        <p:origin x="3012" y="84"/>
      </p:cViewPr>
      <p:guideLst>
        <p:guide orient="horz" pos="4095"/>
        <p:guide pos="51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C5C79-AFED-4105-AE1D-475A4BD21446}" type="doc">
      <dgm:prSet loTypeId="urn:microsoft.com/office/officeart/2005/8/layout/venn1" loCatId="relationship" qsTypeId="urn:microsoft.com/office/officeart/2005/8/quickstyle/simple1" qsCatId="simple" csTypeId="urn:microsoft.com/office/officeart/2005/8/colors/accent1_2" csCatId="accent1" phldr="1"/>
      <dgm:spPr/>
    </dgm:pt>
    <dgm:pt modelId="{68A25F70-0C7C-445B-9371-E1C3067E87BE}">
      <dgm:prSet phldrT="[Text]" custT="1"/>
      <dgm:spPr/>
      <dgm:t>
        <a:bodyPr/>
        <a:lstStyle/>
        <a:p>
          <a:r>
            <a:rPr lang="en-US" sz="4800" b="1" dirty="0">
              <a:solidFill>
                <a:schemeClr val="bg1"/>
              </a:solidFill>
            </a:rPr>
            <a:t>TOD Design/Demonstration</a:t>
          </a:r>
        </a:p>
      </dgm:t>
    </dgm:pt>
    <dgm:pt modelId="{D90DF743-7E08-434E-8CFC-95B591A363D5}" type="parTrans" cxnId="{6C8BE1C1-0021-472A-94D1-70B916FD1484}">
      <dgm:prSet/>
      <dgm:spPr/>
      <dgm:t>
        <a:bodyPr/>
        <a:lstStyle/>
        <a:p>
          <a:endParaRPr lang="en-US"/>
        </a:p>
      </dgm:t>
    </dgm:pt>
    <dgm:pt modelId="{EAE00278-58F5-4BF2-B7B1-CC7D4427E3B9}" type="sibTrans" cxnId="{6C8BE1C1-0021-472A-94D1-70B916FD1484}">
      <dgm:prSet/>
      <dgm:spPr/>
      <dgm:t>
        <a:bodyPr/>
        <a:lstStyle/>
        <a:p>
          <a:endParaRPr lang="en-US"/>
        </a:p>
      </dgm:t>
    </dgm:pt>
    <dgm:pt modelId="{D04EBCAD-49F7-4E68-8648-6B902C05DDCC}">
      <dgm:prSet phldrT="[Text]" custT="1"/>
      <dgm:spPr/>
      <dgm:t>
        <a:bodyPr/>
        <a:lstStyle/>
        <a:p>
          <a:r>
            <a:rPr lang="en-US" sz="4800" b="1" dirty="0">
              <a:solidFill>
                <a:schemeClr val="bg1"/>
              </a:solidFill>
            </a:rPr>
            <a:t>Catalyst</a:t>
          </a:r>
        </a:p>
      </dgm:t>
    </dgm:pt>
    <dgm:pt modelId="{4E8F4A76-EB25-4C1B-905A-F8BBCA45E35A}" type="parTrans" cxnId="{8E2CDBDF-32AA-41DF-914B-F0987E2DBA7D}">
      <dgm:prSet/>
      <dgm:spPr/>
      <dgm:t>
        <a:bodyPr/>
        <a:lstStyle/>
        <a:p>
          <a:endParaRPr lang="en-US"/>
        </a:p>
      </dgm:t>
    </dgm:pt>
    <dgm:pt modelId="{43B71CB1-705A-4A74-BB27-763405AB1659}" type="sibTrans" cxnId="{8E2CDBDF-32AA-41DF-914B-F0987E2DBA7D}">
      <dgm:prSet/>
      <dgm:spPr/>
      <dgm:t>
        <a:bodyPr/>
        <a:lstStyle/>
        <a:p>
          <a:endParaRPr lang="en-US"/>
        </a:p>
      </dgm:t>
    </dgm:pt>
    <dgm:pt modelId="{FF31313E-0D4A-486B-AE08-4AE4CD506EF4}">
      <dgm:prSet phldrT="[Text]" custT="1"/>
      <dgm:spPr/>
      <dgm:t>
        <a:bodyPr/>
        <a:lstStyle/>
        <a:p>
          <a:r>
            <a:rPr lang="en-US" sz="4800" b="1" dirty="0">
              <a:solidFill>
                <a:schemeClr val="bg1"/>
              </a:solidFill>
            </a:rPr>
            <a:t>Readiness  </a:t>
          </a:r>
        </a:p>
      </dgm:t>
    </dgm:pt>
    <dgm:pt modelId="{714CC822-A504-4B8B-8ED5-D744C4E1FE23}" type="parTrans" cxnId="{AAE18977-DE79-483E-9600-935F0C66289C}">
      <dgm:prSet/>
      <dgm:spPr/>
      <dgm:t>
        <a:bodyPr/>
        <a:lstStyle/>
        <a:p>
          <a:endParaRPr lang="en-US"/>
        </a:p>
      </dgm:t>
    </dgm:pt>
    <dgm:pt modelId="{54A30B48-C4A7-4866-BD1A-C7FB60222A4A}" type="sibTrans" cxnId="{AAE18977-DE79-483E-9600-935F0C66289C}">
      <dgm:prSet/>
      <dgm:spPr/>
      <dgm:t>
        <a:bodyPr/>
        <a:lstStyle/>
        <a:p>
          <a:endParaRPr lang="en-US"/>
        </a:p>
      </dgm:t>
    </dgm:pt>
    <dgm:pt modelId="{490FEDB6-623E-48B4-A3FF-B35C96A83CAF}" type="pres">
      <dgm:prSet presAssocID="{DC1C5C79-AFED-4105-AE1D-475A4BD21446}" presName="compositeShape" presStyleCnt="0">
        <dgm:presLayoutVars>
          <dgm:chMax val="7"/>
          <dgm:dir/>
          <dgm:resizeHandles val="exact"/>
        </dgm:presLayoutVars>
      </dgm:prSet>
      <dgm:spPr/>
    </dgm:pt>
    <dgm:pt modelId="{13DC9F67-3A49-4032-93E3-6AA3F3E31E4D}" type="pres">
      <dgm:prSet presAssocID="{68A25F70-0C7C-445B-9371-E1C3067E87BE}" presName="circ1" presStyleLbl="vennNode1" presStyleIdx="0" presStyleCnt="3" custScaleX="148424" custScaleY="148424" custLinFactNeighborY="232"/>
      <dgm:spPr/>
    </dgm:pt>
    <dgm:pt modelId="{4EED855C-CA9C-471A-9211-7B350FBA308F}" type="pres">
      <dgm:prSet presAssocID="{68A25F70-0C7C-445B-9371-E1C3067E87BE}" presName="circ1Tx" presStyleLbl="revTx" presStyleIdx="0" presStyleCnt="0">
        <dgm:presLayoutVars>
          <dgm:chMax val="0"/>
          <dgm:chPref val="0"/>
          <dgm:bulletEnabled val="1"/>
        </dgm:presLayoutVars>
      </dgm:prSet>
      <dgm:spPr/>
    </dgm:pt>
    <dgm:pt modelId="{2E4DC0A3-F7F6-4C60-9D5A-AEF87B10BEDC}" type="pres">
      <dgm:prSet presAssocID="{D04EBCAD-49F7-4E68-8648-6B902C05DDCC}" presName="circ2" presStyleLbl="vennNode1" presStyleIdx="1" presStyleCnt="3" custScaleX="125631" custScaleY="125631" custLinFactNeighborX="8640" custLinFactNeighborY="17276"/>
      <dgm:spPr/>
    </dgm:pt>
    <dgm:pt modelId="{AC628134-526F-4C97-9896-82F4BCAD9FD9}" type="pres">
      <dgm:prSet presAssocID="{D04EBCAD-49F7-4E68-8648-6B902C05DDCC}" presName="circ2Tx" presStyleLbl="revTx" presStyleIdx="0" presStyleCnt="0">
        <dgm:presLayoutVars>
          <dgm:chMax val="0"/>
          <dgm:chPref val="0"/>
          <dgm:bulletEnabled val="1"/>
        </dgm:presLayoutVars>
      </dgm:prSet>
      <dgm:spPr/>
    </dgm:pt>
    <dgm:pt modelId="{F6C66B9D-B25E-4494-B5BE-A34BFF4DB799}" type="pres">
      <dgm:prSet presAssocID="{FF31313E-0D4A-486B-AE08-4AE4CD506EF4}" presName="circ3" presStyleLbl="vennNode1" presStyleIdx="2" presStyleCnt="3" custScaleX="123128" custScaleY="123128" custLinFactNeighborX="-6994" custLinFactNeighborY="5808"/>
      <dgm:spPr/>
    </dgm:pt>
    <dgm:pt modelId="{326AC578-0B44-423E-A589-A9FDD3C2698D}" type="pres">
      <dgm:prSet presAssocID="{FF31313E-0D4A-486B-AE08-4AE4CD506EF4}" presName="circ3Tx" presStyleLbl="revTx" presStyleIdx="0" presStyleCnt="0">
        <dgm:presLayoutVars>
          <dgm:chMax val="0"/>
          <dgm:chPref val="0"/>
          <dgm:bulletEnabled val="1"/>
        </dgm:presLayoutVars>
      </dgm:prSet>
      <dgm:spPr/>
    </dgm:pt>
  </dgm:ptLst>
  <dgm:cxnLst>
    <dgm:cxn modelId="{7C6A3A01-C241-4005-BEBB-74BD1598ECD2}" type="presOf" srcId="{D04EBCAD-49F7-4E68-8648-6B902C05DDCC}" destId="{2E4DC0A3-F7F6-4C60-9D5A-AEF87B10BEDC}" srcOrd="0" destOrd="0" presId="urn:microsoft.com/office/officeart/2005/8/layout/venn1"/>
    <dgm:cxn modelId="{1D328E9A-864C-46A8-82FD-30D3B97E2A9F}" type="presOf" srcId="{68A25F70-0C7C-445B-9371-E1C3067E87BE}" destId="{4EED855C-CA9C-471A-9211-7B350FBA308F}" srcOrd="1" destOrd="0" presId="urn:microsoft.com/office/officeart/2005/8/layout/venn1"/>
    <dgm:cxn modelId="{127C099A-282E-46E6-A4F4-25E6B23210C1}" type="presOf" srcId="{FF31313E-0D4A-486B-AE08-4AE4CD506EF4}" destId="{326AC578-0B44-423E-A589-A9FDD3C2698D}" srcOrd="1" destOrd="0" presId="urn:microsoft.com/office/officeart/2005/8/layout/venn1"/>
    <dgm:cxn modelId="{A941E040-B440-41A5-AD3B-A101F614BD08}" type="presOf" srcId="{D04EBCAD-49F7-4E68-8648-6B902C05DDCC}" destId="{AC628134-526F-4C97-9896-82F4BCAD9FD9}" srcOrd="1" destOrd="0" presId="urn:microsoft.com/office/officeart/2005/8/layout/venn1"/>
    <dgm:cxn modelId="{8E2CDBDF-32AA-41DF-914B-F0987E2DBA7D}" srcId="{DC1C5C79-AFED-4105-AE1D-475A4BD21446}" destId="{D04EBCAD-49F7-4E68-8648-6B902C05DDCC}" srcOrd="1" destOrd="0" parTransId="{4E8F4A76-EB25-4C1B-905A-F8BBCA45E35A}" sibTransId="{43B71CB1-705A-4A74-BB27-763405AB1659}"/>
    <dgm:cxn modelId="{AAE18977-DE79-483E-9600-935F0C66289C}" srcId="{DC1C5C79-AFED-4105-AE1D-475A4BD21446}" destId="{FF31313E-0D4A-486B-AE08-4AE4CD506EF4}" srcOrd="2" destOrd="0" parTransId="{714CC822-A504-4B8B-8ED5-D744C4E1FE23}" sibTransId="{54A30B48-C4A7-4866-BD1A-C7FB60222A4A}"/>
    <dgm:cxn modelId="{B403F18C-D2CF-40B9-8A99-46143EAD1528}" type="presOf" srcId="{DC1C5C79-AFED-4105-AE1D-475A4BD21446}" destId="{490FEDB6-623E-48B4-A3FF-B35C96A83CAF}" srcOrd="0" destOrd="0" presId="urn:microsoft.com/office/officeart/2005/8/layout/venn1"/>
    <dgm:cxn modelId="{6C8BE1C1-0021-472A-94D1-70B916FD1484}" srcId="{DC1C5C79-AFED-4105-AE1D-475A4BD21446}" destId="{68A25F70-0C7C-445B-9371-E1C3067E87BE}" srcOrd="0" destOrd="0" parTransId="{D90DF743-7E08-434E-8CFC-95B591A363D5}" sibTransId="{EAE00278-58F5-4BF2-B7B1-CC7D4427E3B9}"/>
    <dgm:cxn modelId="{F8329869-9424-4A5A-A5C1-5FC5DCC2B1B3}" type="presOf" srcId="{68A25F70-0C7C-445B-9371-E1C3067E87BE}" destId="{13DC9F67-3A49-4032-93E3-6AA3F3E31E4D}" srcOrd="0" destOrd="0" presId="urn:microsoft.com/office/officeart/2005/8/layout/venn1"/>
    <dgm:cxn modelId="{412EB256-4D77-4727-A9DF-7DF79D5B418F}" type="presOf" srcId="{FF31313E-0D4A-486B-AE08-4AE4CD506EF4}" destId="{F6C66B9D-B25E-4494-B5BE-A34BFF4DB799}" srcOrd="0" destOrd="0" presId="urn:microsoft.com/office/officeart/2005/8/layout/venn1"/>
    <dgm:cxn modelId="{E4934561-AEB5-47BC-816C-7DEE22E4B214}" type="presParOf" srcId="{490FEDB6-623E-48B4-A3FF-B35C96A83CAF}" destId="{13DC9F67-3A49-4032-93E3-6AA3F3E31E4D}" srcOrd="0" destOrd="0" presId="urn:microsoft.com/office/officeart/2005/8/layout/venn1"/>
    <dgm:cxn modelId="{0332CEE0-8D70-4C43-9D04-4B4D0DB28681}" type="presParOf" srcId="{490FEDB6-623E-48B4-A3FF-B35C96A83CAF}" destId="{4EED855C-CA9C-471A-9211-7B350FBA308F}" srcOrd="1" destOrd="0" presId="urn:microsoft.com/office/officeart/2005/8/layout/venn1"/>
    <dgm:cxn modelId="{BBCF2E4A-F368-4D24-B4D1-72BC5916A7FF}" type="presParOf" srcId="{490FEDB6-623E-48B4-A3FF-B35C96A83CAF}" destId="{2E4DC0A3-F7F6-4C60-9D5A-AEF87B10BEDC}" srcOrd="2" destOrd="0" presId="urn:microsoft.com/office/officeart/2005/8/layout/venn1"/>
    <dgm:cxn modelId="{103DBFF6-723B-4085-B3D0-05AE0865E80B}" type="presParOf" srcId="{490FEDB6-623E-48B4-A3FF-B35C96A83CAF}" destId="{AC628134-526F-4C97-9896-82F4BCAD9FD9}" srcOrd="3" destOrd="0" presId="urn:microsoft.com/office/officeart/2005/8/layout/venn1"/>
    <dgm:cxn modelId="{6483F900-692A-434B-847A-140AC97733E9}" type="presParOf" srcId="{490FEDB6-623E-48B4-A3FF-B35C96A83CAF}" destId="{F6C66B9D-B25E-4494-B5BE-A34BFF4DB799}" srcOrd="4" destOrd="0" presId="urn:microsoft.com/office/officeart/2005/8/layout/venn1"/>
    <dgm:cxn modelId="{057BAC95-5336-444E-81E5-2AACDBDB9D8D}" type="presParOf" srcId="{490FEDB6-623E-48B4-A3FF-B35C96A83CAF}" destId="{326AC578-0B44-423E-A589-A9FDD3C2698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9F67-3A49-4032-93E3-6AA3F3E31E4D}">
      <dsp:nvSpPr>
        <dsp:cNvPr id="0" name=""/>
        <dsp:cNvSpPr/>
      </dsp:nvSpPr>
      <dsp:spPr>
        <a:xfrm>
          <a:off x="3947251" y="-564174"/>
          <a:ext cx="6226539" cy="622653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bg1"/>
              </a:solidFill>
            </a:rPr>
            <a:t>TOD Design/Demonstration</a:t>
          </a:r>
        </a:p>
      </dsp:txBody>
      <dsp:txXfrm>
        <a:off x="4777456" y="525469"/>
        <a:ext cx="4566129" cy="2801942"/>
      </dsp:txXfrm>
    </dsp:sp>
    <dsp:sp modelId="{2E4DC0A3-F7F6-4C60-9D5A-AEF87B10BEDC}">
      <dsp:nvSpPr>
        <dsp:cNvPr id="0" name=""/>
        <dsp:cNvSpPr/>
      </dsp:nvSpPr>
      <dsp:spPr>
        <a:xfrm>
          <a:off x="6301536" y="2526126"/>
          <a:ext cx="5270349" cy="52703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bg1"/>
              </a:solidFill>
            </a:rPr>
            <a:t>Catalyst</a:t>
          </a:r>
        </a:p>
      </dsp:txBody>
      <dsp:txXfrm>
        <a:off x="7913384" y="3887633"/>
        <a:ext cx="3162209" cy="2898692"/>
      </dsp:txXfrm>
    </dsp:sp>
    <dsp:sp modelId="{F6C66B9D-B25E-4494-B5BE-A34BFF4DB799}">
      <dsp:nvSpPr>
        <dsp:cNvPr id="0" name=""/>
        <dsp:cNvSpPr/>
      </dsp:nvSpPr>
      <dsp:spPr>
        <a:xfrm>
          <a:off x="2670709" y="2578628"/>
          <a:ext cx="5165346" cy="51653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bg1"/>
              </a:solidFill>
            </a:rPr>
            <a:t>Readiness  </a:t>
          </a:r>
        </a:p>
      </dsp:txBody>
      <dsp:txXfrm>
        <a:off x="3157112" y="3913009"/>
        <a:ext cx="3099207" cy="28409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ED7E95B-2820-564D-88B4-3C81C68809CA}" type="datetime1">
              <a:rPr lang="en-US" smtClean="0"/>
              <a:t>1/25/2017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A3C458D-5380-2B4C-A308-674DF46D4B46}" type="slidenum">
              <a:rPr lang="en-US" smtClean="0"/>
              <a:t>‹#›</a:t>
            </a:fld>
            <a:endParaRPr lang="en-US"/>
          </a:p>
        </p:txBody>
      </p:sp>
    </p:spTree>
    <p:extLst>
      <p:ext uri="{BB962C8B-B14F-4D97-AF65-F5344CB8AC3E}">
        <p14:creationId xmlns:p14="http://schemas.microsoft.com/office/powerpoint/2010/main" val="3957054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30E5010-1478-DC43-B4E0-821E92497529}" type="datetime1">
              <a:rPr lang="en-US" smtClean="0"/>
              <a:t>1/25/2017</a:t>
            </a:fld>
            <a:endParaRPr lang="en-US"/>
          </a:p>
        </p:txBody>
      </p:sp>
      <p:sp>
        <p:nvSpPr>
          <p:cNvPr id="4" name="Slide Image Placeholder 3"/>
          <p:cNvSpPr>
            <a:spLocks noGrp="1" noRot="1" noChangeAspect="1"/>
          </p:cNvSpPr>
          <p:nvPr>
            <p:ph type="sldImg" idx="2"/>
          </p:nvPr>
        </p:nvSpPr>
        <p:spPr>
          <a:xfrm>
            <a:off x="1325563" y="696913"/>
            <a:ext cx="43592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AEF468-AE56-4743-8CFE-5EB004D4198B}" type="slidenum">
              <a:rPr lang="en-US" smtClean="0"/>
              <a:t>‹#›</a:t>
            </a:fld>
            <a:endParaRPr lang="en-US"/>
          </a:p>
        </p:txBody>
      </p:sp>
    </p:spTree>
    <p:extLst>
      <p:ext uri="{BB962C8B-B14F-4D97-AF65-F5344CB8AC3E}">
        <p14:creationId xmlns:p14="http://schemas.microsoft.com/office/powerpoint/2010/main" val="16387322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I am Erin Heelan, Program Officer for Met Council Livable Communities TOD Grants. </a:t>
            </a:r>
          </a:p>
          <a:p>
            <a:endParaRPr lang="en-US" baseline="0" dirty="0"/>
          </a:p>
          <a:p>
            <a:r>
              <a:rPr lang="en-US" baseline="0" dirty="0"/>
              <a:t>I am going to give a basic overview of the Livable Communities Grant Program, focus in on what make a successful TOD grant application, and where I see potential in comp planning to set your cities up for competitive applications later. </a:t>
            </a:r>
          </a:p>
        </p:txBody>
      </p:sp>
      <p:sp>
        <p:nvSpPr>
          <p:cNvPr id="4" name="Slide Number Placeholder 3"/>
          <p:cNvSpPr>
            <a:spLocks noGrp="1"/>
          </p:cNvSpPr>
          <p:nvPr>
            <p:ph type="sldNum" sz="quarter" idx="10"/>
          </p:nvPr>
        </p:nvSpPr>
        <p:spPr/>
        <p:txBody>
          <a:bodyPr/>
          <a:lstStyle/>
          <a:p>
            <a:fld id="{01AEF468-AE56-4743-8CFE-5EB004D4198B}" type="slidenum">
              <a:rPr lang="en-US" smtClean="0"/>
              <a:t>1</a:t>
            </a:fld>
            <a:endParaRPr lang="en-US"/>
          </a:p>
        </p:txBody>
      </p:sp>
    </p:spTree>
    <p:extLst>
      <p:ext uri="{BB962C8B-B14F-4D97-AF65-F5344CB8AC3E}">
        <p14:creationId xmlns:p14="http://schemas.microsoft.com/office/powerpoint/2010/main" val="604782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EF468-AE56-4743-8CFE-5EB004D4198B}" type="slidenum">
              <a:rPr lang="en-US" smtClean="0"/>
              <a:t>10</a:t>
            </a:fld>
            <a:endParaRPr lang="en-US"/>
          </a:p>
        </p:txBody>
      </p:sp>
    </p:spTree>
    <p:extLst>
      <p:ext uri="{BB962C8B-B14F-4D97-AF65-F5344CB8AC3E}">
        <p14:creationId xmlns:p14="http://schemas.microsoft.com/office/powerpoint/2010/main" val="249259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Metropolitan Council offers</a:t>
            </a:r>
            <a:r>
              <a:rPr lang="en-US" baseline="0" dirty="0"/>
              <a:t> several programs to assist communities with development projects. </a:t>
            </a:r>
          </a:p>
          <a:p>
            <a:endParaRPr lang="en-US" baseline="0" dirty="0"/>
          </a:p>
          <a:p>
            <a:r>
              <a:rPr lang="en-US" dirty="0"/>
              <a:t>The </a:t>
            </a:r>
            <a:r>
              <a:rPr lang="en-US" b="1" dirty="0"/>
              <a:t>Tax Base Revitalization Account (TBRA)</a:t>
            </a:r>
            <a:r>
              <a:rPr lang="en-US" dirty="0"/>
              <a:t> funds investigation and cleanup of polluted land and buildings for redevelopment that enhances the tax base while promoting job retention or job growth and/or the production of affordable housing.</a:t>
            </a:r>
          </a:p>
          <a:p>
            <a:endParaRPr lang="en-US" sz="800" dirty="0"/>
          </a:p>
          <a:p>
            <a:r>
              <a:rPr lang="en-US" dirty="0"/>
              <a:t>The </a:t>
            </a:r>
            <a:r>
              <a:rPr lang="en-US" b="1" dirty="0"/>
              <a:t>Livable Communities Demonstration Account</a:t>
            </a:r>
            <a:r>
              <a:rPr lang="en-US" dirty="0"/>
              <a:t> </a:t>
            </a:r>
            <a:r>
              <a:rPr lang="en-US" b="1" dirty="0"/>
              <a:t>(LCDA)</a:t>
            </a:r>
            <a:r>
              <a:rPr lang="en-US" dirty="0"/>
              <a:t> funds public infrastructure and place-making for development and redevelopment that links housing, jobs and services, and demonstrates efficient land and infrastructure use.</a:t>
            </a:r>
          </a:p>
          <a:p>
            <a:endParaRPr lang="en-US" sz="800" dirty="0"/>
          </a:p>
          <a:p>
            <a:r>
              <a:rPr lang="en-US" dirty="0"/>
              <a:t>The </a:t>
            </a:r>
            <a:r>
              <a:rPr lang="en-US" b="1" dirty="0"/>
              <a:t>Livable Communities Transit Oriented Development (TOD)</a:t>
            </a:r>
            <a:r>
              <a:rPr lang="en-US" dirty="0"/>
              <a:t> funding category funds public infrastructure and place-making for development and redevelopment around light rail, commuter rail and high frequency bus stations.</a:t>
            </a:r>
          </a:p>
          <a:p>
            <a:endParaRPr lang="en-US" sz="800" dirty="0"/>
          </a:p>
          <a:p>
            <a:pPr lvl="0">
              <a:buClr>
                <a:srgbClr val="0054A4"/>
              </a:buClr>
            </a:pPr>
            <a:r>
              <a:rPr lang="en-US" dirty="0"/>
              <a:t>The </a:t>
            </a:r>
            <a:r>
              <a:rPr lang="en-US" b="1" dirty="0"/>
              <a:t>Local Housing Incentives Account (LHIA)</a:t>
            </a:r>
            <a:r>
              <a:rPr lang="en-US" dirty="0"/>
              <a:t> funds the development of housing that helps cities meet their goals of expanding and preserving affordable and lifecycle rental and ownership housing.</a:t>
            </a:r>
          </a:p>
          <a:p>
            <a:endParaRPr lang="en-US" baseline="0" dirty="0"/>
          </a:p>
          <a:p>
            <a:r>
              <a:rPr lang="en-US" baseline="0" dirty="0"/>
              <a:t>Met Council funding is only available to LCA participating communities within the seven county Metropolitan region. TBRA, LCDA, and TOD programs are applied for, awarded, and administered through Met Council Community Development Division. The Local Housing Incentives Account works in conjunction with MHFA’s Super RFP process</a:t>
            </a:r>
          </a:p>
          <a:p>
            <a:pPr defTabSz="465887">
              <a:defRPr/>
            </a:pPr>
            <a:endParaRPr lang="en-US" baseline="0" dirty="0"/>
          </a:p>
          <a:p>
            <a:pPr marL="0" marR="0" lvl="0" indent="0" algn="l" defTabSz="465887" rtl="0" eaLnBrk="1" fontAlgn="auto" latinLnBrk="0" hangingPunct="1">
              <a:lnSpc>
                <a:spcPct val="100000"/>
              </a:lnSpc>
              <a:spcBef>
                <a:spcPts val="0"/>
              </a:spcBef>
              <a:spcAft>
                <a:spcPts val="0"/>
              </a:spcAft>
              <a:buClrTx/>
              <a:buSzTx/>
              <a:buFontTx/>
              <a:buNone/>
              <a:tabLst/>
              <a:defRPr/>
            </a:pPr>
            <a:r>
              <a:rPr lang="en-US" baseline="0" dirty="0"/>
              <a:t>LCA Staff are available to meet with prospective grantees anytime throughout the year to discuss potential applications. </a:t>
            </a:r>
          </a:p>
          <a:p>
            <a:pPr defTabSz="465887">
              <a:defRPr/>
            </a:pPr>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1AEF468-AE56-4743-8CFE-5EB004D4198B}" type="slidenum">
              <a:rPr lang="en-US" smtClean="0"/>
              <a:t>2</a:t>
            </a:fld>
            <a:endParaRPr lang="en-US"/>
          </a:p>
        </p:txBody>
      </p:sp>
    </p:spTree>
    <p:extLst>
      <p:ext uri="{BB962C8B-B14F-4D97-AF65-F5344CB8AC3E}">
        <p14:creationId xmlns:p14="http://schemas.microsoft.com/office/powerpoint/2010/main" val="221848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information on this slide reflects our 2016 funding cycle… it is likely that their will not be significant changes for 2017. Our Fund Distribution Plan will likely be approved by our Council in March.</a:t>
            </a:r>
          </a:p>
          <a:p>
            <a:endParaRPr lang="en-US" baseline="0" dirty="0"/>
          </a:p>
          <a:p>
            <a:r>
              <a:rPr lang="en-US" baseline="0" dirty="0"/>
              <a:t>From top to bottom of the slide you can find the following:</a:t>
            </a:r>
          </a:p>
          <a:p>
            <a:r>
              <a:rPr lang="en-US" baseline="0" dirty="0"/>
              <a:t>-Program Type</a:t>
            </a:r>
          </a:p>
          <a:p>
            <a:r>
              <a:rPr lang="en-US" dirty="0"/>
              <a:t>-Funding available</a:t>
            </a:r>
            <a:r>
              <a:rPr lang="en-US" baseline="0" dirty="0"/>
              <a:t> </a:t>
            </a:r>
            <a:endParaRPr lang="en-US" dirty="0"/>
          </a:p>
          <a:p>
            <a:pPr defTabSz="465887">
              <a:defRPr/>
            </a:pPr>
            <a:r>
              <a:rPr lang="en-US" baseline="0" dirty="0"/>
              <a:t>-Who is eligible to apply</a:t>
            </a:r>
            <a:endParaRPr lang="en-US" dirty="0"/>
          </a:p>
          <a:p>
            <a:r>
              <a:rPr lang="en-US" dirty="0"/>
              <a:t>-Eligible</a:t>
            </a:r>
            <a:r>
              <a:rPr lang="en-US" baseline="0" dirty="0"/>
              <a:t> housing types</a:t>
            </a:r>
          </a:p>
          <a:p>
            <a:r>
              <a:rPr lang="en-US" baseline="0" dirty="0"/>
              <a:t>-and the eligible uses for the funding </a:t>
            </a:r>
            <a:endParaRPr lang="en-US" dirty="0"/>
          </a:p>
          <a:p>
            <a:pPr defTabSz="465887">
              <a:defRPr/>
            </a:pPr>
            <a:endParaRPr lang="en-US" baseline="0" dirty="0"/>
          </a:p>
          <a:p>
            <a:pPr defTabSz="465887">
              <a:defRPr/>
            </a:pPr>
            <a:r>
              <a:rPr lang="en-US" baseline="0" dirty="0"/>
              <a:t>-LCA participating cities, HRA’s, EDA’s, and port authorities are eligible to apply and funding may be used for a</a:t>
            </a:r>
            <a:r>
              <a:rPr lang="en-US" dirty="0"/>
              <a:t>ffordable,</a:t>
            </a:r>
            <a:r>
              <a:rPr lang="en-US" baseline="0" dirty="0"/>
              <a:t> market rate, and mixed income housing projects. Eligible entities typically partner with developers on applications. </a:t>
            </a:r>
          </a:p>
          <a:p>
            <a:pPr defTabSz="465887">
              <a:defRPr/>
            </a:pPr>
            <a:endParaRPr lang="en-US" dirty="0"/>
          </a:p>
          <a:p>
            <a:r>
              <a:rPr lang="en-US" baseline="0" dirty="0"/>
              <a:t>-Eligible uses vary based on grant program but generally: </a:t>
            </a:r>
          </a:p>
          <a:p>
            <a:pPr marL="174708" indent="-174708">
              <a:buFont typeface="Arial" panose="020B0604020202020204" pitchFamily="34" charset="0"/>
              <a:buChar char="•"/>
            </a:pPr>
            <a:r>
              <a:rPr lang="en-US" baseline="0" dirty="0"/>
              <a:t>TBRA is primarily used for site investigation or cleanup activities</a:t>
            </a:r>
          </a:p>
          <a:p>
            <a:pPr marL="174708" indent="-174708">
              <a:buFont typeface="Arial" panose="020B0604020202020204" pitchFamily="34" charset="0"/>
              <a:buChar char="•"/>
            </a:pPr>
            <a:r>
              <a:rPr lang="en-US" baseline="0" dirty="0"/>
              <a:t>LCDA funding is for site acquisition, public infrastructure, and </a:t>
            </a:r>
            <a:r>
              <a:rPr lang="en-US" baseline="0" dirty="0" err="1"/>
              <a:t>placemaking</a:t>
            </a:r>
            <a:r>
              <a:rPr lang="en-US" baseline="0" dirty="0"/>
              <a:t> related to development projects</a:t>
            </a:r>
          </a:p>
          <a:p>
            <a:pPr marL="174708" indent="-174708">
              <a:buFont typeface="Arial" panose="020B0604020202020204" pitchFamily="34" charset="0"/>
              <a:buChar char="•"/>
            </a:pPr>
            <a:r>
              <a:rPr lang="en-US" baseline="0" dirty="0"/>
              <a:t>TOD funding is available for the same activities as in the TBRA and LCDA programs, but within defined transit areas. Additionally, predevelopment funds are available for TOD projects. </a:t>
            </a:r>
            <a:endParaRPr lang="en-US" dirty="0"/>
          </a:p>
          <a:p>
            <a:endParaRPr lang="en-US" dirty="0"/>
          </a:p>
        </p:txBody>
      </p:sp>
      <p:sp>
        <p:nvSpPr>
          <p:cNvPr id="4" name="Slide Number Placeholder 3"/>
          <p:cNvSpPr>
            <a:spLocks noGrp="1"/>
          </p:cNvSpPr>
          <p:nvPr>
            <p:ph type="sldNum" sz="quarter" idx="10"/>
          </p:nvPr>
        </p:nvSpPr>
        <p:spPr/>
        <p:txBody>
          <a:bodyPr/>
          <a:lstStyle/>
          <a:p>
            <a:fld id="{01AEF468-AE56-4743-8CFE-5EB004D4198B}" type="slidenum">
              <a:rPr lang="en-US" smtClean="0"/>
              <a:t>3</a:t>
            </a:fld>
            <a:endParaRPr lang="en-US"/>
          </a:p>
        </p:txBody>
      </p:sp>
    </p:spTree>
    <p:extLst>
      <p:ext uri="{BB962C8B-B14F-4D97-AF65-F5344CB8AC3E}">
        <p14:creationId xmlns:p14="http://schemas.microsoft.com/office/powerpoint/2010/main" val="112577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this is a TOD workshop on this slide I am only highlighting the TOD criteria for competitive applications. </a:t>
            </a:r>
          </a:p>
          <a:p>
            <a:endParaRPr lang="en-US" baseline="0" dirty="0"/>
          </a:p>
          <a:p>
            <a:r>
              <a:rPr lang="en-US" baseline="0" dirty="0"/>
              <a:t>TOD applications should be located in an eligible station area AND:</a:t>
            </a:r>
          </a:p>
          <a:p>
            <a:r>
              <a:rPr lang="en-US" baseline="0" dirty="0"/>
              <a:t>-Clearly demonstrate the need for grant funds; the project should pass the “but for” test</a:t>
            </a:r>
          </a:p>
          <a:p>
            <a:r>
              <a:rPr lang="en-US" baseline="0" dirty="0"/>
              <a:t>-The project should include </a:t>
            </a:r>
            <a:r>
              <a:rPr lang="en-US" dirty="0"/>
              <a:t>high quality TOD design,</a:t>
            </a:r>
            <a:r>
              <a:rPr lang="en-US" baseline="0" dirty="0"/>
              <a:t> </a:t>
            </a:r>
            <a:r>
              <a:rPr lang="en-US" dirty="0"/>
              <a:t>a variety of housing densities, types &amp; costs, creative </a:t>
            </a:r>
            <a:r>
              <a:rPr lang="en-US" dirty="0" err="1"/>
              <a:t>placemaking</a:t>
            </a:r>
            <a:r>
              <a:rPr lang="en-US" dirty="0"/>
              <a:t>, environmentally sensitive development, and compact land use.</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project should have the ability to catalyze additional development and be ready to move forward and be completed within a 3-year grant term.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_________________________________________________________</a:t>
            </a:r>
          </a:p>
          <a:p>
            <a:r>
              <a:rPr lang="en-US" baseline="0" dirty="0"/>
              <a:t>We want to see intention TOD Design. This should include:</a:t>
            </a:r>
          </a:p>
          <a:p>
            <a:r>
              <a:rPr lang="en-US" dirty="0"/>
              <a:t>Close Proximity to Rail Station (quality of walk to station)</a:t>
            </a:r>
          </a:p>
          <a:p>
            <a:r>
              <a:rPr lang="en-US" dirty="0"/>
              <a:t>Density (Housing and/or Jobs)</a:t>
            </a:r>
          </a:p>
          <a:p>
            <a:r>
              <a:rPr lang="en-US" dirty="0"/>
              <a:t>Mix of Uses (Horizontal and Vertical) </a:t>
            </a:r>
          </a:p>
          <a:p>
            <a:r>
              <a:rPr lang="en-US" dirty="0"/>
              <a:t>Pedestrian Scale </a:t>
            </a:r>
          </a:p>
          <a:p>
            <a:r>
              <a:rPr lang="en-US" dirty="0"/>
              <a:t>Active Ground Floor </a:t>
            </a:r>
          </a:p>
          <a:p>
            <a:r>
              <a:rPr lang="en-US" dirty="0"/>
              <a:t>Reduced, Shared, and Hidden Parking  (including bike and car share amenities)</a:t>
            </a:r>
          </a:p>
          <a:p>
            <a:r>
              <a:rPr lang="en-US" dirty="0"/>
              <a:t>Well Defined Public Spaces </a:t>
            </a:r>
          </a:p>
          <a:p>
            <a:r>
              <a:rPr lang="en-US" dirty="0"/>
              <a:t>LCA TOD Handbook: http://</a:t>
            </a:r>
            <a:r>
              <a:rPr lang="en-US" dirty="0" err="1"/>
              <a:t>metrocouncil.org</a:t>
            </a:r>
            <a:r>
              <a:rPr lang="en-US" dirty="0"/>
              <a:t>/Communities/Services/Livable-Communities-Grants/Maps,-forms-</a:t>
            </a:r>
            <a:r>
              <a:rPr lang="en-US" dirty="0" err="1"/>
              <a:t>misc</a:t>
            </a:r>
            <a:r>
              <a:rPr lang="en-US" dirty="0"/>
              <a:t>/LCA-TOD-</a:t>
            </a:r>
            <a:r>
              <a:rPr lang="en-US" dirty="0" err="1"/>
              <a:t>Handbook.aspx</a:t>
            </a:r>
            <a:endParaRPr lang="en-US" dirty="0"/>
          </a:p>
          <a:p>
            <a:endParaRPr lang="en-US" baseline="0" dirty="0"/>
          </a:p>
          <a:p>
            <a:pPr defTabSz="465887">
              <a:defRPr/>
            </a:pPr>
            <a:r>
              <a:rPr lang="en-US" baseline="0" dirty="0"/>
              <a:t>If the project does not include these features but is in the station area it may be a better fit to apply through the regular LCDA program.  </a:t>
            </a:r>
          </a:p>
          <a:p>
            <a:endParaRPr lang="en-US" baseline="0"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1AEF468-AE56-4743-8CFE-5EB004D4198B}" type="slidenum">
              <a:rPr lang="en-US" smtClean="0"/>
              <a:t>4</a:t>
            </a:fld>
            <a:endParaRPr lang="en-US"/>
          </a:p>
        </p:txBody>
      </p:sp>
    </p:spTree>
    <p:extLst>
      <p:ext uri="{BB962C8B-B14F-4D97-AF65-F5344CB8AC3E}">
        <p14:creationId xmlns:p14="http://schemas.microsoft.com/office/powerpoint/2010/main" val="39220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I am going to show you three examples of past successful TOD applications. </a:t>
            </a:r>
          </a:p>
          <a:p>
            <a:endParaRPr lang="en-US" dirty="0"/>
          </a:p>
          <a:p>
            <a:r>
              <a:rPr lang="en-US" dirty="0"/>
              <a:t>In Fall 2015, the</a:t>
            </a:r>
            <a:r>
              <a:rPr lang="en-US" baseline="0" dirty="0"/>
              <a:t> Met Council</a:t>
            </a:r>
            <a:r>
              <a:rPr lang="en-US" dirty="0"/>
              <a:t> awarded the City of St. Paul Wee houses project two</a:t>
            </a:r>
            <a:r>
              <a:rPr lang="en-US" baseline="0" dirty="0"/>
              <a:t> grants totaling $100,000. In partnership with </a:t>
            </a:r>
            <a:r>
              <a:rPr lang="en-US" dirty="0"/>
              <a:t>Eastside Neighborhood Development Center (ESNDC), and Robert </a:t>
            </a:r>
            <a:r>
              <a:rPr lang="en-US" dirty="0" err="1"/>
              <a:t>Engstrom</a:t>
            </a:r>
            <a:r>
              <a:rPr lang="en-US" dirty="0"/>
              <a:t> Companies the</a:t>
            </a:r>
            <a:r>
              <a:rPr lang="en-US" baseline="0" dirty="0"/>
              <a:t> City of St. Paul applied for a predevelopment and a zoning implementation grant to assist with a 36 unit </a:t>
            </a:r>
            <a:r>
              <a:rPr lang="en-US" dirty="0"/>
              <a:t>“tiny house” pocket neighborhood to East St. Paul.</a:t>
            </a:r>
            <a:r>
              <a:rPr lang="en-US" baseline="0" dirty="0"/>
              <a:t> Although, this isn’t your typical TOD project, it scored well because it incorporates several TOD design features such as low parking ratios, efficient land use, and a mix of uses AND it demonstrates a new housing type for St. Paul.   </a:t>
            </a:r>
            <a:endParaRPr lang="en-US" dirty="0"/>
          </a:p>
          <a:p>
            <a:endParaRPr lang="en-US" dirty="0"/>
          </a:p>
          <a:p>
            <a:r>
              <a:rPr lang="en-US" dirty="0"/>
              <a:t>____________________________</a:t>
            </a:r>
          </a:p>
          <a:p>
            <a:r>
              <a:rPr lang="en-US" dirty="0"/>
              <a:t>The project includes design of a small scale pocket neighborhood on a transit corridor and will link residential, transit, community space, and commercial space. The applicant will build a scale of housing that is affordable and sustainable because of unit size, delivery methods, and design efficiencies. They are exploring 36 total units of housing (35 – Ownership 1- Rental). </a:t>
            </a:r>
          </a:p>
          <a:p>
            <a:pPr defTabSz="465887">
              <a:defRPr/>
            </a:pPr>
            <a:endParaRPr lang="en-US" dirty="0"/>
          </a:p>
          <a:p>
            <a:pPr defTabSz="465887">
              <a:defRPr/>
            </a:pPr>
            <a:r>
              <a:rPr lang="en-US" dirty="0"/>
              <a:t>$50,000</a:t>
            </a:r>
            <a:r>
              <a:rPr lang="en-US" baseline="0" dirty="0"/>
              <a:t> for project predevelopment design work and t</a:t>
            </a:r>
            <a:r>
              <a:rPr lang="en-US" dirty="0"/>
              <a:t>he Council also approved $50,000 under our zoning implementation category for 1) adjusting zoning designations on traffic corridors, and 2) creating a Cluster Home zoning overlay that provides credit allowances in density (car/housing unit ratios, affordability, housing unit size, etc.), &amp; built in variances on setbacks, hardcover, FAR, etc. The project intends to identify and remove obstacles in the St. Paul zoning code that prevent innovative TOD design projects. This will include revising the Cluster Home zoning overlay with new guidelines and controls that promote affordability, reduced parking ratios, car sharing, transit use, and increased densities.</a:t>
            </a:r>
          </a:p>
          <a:p>
            <a:endParaRPr lang="en-US" dirty="0"/>
          </a:p>
          <a:p>
            <a:endParaRPr lang="en-US" dirty="0"/>
          </a:p>
        </p:txBody>
      </p:sp>
      <p:sp>
        <p:nvSpPr>
          <p:cNvPr id="4" name="Slide Number Placeholder 3"/>
          <p:cNvSpPr>
            <a:spLocks noGrp="1"/>
          </p:cNvSpPr>
          <p:nvPr>
            <p:ph type="sldNum" sz="quarter" idx="10"/>
          </p:nvPr>
        </p:nvSpPr>
        <p:spPr/>
        <p:txBody>
          <a:bodyPr/>
          <a:lstStyle/>
          <a:p>
            <a:fld id="{01AEF468-AE56-4743-8CFE-5EB004D4198B}" type="slidenum">
              <a:rPr lang="en-US" smtClean="0"/>
              <a:t>5</a:t>
            </a:fld>
            <a:endParaRPr lang="en-US"/>
          </a:p>
        </p:txBody>
      </p:sp>
    </p:spTree>
    <p:extLst>
      <p:ext uri="{BB962C8B-B14F-4D97-AF65-F5344CB8AC3E}">
        <p14:creationId xmlns:p14="http://schemas.microsoft.com/office/powerpoint/2010/main" val="212447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Another</a:t>
            </a:r>
            <a:r>
              <a:rPr lang="en-US" b="0" baseline="0" dirty="0"/>
              <a:t> successful past application was the </a:t>
            </a:r>
            <a:r>
              <a:rPr lang="en-US" dirty="0"/>
              <a:t>St. Louis Park project PLACE.</a:t>
            </a:r>
            <a:r>
              <a:rPr lang="en-US" baseline="0" dirty="0"/>
              <a:t> The project includes</a:t>
            </a:r>
            <a:r>
              <a:rPr lang="en-US" dirty="0"/>
              <a:t> a 300 unit apartment</a:t>
            </a:r>
            <a:r>
              <a:rPr lang="en-US" baseline="0" dirty="0"/>
              <a:t> project with 200 </a:t>
            </a:r>
            <a:r>
              <a:rPr lang="en-US" u="sng" baseline="0" dirty="0">
                <a:solidFill>
                  <a:schemeClr val="accent4"/>
                </a:solidFill>
              </a:rPr>
              <a:t>units </a:t>
            </a:r>
            <a:r>
              <a:rPr lang="en-US" baseline="0" dirty="0"/>
              <a:t>affordable to residents earning </a:t>
            </a:r>
            <a:r>
              <a:rPr lang="en-US" u="sng" baseline="0" dirty="0"/>
              <a:t>&lt;</a:t>
            </a:r>
            <a:r>
              <a:rPr lang="en-US" baseline="0" dirty="0"/>
              <a:t>60% of AMI. The project will turn </a:t>
            </a:r>
            <a:r>
              <a:rPr lang="en-US" dirty="0"/>
              <a:t>vacant industrial sites into a mixed-use, mixed-income community</a:t>
            </a:r>
            <a:r>
              <a:rPr lang="en-US" baseline="0" dirty="0"/>
              <a:t> that includes </a:t>
            </a:r>
            <a:r>
              <a:rPr lang="en-US" dirty="0"/>
              <a:t>a mobility hub, urban agriculture, makers space, live/work, a hotel, and renewable energy generation including anaerobic digestion of food waste.</a:t>
            </a:r>
            <a:r>
              <a:rPr lang="en-US" b="1" dirty="0"/>
              <a:t> </a:t>
            </a:r>
            <a:endParaRPr lang="en-US" strike="sngStrike" dirty="0">
              <a:solidFill>
                <a:schemeClr val="accent4"/>
              </a:solidFill>
            </a:endParaRPr>
          </a:p>
          <a:p>
            <a:pPr defTabSz="465887">
              <a:defRPr/>
            </a:pPr>
            <a:endParaRPr lang="en-US" b="1" baseline="0" dirty="0"/>
          </a:p>
          <a:p>
            <a:r>
              <a:rPr lang="en-US" baseline="0" dirty="0"/>
              <a:t>The Council awarded $2 million in funding to support site acquisition, energy efficiency and </a:t>
            </a:r>
            <a:r>
              <a:rPr lang="en-US" baseline="0" dirty="0" err="1"/>
              <a:t>stormwater</a:t>
            </a:r>
            <a:r>
              <a:rPr lang="en-US" baseline="0" dirty="0"/>
              <a:t> management improvements. </a:t>
            </a:r>
          </a:p>
          <a:p>
            <a:endParaRPr lang="en-US" dirty="0"/>
          </a:p>
          <a:p>
            <a:pPr>
              <a:buFont typeface="Arial" pitchFamily="34" charset="0"/>
              <a:buChar char="•"/>
            </a:pPr>
            <a:r>
              <a:rPr lang="en-US" dirty="0"/>
              <a:t>This</a:t>
            </a:r>
            <a:r>
              <a:rPr lang="en-US" baseline="0" dirty="0"/>
              <a:t> project is a m</a:t>
            </a:r>
            <a:r>
              <a:rPr lang="en-US" dirty="0"/>
              <a:t>odel for the redevelopment of difficult “island” or remnant parcels near transit lines. </a:t>
            </a:r>
          </a:p>
          <a:p>
            <a:pPr rtl="0">
              <a:buFont typeface="Arial" pitchFamily="34" charset="0"/>
              <a:buChar char="•"/>
            </a:pPr>
            <a:r>
              <a:rPr lang="en-US" dirty="0"/>
              <a:t>The project</a:t>
            </a:r>
            <a:r>
              <a:rPr lang="en-US" u="sng" dirty="0">
                <a:solidFill>
                  <a:schemeClr val="accent4"/>
                </a:solidFill>
              </a:rPr>
              <a:t> incorporates</a:t>
            </a:r>
            <a:r>
              <a:rPr lang="en-US" dirty="0"/>
              <a:t> multiple modes of transportation (walking, biking, car-share, bus and LRT) and includes a mobility hub with concierge to encourage use and access. </a:t>
            </a:r>
          </a:p>
          <a:p>
            <a:pPr rtl="0">
              <a:buFont typeface="Arial" pitchFamily="34" charset="0"/>
              <a:buChar char="•"/>
            </a:pPr>
            <a:r>
              <a:rPr lang="en-US" dirty="0"/>
              <a:t>The</a:t>
            </a:r>
            <a:r>
              <a:rPr lang="en-US" baseline="0" dirty="0"/>
              <a:t> project includes a</a:t>
            </a:r>
            <a:r>
              <a:rPr lang="en-US" dirty="0"/>
              <a:t>lternative renewable energy system including anaerobic digestion, urban agriculture, a</a:t>
            </a:r>
            <a:r>
              <a:rPr lang="en-US" baseline="0" dirty="0"/>
              <a:t> </a:t>
            </a:r>
            <a:r>
              <a:rPr lang="en-US" dirty="0"/>
              <a:t>solar path</a:t>
            </a:r>
            <a:r>
              <a:rPr lang="en-US" baseline="0" dirty="0"/>
              <a:t> and an i</a:t>
            </a:r>
            <a:r>
              <a:rPr lang="en-US" dirty="0"/>
              <a:t>nnovative storm water management </a:t>
            </a:r>
          </a:p>
          <a:p>
            <a:pPr rtl="0">
              <a:buFont typeface="Arial" pitchFamily="34" charset="0"/>
              <a:buChar char="•"/>
            </a:pPr>
            <a:r>
              <a:rPr lang="en-US" dirty="0"/>
              <a:t>The parking structure will be designed for easy adaptation for alternative future use </a:t>
            </a:r>
          </a:p>
          <a:p>
            <a:pPr rtl="0">
              <a:buFont typeface="Arial" pitchFamily="34" charset="0"/>
              <a:buChar char="•"/>
            </a:pPr>
            <a:endParaRPr lang="en-US" baseline="0" dirty="0"/>
          </a:p>
          <a:p>
            <a:pPr rtl="0">
              <a:buFont typeface="Arial" pitchFamily="34" charset="0"/>
              <a:buChar char="•"/>
            </a:pPr>
            <a:r>
              <a:rPr lang="en-US" baseline="0" dirty="0"/>
              <a:t>_______________________________________________</a:t>
            </a:r>
          </a:p>
          <a:p>
            <a:endParaRPr lang="en-US" dirty="0"/>
          </a:p>
          <a:p>
            <a:pPr marL="0" indent="0">
              <a:buNone/>
            </a:pPr>
            <a:r>
              <a:rPr lang="en-US" dirty="0"/>
              <a:t>DEMONSTRATION:</a:t>
            </a:r>
          </a:p>
          <a:p>
            <a:r>
              <a:rPr lang="en-US" dirty="0"/>
              <a:t>What makes this project special? Why is it more than just an apartment building? How does it contribute to the overall livability of the neighborhood? City?</a:t>
            </a:r>
          </a:p>
          <a:p>
            <a:r>
              <a:rPr lang="en-US" dirty="0"/>
              <a:t>Does it expand neighborhood housing choice? </a:t>
            </a:r>
          </a:p>
          <a:p>
            <a:r>
              <a:rPr lang="en-US" dirty="0"/>
              <a:t>Does it include innovative green technology? </a:t>
            </a:r>
          </a:p>
          <a:p>
            <a:r>
              <a:rPr lang="en-US" dirty="0"/>
              <a:t>Does it fulfill a need identified within the station area plan?</a:t>
            </a:r>
          </a:p>
          <a:p>
            <a:endParaRPr lang="en-US" dirty="0"/>
          </a:p>
        </p:txBody>
      </p:sp>
      <p:sp>
        <p:nvSpPr>
          <p:cNvPr id="4" name="Slide Number Placeholder 3"/>
          <p:cNvSpPr>
            <a:spLocks noGrp="1"/>
          </p:cNvSpPr>
          <p:nvPr>
            <p:ph type="sldNum" sz="quarter" idx="10"/>
          </p:nvPr>
        </p:nvSpPr>
        <p:spPr/>
        <p:txBody>
          <a:bodyPr/>
          <a:lstStyle/>
          <a:p>
            <a:fld id="{01AEF468-AE56-4743-8CFE-5EB004D4198B}" type="slidenum">
              <a:rPr lang="en-US" smtClean="0"/>
              <a:t>6</a:t>
            </a:fld>
            <a:endParaRPr lang="en-US"/>
          </a:p>
        </p:txBody>
      </p:sp>
    </p:spTree>
    <p:extLst>
      <p:ext uri="{BB962C8B-B14F-4D97-AF65-F5344CB8AC3E}">
        <p14:creationId xmlns:p14="http://schemas.microsoft.com/office/powerpoint/2010/main" val="122575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My last example is Edina’s 66 West. The project includes the redevelopment of a former bank branch building into </a:t>
            </a:r>
            <a:r>
              <a:rPr lang="en-US" dirty="0"/>
              <a:t>permanent housing with intensive services for 39 young adults, ages 18-24, who are experiencing homelessness, 21 of whom have experienced long-term homelessness. Again, not</a:t>
            </a:r>
            <a:r>
              <a:rPr lang="en-US" baseline="0" dirty="0"/>
              <a:t> your traditional TOD project, however, it is a good fit with the TOD program because the population it serves is transit dependent and the project location was selected based on it’s proximity to transit, jobs, and educational opportunities. </a:t>
            </a:r>
            <a:endParaRPr lang="en-US" dirty="0"/>
          </a:p>
          <a:p>
            <a:endParaRPr lang="en-US" b="1" baseline="0" dirty="0"/>
          </a:p>
          <a:p>
            <a:r>
              <a:rPr lang="en-US" b="0" baseline="0" dirty="0"/>
              <a:t>The Council recommended $900,000 for site acquisition. The projects demonstration value include</a:t>
            </a:r>
            <a:r>
              <a:rPr lang="en-US" b="0" strike="sngStrike" baseline="0" dirty="0">
                <a:solidFill>
                  <a:schemeClr val="accent4"/>
                </a:solidFill>
              </a:rPr>
              <a:t>s</a:t>
            </a:r>
            <a:r>
              <a:rPr lang="en-US" b="0" baseline="0" dirty="0"/>
              <a:t>:</a:t>
            </a:r>
          </a:p>
          <a:p>
            <a:pPr rtl="0"/>
            <a:r>
              <a:rPr lang="en-US" dirty="0"/>
              <a:t>-Innovative partnership model between city, developer, and local congregations. </a:t>
            </a:r>
          </a:p>
          <a:p>
            <a:pPr defTabSz="465887">
              <a:defRPr/>
            </a:pPr>
            <a:r>
              <a:rPr lang="en-US" dirty="0"/>
              <a:t>-Innovative reuse of a former commercial building. </a:t>
            </a:r>
          </a:p>
          <a:p>
            <a:pPr rtl="0"/>
            <a:r>
              <a:rPr lang="en-US" dirty="0"/>
              <a:t>-Potential to catalyze similar supportive housing project</a:t>
            </a:r>
            <a:r>
              <a:rPr lang="en-US" dirty="0">
                <a:solidFill>
                  <a:schemeClr val="accent4"/>
                </a:solidFill>
              </a:rPr>
              <a:t>s</a:t>
            </a:r>
            <a:r>
              <a:rPr lang="en-US" dirty="0"/>
              <a:t> in other suburban communities. </a:t>
            </a:r>
          </a:p>
          <a:p>
            <a:pPr rtl="0"/>
            <a:endParaRPr lang="en-US" dirty="0"/>
          </a:p>
          <a:p>
            <a:pPr marL="0" indent="0">
              <a:buNone/>
            </a:pPr>
            <a:r>
              <a:rPr lang="en-US" dirty="0"/>
              <a:t>_________________________________</a:t>
            </a:r>
          </a:p>
          <a:p>
            <a:pPr marL="0" indent="0">
              <a:buNone/>
            </a:pPr>
            <a:r>
              <a:rPr lang="en-US" dirty="0"/>
              <a:t>CATALYZE:</a:t>
            </a:r>
          </a:p>
          <a:p>
            <a:r>
              <a:rPr lang="en-US" dirty="0"/>
              <a:t>Will this project catalyze additional development within the station area?</a:t>
            </a:r>
          </a:p>
          <a:p>
            <a:r>
              <a:rPr lang="en-US" dirty="0"/>
              <a:t>Will this project catalyze innovative demonstration projects throughout the region? </a:t>
            </a:r>
          </a:p>
          <a:p>
            <a:pPr rtl="0"/>
            <a:endParaRPr lang="en-US" dirty="0"/>
          </a:p>
        </p:txBody>
      </p:sp>
      <p:sp>
        <p:nvSpPr>
          <p:cNvPr id="4" name="Slide Number Placeholder 3"/>
          <p:cNvSpPr>
            <a:spLocks noGrp="1"/>
          </p:cNvSpPr>
          <p:nvPr>
            <p:ph type="sldNum" sz="quarter" idx="10"/>
          </p:nvPr>
        </p:nvSpPr>
        <p:spPr/>
        <p:txBody>
          <a:bodyPr/>
          <a:lstStyle/>
          <a:p>
            <a:fld id="{01AEF468-AE56-4743-8CFE-5EB004D4198B}" type="slidenum">
              <a:rPr lang="en-US" smtClean="0"/>
              <a:t>7</a:t>
            </a:fld>
            <a:endParaRPr lang="en-US"/>
          </a:p>
        </p:txBody>
      </p:sp>
    </p:spTree>
    <p:extLst>
      <p:ext uri="{BB962C8B-B14F-4D97-AF65-F5344CB8AC3E}">
        <p14:creationId xmlns:p14="http://schemas.microsoft.com/office/powerpoint/2010/main" val="63597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An important component of a successful proposals is how well the project aligns with City priorities, policies, and past planning efforts. We want to see cities using these grants as tools to help realize community goals, reward cities for having created policies that make sense for their communities, and push developers to create developments and redevelopment that add value above and beyond a traditional development project.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These are the areas that I could identify where front end policy work could help guide development that aligns with Livable Communities Goals: </a:t>
            </a:r>
          </a:p>
          <a:p>
            <a:r>
              <a:rPr lang="en-US" dirty="0"/>
              <a:t>Community Engagement </a:t>
            </a:r>
          </a:p>
          <a:p>
            <a:r>
              <a:rPr lang="en-US" dirty="0"/>
              <a:t>Energy Efficiency, </a:t>
            </a:r>
            <a:r>
              <a:rPr lang="en-US" dirty="0" err="1"/>
              <a:t>Stormwater</a:t>
            </a:r>
            <a:r>
              <a:rPr lang="en-US" dirty="0"/>
              <a:t> Management</a:t>
            </a:r>
          </a:p>
          <a:p>
            <a:r>
              <a:rPr lang="en-US" dirty="0"/>
              <a:t>Efficient Land Use, Urban Design </a:t>
            </a:r>
          </a:p>
          <a:p>
            <a:r>
              <a:rPr lang="en-US" dirty="0"/>
              <a:t>Housing Diversity, Housing Choice</a:t>
            </a:r>
          </a:p>
          <a:p>
            <a:r>
              <a:rPr lang="en-US" dirty="0"/>
              <a:t>Equity, Gentrification Considerations </a:t>
            </a:r>
          </a:p>
          <a:p>
            <a:r>
              <a:rPr lang="en-US" dirty="0"/>
              <a:t>Connections to transit and parks</a:t>
            </a:r>
            <a:endParaRPr lang="en-US" baseline="0" dirty="0"/>
          </a:p>
          <a:p>
            <a:endParaRPr lang="en-US" baseline="0" dirty="0"/>
          </a:p>
          <a:p>
            <a:r>
              <a:rPr lang="en-US" baseline="0" dirty="0"/>
              <a:t>The outcomes will look different in every community and therefore successful applications look different based on the community… some communities may be expanding multi-family affordable housing, others may include adding district energy to serve multiple development projects, another city may want to add an amphitheater and public plaza to create a focal point of a development.  The most competitive applications we see reflect innovative policy and planning by City Staff on the front end AND the ability for City Staff to hold developers accountable to these policies during implementation.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Community Engagement – Are their innovative partnerships or do you require community benefits agreements? </a:t>
            </a:r>
          </a:p>
          <a:p>
            <a:r>
              <a:rPr lang="en-US" baseline="0" dirty="0"/>
              <a:t>Energy Efficiency and </a:t>
            </a:r>
            <a:r>
              <a:rPr lang="en-US" baseline="0" dirty="0" err="1"/>
              <a:t>Stormwater</a:t>
            </a:r>
            <a:r>
              <a:rPr lang="en-US" baseline="0" dirty="0"/>
              <a:t> Management – Does your City or Watershed have requirements for </a:t>
            </a:r>
            <a:r>
              <a:rPr lang="en-US" baseline="0" dirty="0" err="1"/>
              <a:t>stormwater</a:t>
            </a:r>
            <a:r>
              <a:rPr lang="en-US" baseline="0" dirty="0"/>
              <a:t> management?  </a:t>
            </a:r>
          </a:p>
          <a:p>
            <a:r>
              <a:rPr lang="en-US" baseline="0" dirty="0"/>
              <a:t>Efficient Land Use and Urban Design – Do you offer density bonuses? </a:t>
            </a:r>
          </a:p>
          <a:p>
            <a:r>
              <a:rPr lang="en-US" baseline="0" dirty="0"/>
              <a:t>Housing Diversity, Housing Choice – Do you have an inclusionary housing policy? </a:t>
            </a:r>
          </a:p>
          <a:p>
            <a:r>
              <a:rPr lang="en-US" baseline="0" dirty="0"/>
              <a:t>Equity and Gentrification Considerations – Do you have a policy to address gentrification?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Connections to transit and parks - Do you have a complete streets policy?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AEF468-AE56-4743-8CFE-5EB004D4198B}" type="slidenum">
              <a:rPr lang="en-US" smtClean="0"/>
              <a:t>8</a:t>
            </a:fld>
            <a:endParaRPr lang="en-US"/>
          </a:p>
        </p:txBody>
      </p:sp>
    </p:spTree>
    <p:extLst>
      <p:ext uri="{BB962C8B-B14F-4D97-AF65-F5344CB8AC3E}">
        <p14:creationId xmlns:p14="http://schemas.microsoft.com/office/powerpoint/2010/main" val="1690569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Again, LCA Staff are available to meet with prospective grantees anytime throughout the year to discuss potential applications. Our contact info is on the slide. </a:t>
            </a:r>
          </a:p>
          <a:p>
            <a:endParaRPr lang="en-US" baseline="0" dirty="0"/>
          </a:p>
          <a:p>
            <a:r>
              <a:rPr lang="en-US" baseline="0" dirty="0"/>
              <a:t>Our next application deadline, pending fund distribution plan approval, will be May 1</a:t>
            </a:r>
            <a:r>
              <a:rPr lang="en-US" baseline="30000" dirty="0"/>
              <a:t>st</a:t>
            </a:r>
            <a:r>
              <a:rPr lang="en-US" baseline="0" dirty="0"/>
              <a:t> if you have projects you are thinking about applying for in 2017 I would love to hear from you sooner rather than later.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1AEF468-AE56-4743-8CFE-5EB004D4198B}" type="slidenum">
              <a:rPr lang="en-US" smtClean="0"/>
              <a:t>9</a:t>
            </a:fld>
            <a:endParaRPr lang="en-US"/>
          </a:p>
        </p:txBody>
      </p:sp>
    </p:spTree>
    <p:extLst>
      <p:ext uri="{BB962C8B-B14F-4D97-AF65-F5344CB8AC3E}">
        <p14:creationId xmlns:p14="http://schemas.microsoft.com/office/powerpoint/2010/main" val="4137110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0"/>
          </p:nvPr>
        </p:nvSpPr>
        <p:spPr>
          <a:xfrm>
            <a:off x="1284237" y="2924881"/>
            <a:ext cx="13818950" cy="1868643"/>
          </a:xfrm>
          <a:prstGeom prst="rect">
            <a:avLst/>
          </a:prstGeom>
        </p:spPr>
        <p:txBody>
          <a:bodyPr lIns="167198" tIns="83599" rIns="167198" bIns="83599" anchor="b"/>
          <a:lstStyle>
            <a:lvl1pPr marL="0" indent="0">
              <a:buNone/>
              <a:defRPr sz="3600">
                <a:solidFill>
                  <a:schemeClr val="bg2"/>
                </a:solidFill>
              </a:defRPr>
            </a:lvl1pPr>
            <a:lvl2pPr marL="835990" indent="0">
              <a:buNone/>
              <a:defRPr sz="3300"/>
            </a:lvl2pPr>
            <a:lvl3pPr marL="1671980" indent="0">
              <a:buNone/>
              <a:defRPr sz="2900"/>
            </a:lvl3pPr>
            <a:lvl4pPr marL="2507971" indent="0">
              <a:buNone/>
              <a:defRPr sz="2600"/>
            </a:lvl4pPr>
            <a:lvl5pPr marL="3343961" indent="0">
              <a:buNone/>
              <a:defRPr sz="2600"/>
            </a:lvl5pPr>
            <a:lvl6pPr marL="4179951" indent="0">
              <a:buNone/>
              <a:defRPr sz="2600"/>
            </a:lvl6pPr>
            <a:lvl7pPr marL="5015941" indent="0">
              <a:buNone/>
              <a:defRPr sz="2600"/>
            </a:lvl7pPr>
            <a:lvl8pPr marL="5851931" indent="0">
              <a:buNone/>
              <a:defRPr sz="2600"/>
            </a:lvl8pPr>
            <a:lvl9pPr marL="6687922" indent="0">
              <a:buNone/>
              <a:defRPr sz="2600"/>
            </a:lvl9pPr>
          </a:lstStyle>
          <a:p>
            <a:pPr lvl="0"/>
            <a:r>
              <a:rPr lang="en-US"/>
              <a:t>Click to edit Master text styles</a:t>
            </a:r>
          </a:p>
        </p:txBody>
      </p:sp>
      <p:sp>
        <p:nvSpPr>
          <p:cNvPr id="7" name="Subtitle 2"/>
          <p:cNvSpPr>
            <a:spLocks noGrp="1"/>
          </p:cNvSpPr>
          <p:nvPr>
            <p:ph type="subTitle" idx="11" hasCustomPrompt="1"/>
          </p:nvPr>
        </p:nvSpPr>
        <p:spPr>
          <a:xfrm>
            <a:off x="1284237" y="11569467"/>
            <a:ext cx="10633764" cy="1001568"/>
          </a:xfrm>
          <a:prstGeom prst="rect">
            <a:avLst/>
          </a:prstGeom>
        </p:spPr>
        <p:txBody>
          <a:bodyPr lIns="167198" tIns="83599" rIns="167198" bIns="83599"/>
          <a:lstStyle>
            <a:lvl1pPr marL="0" indent="0" algn="l">
              <a:buNone/>
              <a:defRPr>
                <a:solidFill>
                  <a:schemeClr val="bg2"/>
                </a:solidFill>
              </a:defRPr>
            </a:lvl1pPr>
            <a:lvl2pPr marL="835990" indent="0" algn="ctr">
              <a:buNone/>
              <a:defRPr/>
            </a:lvl2pPr>
            <a:lvl3pPr marL="1671980" indent="0" algn="ctr">
              <a:buNone/>
              <a:defRPr/>
            </a:lvl3pPr>
            <a:lvl4pPr marL="2507971" indent="0" algn="ctr">
              <a:buNone/>
              <a:defRPr/>
            </a:lvl4pPr>
            <a:lvl5pPr marL="3343961" indent="0" algn="ctr">
              <a:buNone/>
              <a:defRPr/>
            </a:lvl5pPr>
            <a:lvl6pPr marL="4179951" indent="0" algn="ctr">
              <a:buNone/>
              <a:defRPr/>
            </a:lvl6pPr>
            <a:lvl7pPr marL="5015941" indent="0" algn="ctr">
              <a:buNone/>
              <a:defRPr/>
            </a:lvl7pPr>
            <a:lvl8pPr marL="5851931" indent="0" algn="ctr">
              <a:buNone/>
              <a:defRPr/>
            </a:lvl8pPr>
            <a:lvl9pPr marL="6687922" indent="0" algn="ctr">
              <a:buNone/>
              <a:defRPr/>
            </a:lvl9pPr>
          </a:lstStyle>
          <a:p>
            <a:r>
              <a:rPr lang="en-US" dirty="0"/>
              <a:t>Presenting To</a:t>
            </a:r>
          </a:p>
        </p:txBody>
      </p:sp>
      <p:sp>
        <p:nvSpPr>
          <p:cNvPr id="13" name="Title 12"/>
          <p:cNvSpPr>
            <a:spLocks noGrp="1"/>
          </p:cNvSpPr>
          <p:nvPr>
            <p:ph type="title"/>
          </p:nvPr>
        </p:nvSpPr>
        <p:spPr>
          <a:xfrm>
            <a:off x="1284237" y="4937955"/>
            <a:ext cx="13818950" cy="1531848"/>
          </a:xfrm>
          <a:prstGeom prst="rect">
            <a:avLst/>
          </a:prstGeom>
        </p:spPr>
        <p:txBody>
          <a:bodyPr vert="horz"/>
          <a:lstStyle/>
          <a:p>
            <a:r>
              <a:rPr lang="en-US"/>
              <a:t>Click to edit Master title style</a:t>
            </a:r>
            <a:endParaRPr lang="en-US" dirty="0"/>
          </a:p>
        </p:txBody>
      </p:sp>
      <p:sp>
        <p:nvSpPr>
          <p:cNvPr id="11" name="Text Placeholder 10"/>
          <p:cNvSpPr>
            <a:spLocks noGrp="1"/>
          </p:cNvSpPr>
          <p:nvPr>
            <p:ph type="body" sz="quarter" idx="12" hasCustomPrompt="1"/>
          </p:nvPr>
        </p:nvSpPr>
        <p:spPr>
          <a:xfrm>
            <a:off x="1284237" y="10888519"/>
            <a:ext cx="2754313" cy="541468"/>
          </a:xfrm>
          <a:prstGeom prst="rect">
            <a:avLst/>
          </a:prstGeom>
        </p:spPr>
        <p:txBody>
          <a:bodyPr vert="horz"/>
          <a:lstStyle>
            <a:lvl1pPr marL="0" indent="0">
              <a:buNone/>
              <a:defRPr sz="2400">
                <a:solidFill>
                  <a:srgbClr val="FFFFFF"/>
                </a:solidFill>
              </a:defRPr>
            </a:lvl1pPr>
            <a:lvl4pPr marL="3079471" indent="-571500">
              <a:buFont typeface="Arial"/>
              <a:buChar char="•"/>
              <a:defRPr/>
            </a:lvl4pPr>
          </a:lstStyle>
          <a:p>
            <a:pPr lvl="0"/>
            <a:fld id="{163E7DB0-2F44-1947-8A31-0BEC6DD77760}" type="datetimeFigureOut">
              <a:rPr lang="en-US" smtClean="0"/>
              <a:pPr lvl="0"/>
              <a:t>9/6/12</a:t>
            </a:fld>
            <a:endParaRPr lang="en-US" dirty="0"/>
          </a:p>
        </p:txBody>
      </p:sp>
    </p:spTree>
    <p:extLst>
      <p:ext uri="{BB962C8B-B14F-4D97-AF65-F5344CB8AC3E}">
        <p14:creationId xmlns:p14="http://schemas.microsoft.com/office/powerpoint/2010/main" val="18477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869048" y="2925625"/>
            <a:ext cx="14622380" cy="4837688"/>
          </a:xfrm>
          <a:prstGeom prst="rect">
            <a:avLst/>
          </a:prstGeom>
        </p:spPr>
        <p:txBody>
          <a:bodyPr lIns="167198" tIns="83599" rIns="167198" bIns="83599"/>
          <a:lstStyle>
            <a:lvl1pPr marL="571500" indent="-571500">
              <a:buClr>
                <a:schemeClr val="accent1"/>
              </a:buClr>
              <a:buFont typeface="Arial"/>
              <a:buChar char="•"/>
              <a:defRPr/>
            </a:lvl1pPr>
            <a:lvl3pPr>
              <a:buClr>
                <a:schemeClr val="accent5"/>
              </a:buClr>
              <a:defRPr/>
            </a:lvl3pPr>
          </a:lstStyle>
          <a:p>
            <a:pPr lvl="0"/>
            <a:r>
              <a:rPr lang="en-US"/>
              <a:t>Click to edit Master text styles</a:t>
            </a:r>
          </a:p>
        </p:txBody>
      </p:sp>
      <p:sp>
        <p:nvSpPr>
          <p:cNvPr id="4" name="Title 1"/>
          <p:cNvSpPr>
            <a:spLocks noGrp="1"/>
          </p:cNvSpPr>
          <p:nvPr>
            <p:ph type="title"/>
          </p:nvPr>
        </p:nvSpPr>
        <p:spPr>
          <a:xfrm>
            <a:off x="859599" y="1195698"/>
            <a:ext cx="14631829" cy="1473068"/>
          </a:xfrm>
          <a:prstGeom prst="rect">
            <a:avLst/>
          </a:prstGeom>
        </p:spPr>
        <p:txBody>
          <a:bodyPr vert="horz" lIns="167198" tIns="83599" rIns="167198" bIns="83599"/>
          <a:lstStyle>
            <a:lvl1pPr>
              <a:defRPr>
                <a:solidFill>
                  <a:schemeClr val="accent2"/>
                </a:solidFill>
              </a:defRPr>
            </a:lvl1pPr>
          </a:lstStyle>
          <a:p>
            <a:r>
              <a:rPr lang="en-US"/>
              <a:t>Click to edit Master title style</a:t>
            </a:r>
            <a:endParaRPr lang="en-US" dirty="0"/>
          </a:p>
        </p:txBody>
      </p:sp>
      <p:sp>
        <p:nvSpPr>
          <p:cNvPr id="5" name="TextBox 4"/>
          <p:cNvSpPr txBox="1"/>
          <p:nvPr userDrawn="1"/>
        </p:nvSpPr>
        <p:spPr>
          <a:xfrm>
            <a:off x="852706" y="12082512"/>
            <a:ext cx="931338" cy="461665"/>
          </a:xfrm>
          <a:prstGeom prst="rect">
            <a:avLst/>
          </a:prstGeom>
          <a:noFill/>
        </p:spPr>
        <p:txBody>
          <a:bodyPr wrap="square" rtlCol="0">
            <a:spAutoFit/>
          </a:bodyPr>
          <a:lstStyle/>
          <a:p>
            <a:fld id="{ACF2DE00-3FC4-D44A-BC47-241E6CE345C6}" type="slidenum">
              <a:rPr lang="en-US" sz="2400" b="0" i="0" smtClean="0">
                <a:solidFill>
                  <a:srgbClr val="005DAA"/>
                </a:solidFill>
                <a:latin typeface="Arial"/>
                <a:cs typeface="Arial"/>
              </a:rPr>
              <a:t>‹#›</a:t>
            </a:fld>
            <a:endParaRPr lang="en-US" sz="2400" b="0" i="0" dirty="0">
              <a:solidFill>
                <a:srgbClr val="005DAA"/>
              </a:solidFill>
              <a:latin typeface="Arial"/>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0"/>
          </p:nvPr>
        </p:nvSpPr>
        <p:spPr>
          <a:xfrm>
            <a:off x="869048" y="2925625"/>
            <a:ext cx="14622380" cy="4837688"/>
          </a:xfrm>
          <a:prstGeom prst="rect">
            <a:avLst/>
          </a:prstGeom>
        </p:spPr>
        <p:txBody>
          <a:bodyPr lIns="167198" tIns="83599" rIns="167198" bIns="83599"/>
          <a:lstStyle>
            <a:lvl1pPr marL="571500" indent="-571500">
              <a:buClr>
                <a:schemeClr val="accent1"/>
              </a:buClr>
              <a:buFont typeface="Arial"/>
              <a:buChar char="•"/>
              <a:defRPr/>
            </a:lvl1pPr>
            <a:lvl3pPr>
              <a:buClr>
                <a:schemeClr val="accent5"/>
              </a:buClr>
              <a:defRPr/>
            </a:lvl3pPr>
          </a:lstStyle>
          <a:p>
            <a:pPr lvl="0"/>
            <a:r>
              <a:rPr lang="en-US"/>
              <a:t>Click to edit Master text styles</a:t>
            </a:r>
          </a:p>
        </p:txBody>
      </p:sp>
      <p:sp>
        <p:nvSpPr>
          <p:cNvPr id="2" name="Title 1"/>
          <p:cNvSpPr>
            <a:spLocks noGrp="1"/>
          </p:cNvSpPr>
          <p:nvPr>
            <p:ph type="title"/>
          </p:nvPr>
        </p:nvSpPr>
        <p:spPr>
          <a:xfrm>
            <a:off x="859599" y="1195698"/>
            <a:ext cx="14631829" cy="1473068"/>
          </a:xfrm>
          <a:prstGeom prst="rect">
            <a:avLst/>
          </a:prstGeom>
        </p:spPr>
        <p:txBody>
          <a:bodyPr vert="horz" lIns="167198" tIns="83599" rIns="167198" bIns="83599"/>
          <a:lstStyle>
            <a:lvl1pPr>
              <a:defRPr>
                <a:solidFill>
                  <a:schemeClr val="accent2"/>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859599" y="11898648"/>
            <a:ext cx="2670704" cy="470689"/>
          </a:xfrm>
          <a:prstGeom prst="rect">
            <a:avLst/>
          </a:prstGeom>
        </p:spPr>
        <p:txBody>
          <a:bodyPr vert="horz"/>
          <a:lstStyle>
            <a:lvl1pPr marL="0" indent="0">
              <a:buNone/>
              <a:defRPr sz="2400">
                <a:solidFill>
                  <a:srgbClr val="FFFFFF"/>
                </a:solidFill>
              </a:defRPr>
            </a:lvl1pPr>
          </a:lstStyle>
          <a:p>
            <a:fld id="{163E7DB0-2F44-1947-8A31-0BEC6DD77760}" type="datetimeFigureOut">
              <a:rPr lang="en-US" smtClean="0"/>
              <a:pPr/>
              <a:t>9/6/12</a:t>
            </a:fld>
            <a:endParaRPr lang="en-US" dirty="0"/>
          </a:p>
        </p:txBody>
      </p:sp>
      <p:sp>
        <p:nvSpPr>
          <p:cNvPr id="8" name="TextBox 7"/>
          <p:cNvSpPr txBox="1"/>
          <p:nvPr userDrawn="1"/>
        </p:nvSpPr>
        <p:spPr>
          <a:xfrm>
            <a:off x="852706" y="12263937"/>
            <a:ext cx="931338" cy="461665"/>
          </a:xfrm>
          <a:prstGeom prst="rect">
            <a:avLst/>
          </a:prstGeom>
          <a:noFill/>
        </p:spPr>
        <p:txBody>
          <a:bodyPr wrap="square" rtlCol="0">
            <a:spAutoFit/>
          </a:bodyPr>
          <a:lstStyle/>
          <a:p>
            <a:fld id="{ACF2DE00-3FC4-D44A-BC47-241E6CE345C6}" type="slidenum">
              <a:rPr lang="en-US" sz="2400" b="0" i="0" smtClean="0">
                <a:solidFill>
                  <a:schemeClr val="bg1"/>
                </a:solidFill>
                <a:latin typeface="Arial"/>
                <a:cs typeface="Arial"/>
              </a:rPr>
              <a:t>‹#›</a:t>
            </a:fld>
            <a:endParaRPr lang="en-US" sz="2400" b="0" i="0" dirty="0">
              <a:solidFill>
                <a:schemeClr val="bg1"/>
              </a:solidFill>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3"/>
          <p:cNvSpPr>
            <a:spLocks noGrp="1"/>
          </p:cNvSpPr>
          <p:nvPr/>
        </p:nvSpPr>
        <p:spPr>
          <a:xfrm>
            <a:off x="-3438386" y="-3637642"/>
            <a:ext cx="14631829" cy="2167202"/>
          </a:xfrm>
          <a:prstGeom prst="rect">
            <a:avLst/>
          </a:prstGeom>
        </p:spPr>
        <p:txBody>
          <a:bodyPr vert="horz" lIns="167198" tIns="83599" rIns="167198" bIns="83599"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kern="1200" dirty="0"/>
          </a:p>
        </p:txBody>
      </p:sp>
      <p:sp>
        <p:nvSpPr>
          <p:cNvPr id="6" name="Content Placeholder 4"/>
          <p:cNvSpPr>
            <a:spLocks noGrp="1"/>
          </p:cNvSpPr>
          <p:nvPr/>
        </p:nvSpPr>
        <p:spPr>
          <a:xfrm>
            <a:off x="-3438386" y="-1124286"/>
            <a:ext cx="7180435" cy="8581520"/>
          </a:xfrm>
          <a:prstGeom prst="rect">
            <a:avLst/>
          </a:prstGeom>
        </p:spPr>
        <p:txBody>
          <a:bodyPr vert="horz" lIns="167198" tIns="83599" rIns="167198" bIns="83599"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kern="1200"/>
          </a:p>
        </p:txBody>
      </p:sp>
      <p:sp>
        <p:nvSpPr>
          <p:cNvPr id="7" name="Content Placeholder 5"/>
          <p:cNvSpPr>
            <a:spLocks noGrp="1"/>
          </p:cNvSpPr>
          <p:nvPr/>
        </p:nvSpPr>
        <p:spPr>
          <a:xfrm>
            <a:off x="4013009" y="-1124286"/>
            <a:ext cx="7180435" cy="8581520"/>
          </a:xfrm>
          <a:prstGeom prst="rect">
            <a:avLst/>
          </a:prstGeom>
        </p:spPr>
        <p:txBody>
          <a:bodyPr vert="horz" lIns="167198" tIns="83599" rIns="167198" bIns="83599"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kern="1200"/>
          </a:p>
        </p:txBody>
      </p:sp>
      <p:sp>
        <p:nvSpPr>
          <p:cNvPr id="8" name="Title 3"/>
          <p:cNvSpPr>
            <a:spLocks noGrp="1"/>
          </p:cNvSpPr>
          <p:nvPr>
            <p:ph type="title" hasCustomPrompt="1"/>
          </p:nvPr>
        </p:nvSpPr>
        <p:spPr>
          <a:xfrm>
            <a:off x="812880" y="703420"/>
            <a:ext cx="14631829" cy="1687230"/>
          </a:xfrm>
          <a:prstGeom prst="rect">
            <a:avLst/>
          </a:prstGeom>
        </p:spPr>
        <p:txBody>
          <a:bodyPr lIns="167198" tIns="83599" rIns="167198" bIns="83599"/>
          <a:lstStyle>
            <a:lvl1pPr>
              <a:defRPr baseline="0">
                <a:solidFill>
                  <a:schemeClr val="accent2"/>
                </a:solidFill>
              </a:defRPr>
            </a:lvl1pPr>
          </a:lstStyle>
          <a:p>
            <a:r>
              <a:rPr lang="en-US" dirty="0"/>
              <a:t>Click to add title</a:t>
            </a:r>
          </a:p>
        </p:txBody>
      </p:sp>
      <p:sp>
        <p:nvSpPr>
          <p:cNvPr id="9" name="Content Placeholder 4"/>
          <p:cNvSpPr>
            <a:spLocks noGrp="1"/>
          </p:cNvSpPr>
          <p:nvPr>
            <p:ph sz="half" idx="1" hasCustomPrompt="1"/>
          </p:nvPr>
        </p:nvSpPr>
        <p:spPr>
          <a:xfrm>
            <a:off x="812879" y="3034083"/>
            <a:ext cx="7180435" cy="6680963"/>
          </a:xfrm>
          <a:prstGeom prst="rect">
            <a:avLst/>
          </a:prstGeom>
        </p:spPr>
        <p:txBody>
          <a:bodyPr lIns="167198" tIns="83599" rIns="167198" bIns="83599"/>
          <a:lstStyle>
            <a:lvl1pPr>
              <a:buClr>
                <a:schemeClr val="accent1"/>
              </a:buClr>
              <a:defRPr/>
            </a:lvl1pPr>
          </a:lstStyle>
          <a:p>
            <a:r>
              <a:rPr lang="en-US" dirty="0"/>
              <a:t>Click to add text</a:t>
            </a:r>
          </a:p>
        </p:txBody>
      </p:sp>
      <p:sp>
        <p:nvSpPr>
          <p:cNvPr id="10" name="Content Placeholder 5"/>
          <p:cNvSpPr>
            <a:spLocks noGrp="1"/>
          </p:cNvSpPr>
          <p:nvPr>
            <p:ph sz="half" idx="2" hasCustomPrompt="1"/>
          </p:nvPr>
        </p:nvSpPr>
        <p:spPr>
          <a:xfrm>
            <a:off x="8264274" y="3034083"/>
            <a:ext cx="7180435" cy="6680963"/>
          </a:xfrm>
          <a:prstGeom prst="rect">
            <a:avLst/>
          </a:prstGeom>
        </p:spPr>
        <p:txBody>
          <a:bodyPr lIns="167198" tIns="83599" rIns="167198" bIns="83599"/>
          <a:lstStyle>
            <a:lvl1pPr>
              <a:buClr>
                <a:schemeClr val="accent1"/>
              </a:buClr>
              <a:defRPr/>
            </a:lvl1pPr>
          </a:lstStyle>
          <a:p>
            <a:r>
              <a:rPr lang="en-US" dirty="0"/>
              <a:t>Click to add text</a:t>
            </a:r>
          </a:p>
        </p:txBody>
      </p:sp>
      <p:sp>
        <p:nvSpPr>
          <p:cNvPr id="11" name="TextBox 10"/>
          <p:cNvSpPr txBox="1"/>
          <p:nvPr userDrawn="1"/>
        </p:nvSpPr>
        <p:spPr>
          <a:xfrm>
            <a:off x="852706" y="12263937"/>
            <a:ext cx="931338" cy="461665"/>
          </a:xfrm>
          <a:prstGeom prst="rect">
            <a:avLst/>
          </a:prstGeom>
          <a:noFill/>
        </p:spPr>
        <p:txBody>
          <a:bodyPr wrap="square" rtlCol="0">
            <a:spAutoFit/>
          </a:bodyPr>
          <a:lstStyle/>
          <a:p>
            <a:fld id="{ACF2DE00-3FC4-D44A-BC47-241E6CE345C6}" type="slidenum">
              <a:rPr lang="en-US" sz="2400" b="0" i="0" smtClean="0">
                <a:solidFill>
                  <a:schemeClr val="bg1"/>
                </a:solidFill>
                <a:latin typeface="Arial"/>
                <a:cs typeface="Arial"/>
              </a:rPr>
              <a:t>‹#›</a:t>
            </a:fld>
            <a:endParaRPr lang="en-US" sz="2400" b="0" i="0" dirty="0">
              <a:solidFill>
                <a:schemeClr val="bg1"/>
              </a:solidFill>
              <a:latin typeface="Arial"/>
              <a:cs typeface="Arial"/>
            </a:endParaRPr>
          </a:p>
        </p:txBody>
      </p:sp>
    </p:spTree>
    <p:extLst>
      <p:ext uri="{BB962C8B-B14F-4D97-AF65-F5344CB8AC3E}">
        <p14:creationId xmlns:p14="http://schemas.microsoft.com/office/powerpoint/2010/main" val="103950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6"/>
          <p:cNvSpPr>
            <a:spLocks noGrp="1"/>
          </p:cNvSpPr>
          <p:nvPr>
            <p:ph type="title"/>
          </p:nvPr>
        </p:nvSpPr>
        <p:spPr>
          <a:xfrm>
            <a:off x="812880" y="520736"/>
            <a:ext cx="14631829" cy="1156567"/>
          </a:xfrm>
          <a:prstGeom prst="rect">
            <a:avLst/>
          </a:prstGeom>
        </p:spPr>
        <p:txBody>
          <a:bodyPr lIns="167198" tIns="83599" rIns="167198" bIns="83599"/>
          <a:lstStyle>
            <a:lvl1pPr>
              <a:defRPr>
                <a:solidFill>
                  <a:schemeClr val="accent2"/>
                </a:solidFill>
              </a:defRPr>
            </a:lvl1pPr>
          </a:lstStyle>
          <a:p>
            <a:r>
              <a:rPr lang="en-US"/>
              <a:t>Click to edit Master title style</a:t>
            </a:r>
            <a:endParaRPr lang="en-US" dirty="0"/>
          </a:p>
        </p:txBody>
      </p:sp>
      <p:sp>
        <p:nvSpPr>
          <p:cNvPr id="4" name="Text Placeholder 7"/>
          <p:cNvSpPr>
            <a:spLocks noGrp="1"/>
          </p:cNvSpPr>
          <p:nvPr>
            <p:ph type="body" idx="1" hasCustomPrompt="1"/>
          </p:nvPr>
        </p:nvSpPr>
        <p:spPr>
          <a:xfrm>
            <a:off x="812879" y="1831177"/>
            <a:ext cx="7183258" cy="1022752"/>
          </a:xfrm>
          <a:prstGeom prst="rect">
            <a:avLst/>
          </a:prstGeom>
        </p:spPr>
        <p:txBody>
          <a:bodyPr lIns="167198" tIns="83599" rIns="167198" bIns="83599"/>
          <a:lstStyle>
            <a:lvl1pPr marL="0" indent="0">
              <a:buNone/>
              <a:defRPr/>
            </a:lvl1pPr>
          </a:lstStyle>
          <a:p>
            <a:pPr lvl="0"/>
            <a:r>
              <a:rPr lang="en-US" dirty="0"/>
              <a:t>Click to edit text styles</a:t>
            </a:r>
          </a:p>
        </p:txBody>
      </p:sp>
      <p:sp>
        <p:nvSpPr>
          <p:cNvPr id="5" name="Content Placeholder 8"/>
          <p:cNvSpPr>
            <a:spLocks noGrp="1"/>
          </p:cNvSpPr>
          <p:nvPr>
            <p:ph sz="half" idx="2" hasCustomPrompt="1"/>
          </p:nvPr>
        </p:nvSpPr>
        <p:spPr>
          <a:xfrm>
            <a:off x="812880" y="3044209"/>
            <a:ext cx="7183258" cy="6571194"/>
          </a:xfrm>
          <a:prstGeom prst="rect">
            <a:avLst/>
          </a:prstGeom>
        </p:spPr>
        <p:txBody>
          <a:bodyPr lIns="167198" tIns="83599" rIns="167198" bIns="83599"/>
          <a:lstStyle>
            <a:lvl1pPr>
              <a:buClr>
                <a:schemeClr val="accent1"/>
              </a:buClr>
              <a:defRPr/>
            </a:lvl1pPr>
          </a:lstStyle>
          <a:p>
            <a:r>
              <a:rPr lang="en-US" dirty="0"/>
              <a:t>Text</a:t>
            </a:r>
          </a:p>
        </p:txBody>
      </p:sp>
      <p:sp>
        <p:nvSpPr>
          <p:cNvPr id="6" name="Text Placeholder 9"/>
          <p:cNvSpPr>
            <a:spLocks noGrp="1"/>
          </p:cNvSpPr>
          <p:nvPr>
            <p:ph type="body" sz="quarter" idx="3" hasCustomPrompt="1"/>
          </p:nvPr>
        </p:nvSpPr>
        <p:spPr>
          <a:xfrm>
            <a:off x="8258635" y="1831177"/>
            <a:ext cx="7186080" cy="1022752"/>
          </a:xfrm>
          <a:prstGeom prst="rect">
            <a:avLst/>
          </a:prstGeom>
        </p:spPr>
        <p:txBody>
          <a:bodyPr lIns="167198" tIns="83599" rIns="167198" bIns="83599"/>
          <a:lstStyle>
            <a:lvl1pPr marL="0" indent="0">
              <a:buNone/>
              <a:defRPr/>
            </a:lvl1pPr>
          </a:lstStyle>
          <a:p>
            <a:pPr lvl="0"/>
            <a:r>
              <a:rPr lang="en-US" dirty="0"/>
              <a:t>Click to edit text styles</a:t>
            </a:r>
          </a:p>
        </p:txBody>
      </p:sp>
      <p:sp>
        <p:nvSpPr>
          <p:cNvPr id="7" name="Content Placeholder 10"/>
          <p:cNvSpPr>
            <a:spLocks noGrp="1"/>
          </p:cNvSpPr>
          <p:nvPr>
            <p:ph sz="quarter" idx="4" hasCustomPrompt="1"/>
          </p:nvPr>
        </p:nvSpPr>
        <p:spPr>
          <a:xfrm>
            <a:off x="8258635" y="3044209"/>
            <a:ext cx="7186080" cy="6571194"/>
          </a:xfrm>
          <a:prstGeom prst="rect">
            <a:avLst/>
          </a:prstGeom>
        </p:spPr>
        <p:txBody>
          <a:bodyPr lIns="167198" tIns="83599" rIns="167198" bIns="83599"/>
          <a:lstStyle>
            <a:lvl1pPr>
              <a:buClr>
                <a:schemeClr val="accent1"/>
              </a:buClr>
              <a:defRPr/>
            </a:lvl1pPr>
          </a:lstStyle>
          <a:p>
            <a:r>
              <a:rPr lang="en-US" dirty="0"/>
              <a:t>Text</a:t>
            </a:r>
          </a:p>
        </p:txBody>
      </p:sp>
      <p:sp>
        <p:nvSpPr>
          <p:cNvPr id="8" name="TextBox 7"/>
          <p:cNvSpPr txBox="1"/>
          <p:nvPr userDrawn="1"/>
        </p:nvSpPr>
        <p:spPr>
          <a:xfrm>
            <a:off x="852706" y="12263937"/>
            <a:ext cx="931338" cy="461665"/>
          </a:xfrm>
          <a:prstGeom prst="rect">
            <a:avLst/>
          </a:prstGeom>
          <a:noFill/>
        </p:spPr>
        <p:txBody>
          <a:bodyPr wrap="square" rtlCol="0">
            <a:spAutoFit/>
          </a:bodyPr>
          <a:lstStyle/>
          <a:p>
            <a:fld id="{ACF2DE00-3FC4-D44A-BC47-241E6CE345C6}" type="slidenum">
              <a:rPr lang="en-US" sz="2400" b="0" i="0" smtClean="0">
                <a:solidFill>
                  <a:schemeClr val="bg1"/>
                </a:solidFill>
                <a:latin typeface="Arial"/>
                <a:cs typeface="Arial"/>
              </a:rPr>
              <a:t>‹#›</a:t>
            </a:fld>
            <a:endParaRPr lang="en-US" sz="2400" b="0" i="0" dirty="0">
              <a:solidFill>
                <a:schemeClr val="bg1"/>
              </a:solidFill>
              <a:latin typeface="Arial"/>
              <a:cs typeface="Arial"/>
            </a:endParaRPr>
          </a:p>
        </p:txBody>
      </p:sp>
    </p:spTree>
    <p:extLst>
      <p:ext uri="{BB962C8B-B14F-4D97-AF65-F5344CB8AC3E}">
        <p14:creationId xmlns:p14="http://schemas.microsoft.com/office/powerpoint/2010/main" val="75165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52706" y="12082512"/>
            <a:ext cx="931338" cy="461665"/>
          </a:xfrm>
          <a:prstGeom prst="rect">
            <a:avLst/>
          </a:prstGeom>
          <a:noFill/>
        </p:spPr>
        <p:txBody>
          <a:bodyPr wrap="square" rtlCol="0">
            <a:spAutoFit/>
          </a:bodyPr>
          <a:lstStyle/>
          <a:p>
            <a:fld id="{ACF2DE00-3FC4-D44A-BC47-241E6CE345C6}" type="slidenum">
              <a:rPr lang="en-US" sz="2400" b="0" i="0" smtClean="0">
                <a:solidFill>
                  <a:srgbClr val="005DAA"/>
                </a:solidFill>
                <a:latin typeface="Arial"/>
                <a:cs typeface="Arial"/>
              </a:rPr>
              <a:t>‹#›</a:t>
            </a:fld>
            <a:endParaRPr lang="en-US" sz="2400" b="0" i="0" dirty="0">
              <a:solidFill>
                <a:srgbClr val="005DAA"/>
              </a:solidFill>
              <a:latin typeface="Arial"/>
              <a:cs typeface="Arial"/>
            </a:endParaRPr>
          </a:p>
        </p:txBody>
      </p:sp>
    </p:spTree>
    <p:extLst>
      <p:ext uri="{BB962C8B-B14F-4D97-AF65-F5344CB8AC3E}">
        <p14:creationId xmlns:p14="http://schemas.microsoft.com/office/powerpoint/2010/main" val="348674454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lain Layout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4"/>
          <p:cNvSpPr>
            <a:spLocks noGrp="1"/>
          </p:cNvSpPr>
          <p:nvPr>
            <p:ph sz="half" idx="1" hasCustomPrompt="1"/>
          </p:nvPr>
        </p:nvSpPr>
        <p:spPr>
          <a:xfrm>
            <a:off x="812879" y="3034083"/>
            <a:ext cx="7180435" cy="6680963"/>
          </a:xfrm>
          <a:prstGeom prst="rect">
            <a:avLst/>
          </a:prstGeom>
        </p:spPr>
        <p:txBody>
          <a:bodyPr lIns="167198" tIns="83599" rIns="167198" bIns="83599"/>
          <a:lstStyle>
            <a:lvl1pPr>
              <a:buClr>
                <a:schemeClr val="accent1"/>
              </a:buClr>
              <a:defRPr/>
            </a:lvl1pPr>
          </a:lstStyle>
          <a:p>
            <a:r>
              <a:rPr lang="en-US" dirty="0"/>
              <a:t>Click to add text</a:t>
            </a:r>
          </a:p>
        </p:txBody>
      </p:sp>
      <p:sp>
        <p:nvSpPr>
          <p:cNvPr id="5" name="Content Placeholder 5"/>
          <p:cNvSpPr>
            <a:spLocks noGrp="1"/>
          </p:cNvSpPr>
          <p:nvPr>
            <p:ph sz="half" idx="2" hasCustomPrompt="1"/>
          </p:nvPr>
        </p:nvSpPr>
        <p:spPr>
          <a:xfrm>
            <a:off x="8264274" y="3034083"/>
            <a:ext cx="7180435" cy="6680963"/>
          </a:xfrm>
          <a:prstGeom prst="rect">
            <a:avLst/>
          </a:prstGeom>
        </p:spPr>
        <p:txBody>
          <a:bodyPr lIns="167198" tIns="83599" rIns="167198" bIns="83599"/>
          <a:lstStyle>
            <a:lvl1pPr>
              <a:buClr>
                <a:schemeClr val="accent1"/>
              </a:buClr>
              <a:defRPr/>
            </a:lvl1pPr>
          </a:lstStyle>
          <a:p>
            <a:r>
              <a:rPr lang="en-US" dirty="0"/>
              <a:t>Click to add text</a:t>
            </a:r>
          </a:p>
        </p:txBody>
      </p:sp>
      <p:sp>
        <p:nvSpPr>
          <p:cNvPr id="11" name="Text Placeholder 10"/>
          <p:cNvSpPr>
            <a:spLocks noGrp="1"/>
          </p:cNvSpPr>
          <p:nvPr>
            <p:ph type="body" sz="quarter" idx="10" hasCustomPrompt="1"/>
          </p:nvPr>
        </p:nvSpPr>
        <p:spPr>
          <a:xfrm>
            <a:off x="812879" y="996329"/>
            <a:ext cx="14631830" cy="1274304"/>
          </a:xfrm>
          <a:prstGeom prst="rect">
            <a:avLst/>
          </a:prstGeom>
        </p:spPr>
        <p:txBody>
          <a:bodyPr vert="horz"/>
          <a:lstStyle>
            <a:lvl1pPr marL="0" indent="0" algn="l">
              <a:buNone/>
              <a:defRPr sz="7200" b="1">
                <a:solidFill>
                  <a:schemeClr val="accent2"/>
                </a:solidFill>
              </a:defRPr>
            </a:lvl1pPr>
            <a:lvl2pPr marL="835990" indent="0" algn="l">
              <a:buNone/>
              <a:defRPr b="0"/>
            </a:lvl2pPr>
            <a:lvl3pPr marL="1671981" indent="0" algn="l">
              <a:buNone/>
              <a:defRPr b="0"/>
            </a:lvl3pPr>
            <a:lvl4pPr marL="2507971" indent="0" algn="l">
              <a:buFont typeface="Arial"/>
              <a:buNone/>
              <a:defRPr b="0"/>
            </a:lvl4pPr>
            <a:lvl5pPr algn="l">
              <a:defRPr/>
            </a:lvl5pPr>
          </a:lstStyle>
          <a:p>
            <a:pPr lvl="0"/>
            <a:r>
              <a:rPr lang="en-US" dirty="0"/>
              <a:t>Click to edit title</a:t>
            </a:r>
          </a:p>
        </p:txBody>
      </p:sp>
      <p:sp>
        <p:nvSpPr>
          <p:cNvPr id="6" name="TextBox 5"/>
          <p:cNvSpPr txBox="1"/>
          <p:nvPr userDrawn="1"/>
        </p:nvSpPr>
        <p:spPr>
          <a:xfrm>
            <a:off x="852706" y="12082512"/>
            <a:ext cx="931338" cy="461665"/>
          </a:xfrm>
          <a:prstGeom prst="rect">
            <a:avLst/>
          </a:prstGeom>
          <a:noFill/>
        </p:spPr>
        <p:txBody>
          <a:bodyPr wrap="square" rtlCol="0">
            <a:spAutoFit/>
          </a:bodyPr>
          <a:lstStyle/>
          <a:p>
            <a:fld id="{ACF2DE00-3FC4-D44A-BC47-241E6CE345C6}" type="slidenum">
              <a:rPr lang="en-US" sz="2400" b="0" i="0" smtClean="0">
                <a:solidFill>
                  <a:srgbClr val="005DAA"/>
                </a:solidFill>
                <a:latin typeface="Arial"/>
                <a:cs typeface="Arial"/>
              </a:rPr>
              <a:t>‹#›</a:t>
            </a:fld>
            <a:endParaRPr lang="en-US" sz="2400" b="0" i="0" dirty="0">
              <a:solidFill>
                <a:srgbClr val="005DAA"/>
              </a:solidFill>
              <a:latin typeface="Arial"/>
              <a:cs typeface="Arial"/>
            </a:endParaRPr>
          </a:p>
        </p:txBody>
      </p:sp>
    </p:spTree>
    <p:extLst>
      <p:ext uri="{BB962C8B-B14F-4D97-AF65-F5344CB8AC3E}">
        <p14:creationId xmlns:p14="http://schemas.microsoft.com/office/powerpoint/2010/main" val="412700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Layout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6"/>
          <p:cNvSpPr>
            <a:spLocks noGrp="1"/>
          </p:cNvSpPr>
          <p:nvPr>
            <p:ph type="title"/>
          </p:nvPr>
        </p:nvSpPr>
        <p:spPr>
          <a:xfrm>
            <a:off x="812880" y="520736"/>
            <a:ext cx="14770429" cy="1156567"/>
          </a:xfrm>
          <a:prstGeom prst="rect">
            <a:avLst/>
          </a:prstGeom>
        </p:spPr>
        <p:txBody>
          <a:bodyPr lIns="167198" tIns="83599" rIns="167198" bIns="83599"/>
          <a:lstStyle>
            <a:lvl1pPr>
              <a:defRPr>
                <a:solidFill>
                  <a:schemeClr val="accent2"/>
                </a:solidFill>
              </a:defRPr>
            </a:lvl1pPr>
          </a:lstStyle>
          <a:p>
            <a:r>
              <a:rPr lang="en-US"/>
              <a:t>Click to edit Master title style</a:t>
            </a:r>
            <a:endParaRPr lang="en-US" dirty="0"/>
          </a:p>
        </p:txBody>
      </p:sp>
      <p:sp>
        <p:nvSpPr>
          <p:cNvPr id="5" name="Content Placeholder 8"/>
          <p:cNvSpPr>
            <a:spLocks noGrp="1"/>
          </p:cNvSpPr>
          <p:nvPr>
            <p:ph sz="half" idx="2" hasCustomPrompt="1"/>
          </p:nvPr>
        </p:nvSpPr>
        <p:spPr>
          <a:xfrm>
            <a:off x="812878" y="2040559"/>
            <a:ext cx="14770431" cy="7574844"/>
          </a:xfrm>
          <a:prstGeom prst="rect">
            <a:avLst/>
          </a:prstGeom>
        </p:spPr>
        <p:txBody>
          <a:bodyPr lIns="167198" tIns="83599" rIns="167198" bIns="83599"/>
          <a:lstStyle>
            <a:lvl1pPr marL="571500" indent="-571500">
              <a:buClr>
                <a:schemeClr val="accent1"/>
              </a:buClr>
              <a:buFont typeface="Arial"/>
              <a:buChar char="•"/>
              <a:defRPr/>
            </a:lvl1pPr>
          </a:lstStyle>
          <a:p>
            <a:r>
              <a:rPr lang="en-US" dirty="0"/>
              <a:t>Text</a:t>
            </a:r>
          </a:p>
        </p:txBody>
      </p:sp>
      <p:sp>
        <p:nvSpPr>
          <p:cNvPr id="4" name="TextBox 3"/>
          <p:cNvSpPr txBox="1"/>
          <p:nvPr userDrawn="1"/>
        </p:nvSpPr>
        <p:spPr>
          <a:xfrm>
            <a:off x="852706" y="12082512"/>
            <a:ext cx="931338" cy="461665"/>
          </a:xfrm>
          <a:prstGeom prst="rect">
            <a:avLst/>
          </a:prstGeom>
          <a:noFill/>
        </p:spPr>
        <p:txBody>
          <a:bodyPr wrap="square" rtlCol="0">
            <a:spAutoFit/>
          </a:bodyPr>
          <a:lstStyle/>
          <a:p>
            <a:fld id="{ACF2DE00-3FC4-D44A-BC47-241E6CE345C6}" type="slidenum">
              <a:rPr lang="en-US" sz="2400" b="0" i="0" smtClean="0">
                <a:solidFill>
                  <a:srgbClr val="005DAA"/>
                </a:solidFill>
                <a:latin typeface="Arial"/>
                <a:cs typeface="Arial"/>
              </a:rPr>
              <a:t>‹#›</a:t>
            </a:fld>
            <a:endParaRPr lang="en-US" sz="2400" b="0" i="0" dirty="0">
              <a:solidFill>
                <a:srgbClr val="005DAA"/>
              </a:solidFill>
              <a:latin typeface="Arial"/>
              <a:cs typeface="Arial"/>
            </a:endParaRPr>
          </a:p>
        </p:txBody>
      </p:sp>
    </p:spTree>
    <p:extLst>
      <p:ext uri="{BB962C8B-B14F-4D97-AF65-F5344CB8AC3E}">
        <p14:creationId xmlns:p14="http://schemas.microsoft.com/office/powerpoint/2010/main" val="298005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aphic">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986" y="11832248"/>
            <a:ext cx="10978329" cy="866414"/>
          </a:xfrm>
          <a:prstGeom prst="rect">
            <a:avLst/>
          </a:prstGeom>
        </p:spPr>
        <p:txBody>
          <a:bodyPr lIns="167198" tIns="83599" rIns="167198" bIns="83599"/>
          <a:lstStyle>
            <a:lvl1pPr marL="0" indent="0" algn="l">
              <a:buNone/>
              <a:defRPr>
                <a:solidFill>
                  <a:schemeClr val="bg2"/>
                </a:solidFill>
              </a:defRPr>
            </a:lvl1pPr>
            <a:lvl2pPr marL="835990" indent="0" algn="ctr">
              <a:buNone/>
              <a:defRPr/>
            </a:lvl2pPr>
            <a:lvl3pPr marL="1671980" indent="0" algn="ctr">
              <a:buNone/>
              <a:defRPr/>
            </a:lvl3pPr>
            <a:lvl4pPr marL="2507971" indent="0" algn="ctr">
              <a:buNone/>
              <a:defRPr/>
            </a:lvl4pPr>
            <a:lvl5pPr marL="3343961" indent="0" algn="ctr">
              <a:buNone/>
              <a:defRPr/>
            </a:lvl5pPr>
            <a:lvl6pPr marL="4179951" indent="0" algn="ctr">
              <a:buNone/>
              <a:defRPr/>
            </a:lvl6pPr>
            <a:lvl7pPr marL="5015941" indent="0" algn="ctr">
              <a:buNone/>
              <a:defRPr/>
            </a:lvl7pPr>
            <a:lvl8pPr marL="5851931" indent="0" algn="ctr">
              <a:buNone/>
              <a:defRPr/>
            </a:lvl8pPr>
            <a:lvl9pPr marL="6687922" indent="0" algn="ctr">
              <a:buNone/>
              <a:defRPr/>
            </a:lvl9pPr>
          </a:lstStyle>
          <a:p>
            <a:r>
              <a:rPr lang="en-US"/>
              <a:t>Click to edit Master subtitle style</a:t>
            </a:r>
            <a:endParaRPr lang="en-US" dirty="0"/>
          </a:p>
        </p:txBody>
      </p:sp>
      <p:sp>
        <p:nvSpPr>
          <p:cNvPr id="4" name="Date Placeholder 1"/>
          <p:cNvSpPr>
            <a:spLocks noGrp="1"/>
          </p:cNvSpPr>
          <p:nvPr>
            <p:ph type="dt" sz="half" idx="2"/>
          </p:nvPr>
        </p:nvSpPr>
        <p:spPr>
          <a:xfrm>
            <a:off x="663980" y="11208965"/>
            <a:ext cx="3793437" cy="434672"/>
          </a:xfrm>
          <a:prstGeom prst="rect">
            <a:avLst/>
          </a:prstGeom>
        </p:spPr>
        <p:txBody>
          <a:bodyPr vert="horz" lIns="167198" tIns="83599" rIns="167198" bIns="83599" rtlCol="0" anchor="ctr"/>
          <a:lstStyle>
            <a:lvl1pPr algn="l">
              <a:defRPr sz="2200">
                <a:solidFill>
                  <a:schemeClr val="bg1"/>
                </a:solidFill>
              </a:defRPr>
            </a:lvl1pPr>
          </a:lstStyle>
          <a:p>
            <a:endParaRPr lang="en-US" dirty="0"/>
          </a:p>
        </p:txBody>
      </p:sp>
    </p:spTree>
    <p:extLst>
      <p:ext uri="{BB962C8B-B14F-4D97-AF65-F5344CB8AC3E}">
        <p14:creationId xmlns:p14="http://schemas.microsoft.com/office/powerpoint/2010/main" val="1158270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ap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48593" y="871901"/>
            <a:ext cx="14724526" cy="11264432"/>
          </a:xfrm>
          <a:prstGeom prst="rect">
            <a:avLst/>
          </a:prstGeom>
        </p:spPr>
        <p:txBody>
          <a:bodyPr vert="horz" lIns="167198" tIns="83599" rIns="167198" bIns="83599" anchor="ctr" anchorCtr="1"/>
          <a:lstStyle>
            <a:lvl1pPr marL="0" indent="0" algn="ctr">
              <a:spcAft>
                <a:spcPts val="1097"/>
              </a:spcAft>
              <a:buNone/>
              <a:defRPr sz="5100">
                <a:solidFill>
                  <a:schemeClr val="tx1"/>
                </a:solidFill>
              </a:defRPr>
            </a:lvl1pPr>
          </a:lstStyle>
          <a:p>
            <a:r>
              <a:rPr lang="en-US"/>
              <a:t>Click icon to add picture</a:t>
            </a:r>
            <a:endParaRPr lang="en-US" dirty="0"/>
          </a:p>
        </p:txBody>
      </p:sp>
      <p:sp>
        <p:nvSpPr>
          <p:cNvPr id="4" name="TextBox 3"/>
          <p:cNvSpPr txBox="1"/>
          <p:nvPr userDrawn="1"/>
        </p:nvSpPr>
        <p:spPr>
          <a:xfrm>
            <a:off x="852706" y="12263937"/>
            <a:ext cx="931338" cy="461665"/>
          </a:xfrm>
          <a:prstGeom prst="rect">
            <a:avLst/>
          </a:prstGeom>
          <a:noFill/>
        </p:spPr>
        <p:txBody>
          <a:bodyPr wrap="square" rtlCol="0">
            <a:spAutoFit/>
          </a:bodyPr>
          <a:lstStyle/>
          <a:p>
            <a:fld id="{ACF2DE00-3FC4-D44A-BC47-241E6CE345C6}" type="slidenum">
              <a:rPr lang="en-US" sz="2400" b="0" i="0" smtClean="0">
                <a:solidFill>
                  <a:schemeClr val="bg1"/>
                </a:solidFill>
                <a:latin typeface="Arial"/>
                <a:cs typeface="Arial"/>
              </a:rPr>
              <a:t>‹#›</a:t>
            </a:fld>
            <a:endParaRPr lang="en-US" sz="2400" b="0" i="0" dirty="0">
              <a:solidFill>
                <a:schemeClr val="bg1"/>
              </a:solidFill>
              <a:latin typeface="Arial"/>
              <a:cs typeface="Arial"/>
            </a:endParaRPr>
          </a:p>
        </p:txBody>
      </p:sp>
    </p:spTree>
    <p:extLst>
      <p:ext uri="{BB962C8B-B14F-4D97-AF65-F5344CB8AC3E}">
        <p14:creationId xmlns:p14="http://schemas.microsoft.com/office/powerpoint/2010/main" val="59081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8" r:id="rId5"/>
    <p:sldLayoutId id="2147483899" r:id="rId6"/>
    <p:sldLayoutId id="2147483900" r:id="rId7"/>
    <p:sldLayoutId id="2147483901" r:id="rId8"/>
    <p:sldLayoutId id="2147483882" r:id="rId9"/>
    <p:sldLayoutId id="2147483903" r:id="rId10"/>
  </p:sldLayoutIdLst>
  <p:hf hdr="0" ftr="0" dt="0"/>
  <p:txStyles>
    <p:titleStyle>
      <a:lvl1pPr algn="l" rtl="0" eaLnBrk="1" fontAlgn="base" hangingPunct="1">
        <a:spcBef>
          <a:spcPct val="0"/>
        </a:spcBef>
        <a:spcAft>
          <a:spcPct val="0"/>
        </a:spcAft>
        <a:defRPr sz="7300" b="1">
          <a:solidFill>
            <a:schemeClr val="bg1"/>
          </a:solidFill>
          <a:latin typeface="+mj-lt"/>
          <a:ea typeface="+mj-ea"/>
          <a:cs typeface="+mj-cs"/>
        </a:defRPr>
      </a:lvl1pPr>
      <a:lvl2pPr algn="l" rtl="0" eaLnBrk="1" fontAlgn="base" hangingPunct="1">
        <a:spcBef>
          <a:spcPct val="0"/>
        </a:spcBef>
        <a:spcAft>
          <a:spcPct val="0"/>
        </a:spcAft>
        <a:defRPr sz="5100" b="1">
          <a:solidFill>
            <a:srgbClr val="105594"/>
          </a:solidFill>
          <a:latin typeface="Arial" charset="0"/>
        </a:defRPr>
      </a:lvl2pPr>
      <a:lvl3pPr algn="l" rtl="0" eaLnBrk="1" fontAlgn="base" hangingPunct="1">
        <a:spcBef>
          <a:spcPct val="0"/>
        </a:spcBef>
        <a:spcAft>
          <a:spcPct val="0"/>
        </a:spcAft>
        <a:defRPr sz="5100" b="1">
          <a:solidFill>
            <a:srgbClr val="105594"/>
          </a:solidFill>
          <a:latin typeface="Arial" charset="0"/>
        </a:defRPr>
      </a:lvl3pPr>
      <a:lvl4pPr algn="l" rtl="0" eaLnBrk="1" fontAlgn="base" hangingPunct="1">
        <a:spcBef>
          <a:spcPct val="0"/>
        </a:spcBef>
        <a:spcAft>
          <a:spcPct val="0"/>
        </a:spcAft>
        <a:defRPr sz="5100" b="1">
          <a:solidFill>
            <a:srgbClr val="105594"/>
          </a:solidFill>
          <a:latin typeface="Arial" charset="0"/>
        </a:defRPr>
      </a:lvl4pPr>
      <a:lvl5pPr algn="l" rtl="0" eaLnBrk="1" fontAlgn="base" hangingPunct="1">
        <a:spcBef>
          <a:spcPct val="0"/>
        </a:spcBef>
        <a:spcAft>
          <a:spcPct val="0"/>
        </a:spcAft>
        <a:defRPr sz="5100" b="1">
          <a:solidFill>
            <a:srgbClr val="105594"/>
          </a:solidFill>
          <a:latin typeface="Arial" charset="0"/>
        </a:defRPr>
      </a:lvl5pPr>
      <a:lvl6pPr marL="835990" algn="l" rtl="0" eaLnBrk="1" fontAlgn="base" hangingPunct="1">
        <a:spcBef>
          <a:spcPct val="0"/>
        </a:spcBef>
        <a:spcAft>
          <a:spcPct val="0"/>
        </a:spcAft>
        <a:defRPr sz="5100" b="1">
          <a:solidFill>
            <a:srgbClr val="105594"/>
          </a:solidFill>
          <a:latin typeface="Arial" charset="0"/>
        </a:defRPr>
      </a:lvl6pPr>
      <a:lvl7pPr marL="1671980" algn="l" rtl="0" eaLnBrk="1" fontAlgn="base" hangingPunct="1">
        <a:spcBef>
          <a:spcPct val="0"/>
        </a:spcBef>
        <a:spcAft>
          <a:spcPct val="0"/>
        </a:spcAft>
        <a:defRPr sz="5100" b="1">
          <a:solidFill>
            <a:srgbClr val="105594"/>
          </a:solidFill>
          <a:latin typeface="Arial" charset="0"/>
        </a:defRPr>
      </a:lvl7pPr>
      <a:lvl8pPr marL="2507971" algn="l" rtl="0" eaLnBrk="1" fontAlgn="base" hangingPunct="1">
        <a:spcBef>
          <a:spcPct val="0"/>
        </a:spcBef>
        <a:spcAft>
          <a:spcPct val="0"/>
        </a:spcAft>
        <a:defRPr sz="5100" b="1">
          <a:solidFill>
            <a:srgbClr val="105594"/>
          </a:solidFill>
          <a:latin typeface="Arial" charset="0"/>
        </a:defRPr>
      </a:lvl8pPr>
      <a:lvl9pPr marL="3343961" algn="l" rtl="0" eaLnBrk="1" fontAlgn="base" hangingPunct="1">
        <a:spcBef>
          <a:spcPct val="0"/>
        </a:spcBef>
        <a:spcAft>
          <a:spcPct val="0"/>
        </a:spcAft>
        <a:defRPr sz="5100" b="1">
          <a:solidFill>
            <a:srgbClr val="105594"/>
          </a:solidFill>
          <a:latin typeface="Arial" charset="0"/>
        </a:defRPr>
      </a:lvl9pPr>
    </p:titleStyle>
    <p:bodyStyle>
      <a:lvl1pPr marL="626993" indent="-626993" algn="l" rtl="0" eaLnBrk="1" fontAlgn="base" hangingPunct="1">
        <a:spcBef>
          <a:spcPct val="20000"/>
        </a:spcBef>
        <a:spcAft>
          <a:spcPct val="0"/>
        </a:spcAft>
        <a:buClr>
          <a:srgbClr val="FC0128"/>
        </a:buClr>
        <a:buSzPct val="125000"/>
        <a:buChar char="•"/>
        <a:defRPr sz="4400">
          <a:solidFill>
            <a:srgbClr val="105594"/>
          </a:solidFill>
          <a:latin typeface="+mn-lt"/>
          <a:ea typeface="+mn-ea"/>
          <a:cs typeface="+mn-cs"/>
        </a:defRPr>
      </a:lvl1pPr>
      <a:lvl2pPr marL="1358484" indent="-522494" algn="l" rtl="0" eaLnBrk="1" fontAlgn="base" hangingPunct="1">
        <a:spcBef>
          <a:spcPct val="20000"/>
        </a:spcBef>
        <a:spcAft>
          <a:spcPct val="0"/>
        </a:spcAft>
        <a:buChar char="–"/>
        <a:defRPr sz="3700">
          <a:solidFill>
            <a:srgbClr val="105594"/>
          </a:solidFill>
          <a:latin typeface="+mn-lt"/>
        </a:defRPr>
      </a:lvl2pPr>
      <a:lvl3pPr marL="2089976" indent="-417995" algn="l" rtl="0" eaLnBrk="1" fontAlgn="base" hangingPunct="1">
        <a:spcBef>
          <a:spcPct val="20000"/>
        </a:spcBef>
        <a:spcAft>
          <a:spcPct val="0"/>
        </a:spcAft>
        <a:buChar char="•"/>
        <a:defRPr sz="4400">
          <a:solidFill>
            <a:schemeClr val="tx1"/>
          </a:solidFill>
          <a:latin typeface="+mn-lt"/>
        </a:defRPr>
      </a:lvl3pPr>
      <a:lvl4pPr marL="2925966" indent="-417995" algn="l" rtl="0" eaLnBrk="1" fontAlgn="base" hangingPunct="1">
        <a:spcBef>
          <a:spcPct val="20000"/>
        </a:spcBef>
        <a:spcAft>
          <a:spcPct val="0"/>
        </a:spcAft>
        <a:buNone/>
        <a:defRPr sz="3700">
          <a:solidFill>
            <a:schemeClr val="tx1"/>
          </a:solidFill>
          <a:latin typeface="+mn-lt"/>
        </a:defRPr>
      </a:lvl4pPr>
      <a:lvl5pPr marL="3761956" indent="-417995" algn="l" rtl="0" eaLnBrk="1" fontAlgn="base" hangingPunct="1">
        <a:spcBef>
          <a:spcPct val="20000"/>
        </a:spcBef>
        <a:spcAft>
          <a:spcPct val="0"/>
        </a:spcAft>
        <a:buChar char="»"/>
        <a:defRPr sz="3700">
          <a:solidFill>
            <a:schemeClr val="tx1"/>
          </a:solidFill>
          <a:latin typeface="+mn-lt"/>
        </a:defRPr>
      </a:lvl5pPr>
      <a:lvl6pPr marL="4597946" indent="-417995" algn="l" rtl="0" eaLnBrk="1" fontAlgn="base" hangingPunct="1">
        <a:spcBef>
          <a:spcPct val="20000"/>
        </a:spcBef>
        <a:spcAft>
          <a:spcPct val="0"/>
        </a:spcAft>
        <a:buChar char="»"/>
        <a:defRPr sz="3700">
          <a:solidFill>
            <a:schemeClr val="tx1"/>
          </a:solidFill>
          <a:latin typeface="+mn-lt"/>
        </a:defRPr>
      </a:lvl6pPr>
      <a:lvl7pPr marL="5433936" indent="-417995" algn="l" rtl="0" eaLnBrk="1" fontAlgn="base" hangingPunct="1">
        <a:spcBef>
          <a:spcPct val="20000"/>
        </a:spcBef>
        <a:spcAft>
          <a:spcPct val="0"/>
        </a:spcAft>
        <a:buChar char="»"/>
        <a:defRPr sz="3700">
          <a:solidFill>
            <a:schemeClr val="tx1"/>
          </a:solidFill>
          <a:latin typeface="+mn-lt"/>
        </a:defRPr>
      </a:lvl7pPr>
      <a:lvl8pPr marL="6269927" indent="-417995" algn="l" rtl="0" eaLnBrk="1" fontAlgn="base" hangingPunct="1">
        <a:spcBef>
          <a:spcPct val="20000"/>
        </a:spcBef>
        <a:spcAft>
          <a:spcPct val="0"/>
        </a:spcAft>
        <a:buChar char="»"/>
        <a:defRPr sz="3700">
          <a:solidFill>
            <a:schemeClr val="tx1"/>
          </a:solidFill>
          <a:latin typeface="+mn-lt"/>
        </a:defRPr>
      </a:lvl8pPr>
      <a:lvl9pPr marL="7105917" indent="-417995" algn="l" rtl="0" eaLnBrk="1" fontAlgn="base" hangingPunct="1">
        <a:spcBef>
          <a:spcPct val="20000"/>
        </a:spcBef>
        <a:spcAft>
          <a:spcPct val="0"/>
        </a:spcAft>
        <a:buChar char="»"/>
        <a:defRPr sz="3700">
          <a:solidFill>
            <a:schemeClr val="tx1"/>
          </a:solidFill>
          <a:latin typeface="+mn-lt"/>
        </a:defRPr>
      </a:lvl9pPr>
    </p:bodyStyle>
    <p:otherStyle>
      <a:defPPr>
        <a:defRPr lang="en-US"/>
      </a:defPPr>
      <a:lvl1pPr marL="0" algn="l" defTabSz="1671980" rtl="0" eaLnBrk="1" latinLnBrk="0" hangingPunct="1">
        <a:defRPr sz="3300" kern="1200">
          <a:solidFill>
            <a:schemeClr val="tx1"/>
          </a:solidFill>
          <a:latin typeface="+mn-lt"/>
          <a:ea typeface="+mn-ea"/>
          <a:cs typeface="+mn-cs"/>
        </a:defRPr>
      </a:lvl1pPr>
      <a:lvl2pPr marL="835990" algn="l" defTabSz="1671980" rtl="0" eaLnBrk="1" latinLnBrk="0" hangingPunct="1">
        <a:defRPr sz="3300" kern="1200">
          <a:solidFill>
            <a:schemeClr val="tx1"/>
          </a:solidFill>
          <a:latin typeface="+mn-lt"/>
          <a:ea typeface="+mn-ea"/>
          <a:cs typeface="+mn-cs"/>
        </a:defRPr>
      </a:lvl2pPr>
      <a:lvl3pPr marL="1671980" algn="l" defTabSz="1671980" rtl="0" eaLnBrk="1" latinLnBrk="0" hangingPunct="1">
        <a:defRPr sz="3300" kern="1200">
          <a:solidFill>
            <a:schemeClr val="tx1"/>
          </a:solidFill>
          <a:latin typeface="+mn-lt"/>
          <a:ea typeface="+mn-ea"/>
          <a:cs typeface="+mn-cs"/>
        </a:defRPr>
      </a:lvl3pPr>
      <a:lvl4pPr marL="2507971" algn="l" defTabSz="1671980" rtl="0" eaLnBrk="1" latinLnBrk="0" hangingPunct="1">
        <a:defRPr sz="3300" kern="1200">
          <a:solidFill>
            <a:schemeClr val="tx1"/>
          </a:solidFill>
          <a:latin typeface="+mn-lt"/>
          <a:ea typeface="+mn-ea"/>
          <a:cs typeface="+mn-cs"/>
        </a:defRPr>
      </a:lvl4pPr>
      <a:lvl5pPr marL="3343961" algn="l" defTabSz="1671980" rtl="0" eaLnBrk="1" latinLnBrk="0" hangingPunct="1">
        <a:defRPr sz="3300" kern="1200">
          <a:solidFill>
            <a:schemeClr val="tx1"/>
          </a:solidFill>
          <a:latin typeface="+mn-lt"/>
          <a:ea typeface="+mn-ea"/>
          <a:cs typeface="+mn-cs"/>
        </a:defRPr>
      </a:lvl5pPr>
      <a:lvl6pPr marL="4179951" algn="l" defTabSz="1671980" rtl="0" eaLnBrk="1" latinLnBrk="0" hangingPunct="1">
        <a:defRPr sz="3300" kern="1200">
          <a:solidFill>
            <a:schemeClr val="tx1"/>
          </a:solidFill>
          <a:latin typeface="+mn-lt"/>
          <a:ea typeface="+mn-ea"/>
          <a:cs typeface="+mn-cs"/>
        </a:defRPr>
      </a:lvl6pPr>
      <a:lvl7pPr marL="5015941" algn="l" defTabSz="1671980" rtl="0" eaLnBrk="1" latinLnBrk="0" hangingPunct="1">
        <a:defRPr sz="3300" kern="1200">
          <a:solidFill>
            <a:schemeClr val="tx1"/>
          </a:solidFill>
          <a:latin typeface="+mn-lt"/>
          <a:ea typeface="+mn-ea"/>
          <a:cs typeface="+mn-cs"/>
        </a:defRPr>
      </a:lvl7pPr>
      <a:lvl8pPr marL="5851931" algn="l" defTabSz="1671980" rtl="0" eaLnBrk="1" latinLnBrk="0" hangingPunct="1">
        <a:defRPr sz="3300" kern="1200">
          <a:solidFill>
            <a:schemeClr val="tx1"/>
          </a:solidFill>
          <a:latin typeface="+mn-lt"/>
          <a:ea typeface="+mn-ea"/>
          <a:cs typeface="+mn-cs"/>
        </a:defRPr>
      </a:lvl8pPr>
      <a:lvl9pPr marL="6687922" algn="l" defTabSz="1671980" rtl="0" eaLnBrk="1" latinLnBrk="0" hangingPunct="1">
        <a:defRPr sz="3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etrocouncil.org/Communities/Services/Livable-Communities-Grants.aspx?source=chil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Paul.Burns@metc.state.mn.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Ryan.Kelley@metc.state.mn.us" TargetMode="External"/><Relationship Id="rId5" Type="http://schemas.openxmlformats.org/officeDocument/2006/relationships/hyperlink" Target="mailto:Marcus.Martin@metc.state.mn.us" TargetMode="External"/><Relationship Id="rId4" Type="http://schemas.openxmlformats.org/officeDocument/2006/relationships/hyperlink" Target="mailto:Erin.Heelan@metc.state.mn.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endParaRPr lang="en-US" dirty="0"/>
          </a:p>
          <a:p>
            <a:r>
              <a:rPr lang="en-US" dirty="0"/>
              <a:t>Metropolitan Council </a:t>
            </a:r>
          </a:p>
        </p:txBody>
      </p:sp>
      <p:sp>
        <p:nvSpPr>
          <p:cNvPr id="3" name="Subtitle 2"/>
          <p:cNvSpPr>
            <a:spLocks noGrp="1"/>
          </p:cNvSpPr>
          <p:nvPr>
            <p:ph type="subTitle" idx="11"/>
          </p:nvPr>
        </p:nvSpPr>
        <p:spPr>
          <a:xfrm>
            <a:off x="1284237" y="9595992"/>
            <a:ext cx="10633764" cy="1001568"/>
          </a:xfrm>
        </p:spPr>
        <p:txBody>
          <a:bodyPr/>
          <a:lstStyle/>
          <a:p>
            <a:r>
              <a:rPr lang="en-US" dirty="0"/>
              <a:t> </a:t>
            </a:r>
          </a:p>
        </p:txBody>
      </p:sp>
      <p:sp>
        <p:nvSpPr>
          <p:cNvPr id="4" name="Title 3"/>
          <p:cNvSpPr>
            <a:spLocks noGrp="1"/>
          </p:cNvSpPr>
          <p:nvPr>
            <p:ph type="title"/>
          </p:nvPr>
        </p:nvSpPr>
        <p:spPr/>
        <p:txBody>
          <a:bodyPr/>
          <a:lstStyle/>
          <a:p>
            <a:r>
              <a:rPr lang="en-US" sz="7200" dirty="0"/>
              <a:t>Livable Communities Grants</a:t>
            </a:r>
            <a:br>
              <a:rPr lang="en-US" sz="7200" dirty="0"/>
            </a:br>
            <a:r>
              <a:rPr lang="en-US" sz="5400" dirty="0"/>
              <a:t>TOD IN YOUR COMP PLAN</a:t>
            </a:r>
          </a:p>
        </p:txBody>
      </p:sp>
      <p:sp>
        <p:nvSpPr>
          <p:cNvPr id="5" name="Text Placeholder 4"/>
          <p:cNvSpPr>
            <a:spLocks noGrp="1"/>
          </p:cNvSpPr>
          <p:nvPr>
            <p:ph type="body" sz="quarter" idx="12"/>
          </p:nvPr>
        </p:nvSpPr>
        <p:spPr/>
        <p:txBody>
          <a:bodyPr/>
          <a:lstStyle/>
          <a:p>
            <a:r>
              <a:rPr lang="en-US" dirty="0"/>
              <a:t>January 26, 2017</a:t>
            </a:r>
          </a:p>
        </p:txBody>
      </p:sp>
    </p:spTree>
    <p:extLst>
      <p:ext uri="{BB962C8B-B14F-4D97-AF65-F5344CB8AC3E}">
        <p14:creationId xmlns:p14="http://schemas.microsoft.com/office/powerpoint/2010/main" val="919215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N:\CommDev\LivComm\GrantsAdmin\Photo Library\Heart of the City\LCDA\3_After\EPA-Follow-HOC-park.jpg"/>
          <p:cNvPicPr>
            <a:picLocks noGrp="1" noChangeAspect="1" noChangeArrowheads="1"/>
          </p:cNvPicPr>
          <p:nvPr>
            <p:ph idx="10"/>
          </p:nvPr>
        </p:nvPicPr>
        <p:blipFill>
          <a:blip r:embed="rId3"/>
          <a:srcRect/>
          <a:stretch>
            <a:fillRect/>
          </a:stretch>
        </p:blipFill>
        <p:spPr bwMode="auto">
          <a:xfrm>
            <a:off x="1700429" y="401571"/>
            <a:ext cx="12745726" cy="8569240"/>
          </a:xfrm>
          <a:prstGeom prst="rect">
            <a:avLst/>
          </a:prstGeom>
          <a:noFill/>
          <a:effectLst>
            <a:glow rad="228600">
              <a:schemeClr val="accent1">
                <a:satMod val="175000"/>
                <a:alpha val="40000"/>
              </a:schemeClr>
            </a:glow>
          </a:effectLst>
        </p:spPr>
      </p:pic>
      <p:sp>
        <p:nvSpPr>
          <p:cNvPr id="2" name="Rectangle 1"/>
          <p:cNvSpPr/>
          <p:nvPr/>
        </p:nvSpPr>
        <p:spPr>
          <a:xfrm>
            <a:off x="25008" y="9047535"/>
            <a:ext cx="16257588" cy="600164"/>
          </a:xfrm>
          <a:prstGeom prst="rect">
            <a:avLst/>
          </a:prstGeom>
        </p:spPr>
        <p:txBody>
          <a:bodyPr wrap="square">
            <a:spAutoFit/>
          </a:bodyPr>
          <a:lstStyle/>
          <a:p>
            <a:r>
              <a:rPr lang="en-US" dirty="0">
                <a:hlinkClick r:id="rId4"/>
              </a:rPr>
              <a:t>Livable Communities Programs Website</a:t>
            </a:r>
            <a:r>
              <a:rPr lang="en-US" dirty="0"/>
              <a:t>:</a:t>
            </a:r>
          </a:p>
        </p:txBody>
      </p:sp>
      <p:sp>
        <p:nvSpPr>
          <p:cNvPr id="3" name="TextBox 2"/>
          <p:cNvSpPr txBox="1"/>
          <p:nvPr/>
        </p:nvSpPr>
        <p:spPr>
          <a:xfrm>
            <a:off x="25008" y="9647699"/>
            <a:ext cx="15959016" cy="523220"/>
          </a:xfrm>
          <a:prstGeom prst="rect">
            <a:avLst/>
          </a:prstGeom>
          <a:noFill/>
        </p:spPr>
        <p:txBody>
          <a:bodyPr wrap="square" rtlCol="0">
            <a:spAutoFit/>
          </a:bodyPr>
          <a:lstStyle/>
          <a:p>
            <a:r>
              <a:rPr lang="en-US" sz="2800" dirty="0">
                <a:hlinkClick r:id="rId4"/>
              </a:rPr>
              <a:t>http://www.metrocouncil.org/Communities/Services/Livable-Communities-Grants.aspx?source=child</a:t>
            </a:r>
            <a:endParaRPr lang="en-US" sz="2800" dirty="0"/>
          </a:p>
        </p:txBody>
      </p:sp>
    </p:spTree>
    <p:extLst>
      <p:ext uri="{BB962C8B-B14F-4D97-AF65-F5344CB8AC3E}">
        <p14:creationId xmlns:p14="http://schemas.microsoft.com/office/powerpoint/2010/main" val="245732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798710" y="2410691"/>
            <a:ext cx="14622380" cy="5584452"/>
          </a:xfrm>
        </p:spPr>
        <p:txBody>
          <a:bodyPr/>
          <a:lstStyle/>
          <a:p>
            <a:pPr marL="0" indent="0">
              <a:buNone/>
            </a:pPr>
            <a:endParaRPr lang="en-US" sz="1200" dirty="0"/>
          </a:p>
          <a:p>
            <a:r>
              <a:rPr lang="en-US" sz="4800" dirty="0"/>
              <a:t>The </a:t>
            </a:r>
            <a:r>
              <a:rPr lang="en-US" sz="4800" b="1" dirty="0"/>
              <a:t>Tax Base Revitalization Account (TBRA)</a:t>
            </a:r>
            <a:endParaRPr lang="en-US" sz="4800" dirty="0"/>
          </a:p>
          <a:p>
            <a:r>
              <a:rPr lang="en-US" sz="4800" dirty="0"/>
              <a:t>The </a:t>
            </a:r>
            <a:r>
              <a:rPr lang="en-US" sz="4800" b="1" dirty="0"/>
              <a:t>Livable Communities Demonstration Account</a:t>
            </a:r>
            <a:r>
              <a:rPr lang="en-US" sz="4800" dirty="0"/>
              <a:t> </a:t>
            </a:r>
            <a:r>
              <a:rPr lang="en-US" sz="4800" b="1" dirty="0"/>
              <a:t>(LCDA)</a:t>
            </a:r>
            <a:endParaRPr lang="en-US" sz="4800" dirty="0"/>
          </a:p>
          <a:p>
            <a:r>
              <a:rPr lang="en-US" sz="4800" dirty="0"/>
              <a:t>The </a:t>
            </a:r>
            <a:r>
              <a:rPr lang="en-US" sz="4800" b="1" dirty="0"/>
              <a:t>Livable Communities Transit Oriented Development (TOD) Program</a:t>
            </a:r>
            <a:endParaRPr lang="en-US" sz="4800" dirty="0"/>
          </a:p>
          <a:p>
            <a:pPr lvl="0">
              <a:buClr>
                <a:srgbClr val="0054A4"/>
              </a:buClr>
            </a:pPr>
            <a:r>
              <a:rPr lang="en-US" sz="4800" dirty="0"/>
              <a:t>The </a:t>
            </a:r>
            <a:r>
              <a:rPr lang="en-US" sz="4800" b="1" dirty="0"/>
              <a:t>Local Housing Incentives Account (LHIA)</a:t>
            </a:r>
            <a:endParaRPr lang="en-US" sz="4800" dirty="0"/>
          </a:p>
        </p:txBody>
      </p:sp>
      <p:sp>
        <p:nvSpPr>
          <p:cNvPr id="3" name="Title 2"/>
          <p:cNvSpPr>
            <a:spLocks noGrp="1"/>
          </p:cNvSpPr>
          <p:nvPr>
            <p:ph type="title"/>
          </p:nvPr>
        </p:nvSpPr>
        <p:spPr>
          <a:xfrm>
            <a:off x="789261" y="492318"/>
            <a:ext cx="9503601" cy="1110180"/>
          </a:xfrm>
        </p:spPr>
        <p:txBody>
          <a:bodyPr/>
          <a:lstStyle/>
          <a:p>
            <a:r>
              <a:rPr lang="en-US" sz="5400" dirty="0"/>
              <a:t>LCA Funding</a:t>
            </a:r>
          </a:p>
        </p:txBody>
      </p:sp>
    </p:spTree>
    <p:extLst>
      <p:ext uri="{BB962C8B-B14F-4D97-AF65-F5344CB8AC3E}">
        <p14:creationId xmlns:p14="http://schemas.microsoft.com/office/powerpoint/2010/main" val="307414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0"/>
            <p:extLst>
              <p:ext uri="{D42A27DB-BD31-4B8C-83A1-F6EECF244321}">
                <p14:modId xmlns:p14="http://schemas.microsoft.com/office/powerpoint/2010/main" val="1570441181"/>
              </p:ext>
            </p:extLst>
          </p:nvPr>
        </p:nvGraphicFramePr>
        <p:xfrm>
          <a:off x="0" y="2010616"/>
          <a:ext cx="12107829" cy="8704822"/>
        </p:xfrm>
        <a:graphic>
          <a:graphicData uri="http://schemas.openxmlformats.org/drawingml/2006/table">
            <a:tbl>
              <a:tblPr firstRow="1" bandRow="1">
                <a:tableStyleId>{0E3FDE45-AF77-4B5C-9715-49D594BDF05E}</a:tableStyleId>
              </a:tblPr>
              <a:tblGrid>
                <a:gridCol w="4035943">
                  <a:extLst>
                    <a:ext uri="{9D8B030D-6E8A-4147-A177-3AD203B41FA5}">
                      <a16:colId xmlns:a16="http://schemas.microsoft.com/office/drawing/2014/main" val="20000"/>
                    </a:ext>
                  </a:extLst>
                </a:gridCol>
                <a:gridCol w="4035943">
                  <a:extLst>
                    <a:ext uri="{9D8B030D-6E8A-4147-A177-3AD203B41FA5}">
                      <a16:colId xmlns:a16="http://schemas.microsoft.com/office/drawing/2014/main" val="20001"/>
                    </a:ext>
                  </a:extLst>
                </a:gridCol>
                <a:gridCol w="4035943">
                  <a:extLst>
                    <a:ext uri="{9D8B030D-6E8A-4147-A177-3AD203B41FA5}">
                      <a16:colId xmlns:a16="http://schemas.microsoft.com/office/drawing/2014/main" val="20002"/>
                    </a:ext>
                  </a:extLst>
                </a:gridCol>
              </a:tblGrid>
              <a:tr h="473884">
                <a:tc>
                  <a:txBody>
                    <a:bodyPr/>
                    <a:lstStyle/>
                    <a:p>
                      <a:pPr algn="ctr"/>
                      <a:r>
                        <a:rPr lang="en-US" sz="2600" dirty="0"/>
                        <a:t>TBRA</a:t>
                      </a:r>
                    </a:p>
                  </a:txBody>
                  <a:tcPr marL="71822" marR="71822" marT="35911" marB="35911">
                    <a:lnR w="12700" cap="flat" cmpd="sng" algn="ctr">
                      <a:solidFill>
                        <a:schemeClr val="tx1"/>
                      </a:solidFill>
                      <a:prstDash val="solid"/>
                      <a:round/>
                      <a:headEnd type="none" w="med" len="med"/>
                      <a:tailEnd type="none" w="med" len="med"/>
                    </a:lnR>
                  </a:tcPr>
                </a:tc>
                <a:tc>
                  <a:txBody>
                    <a:bodyPr/>
                    <a:lstStyle/>
                    <a:p>
                      <a:pPr algn="ctr"/>
                      <a:r>
                        <a:rPr lang="en-US" sz="2600" dirty="0"/>
                        <a:t>LCDA</a:t>
                      </a:r>
                    </a:p>
                  </a:txBody>
                  <a:tcPr marL="71822" marR="71822" marT="35911" marB="35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600" dirty="0"/>
                        <a:t>TOD</a:t>
                      </a:r>
                    </a:p>
                  </a:txBody>
                  <a:tcPr marL="71822" marR="71822" marT="35911" marB="3591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866592">
                <a:tc>
                  <a:txBody>
                    <a:bodyPr/>
                    <a:lstStyle/>
                    <a:p>
                      <a:pPr algn="ctr"/>
                      <a:r>
                        <a:rPr lang="en-US" sz="3200" dirty="0"/>
                        <a:t>$5</a:t>
                      </a:r>
                      <a:r>
                        <a:rPr lang="en-US" sz="3200" baseline="0" dirty="0"/>
                        <a:t> Million</a:t>
                      </a:r>
                      <a:endParaRPr lang="en-US" sz="3200" dirty="0"/>
                    </a:p>
                  </a:txBody>
                  <a:tcPr marL="71822" marR="71822" marT="35911" marB="35911">
                    <a:lnR w="12700" cap="flat" cmpd="sng" algn="ctr">
                      <a:solidFill>
                        <a:schemeClr val="tx1"/>
                      </a:solidFill>
                      <a:prstDash val="solid"/>
                      <a:round/>
                      <a:headEnd type="none" w="med" len="med"/>
                      <a:tailEnd type="none" w="med" len="med"/>
                    </a:lnR>
                  </a:tcPr>
                </a:tc>
                <a:tc>
                  <a:txBody>
                    <a:bodyPr/>
                    <a:lstStyle/>
                    <a:p>
                      <a:pPr algn="ctr"/>
                      <a:r>
                        <a:rPr lang="en-US" sz="3200" dirty="0"/>
                        <a:t>$7.5 Million </a:t>
                      </a:r>
                    </a:p>
                  </a:txBody>
                  <a:tcPr marL="71822" marR="71822" marT="35911" marB="35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3200" baseline="0" dirty="0"/>
                        <a:t>$5 Million LCDA </a:t>
                      </a:r>
                    </a:p>
                    <a:p>
                      <a:r>
                        <a:rPr lang="en-US" sz="3200" baseline="0" dirty="0"/>
                        <a:t>$2 Million TBRA</a:t>
                      </a:r>
                    </a:p>
                  </a:txBody>
                  <a:tcPr marL="71822" marR="71822" marT="35911" marB="3591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875756">
                <a:tc gridSpan="3">
                  <a:txBody>
                    <a:bodyPr/>
                    <a:lstStyle/>
                    <a:p>
                      <a:pPr marL="0" marR="0" indent="0" algn="r" defTabSz="1671980" rtl="0" eaLnBrk="1" fontAlgn="auto" latinLnBrk="0" hangingPunct="1">
                        <a:lnSpc>
                          <a:spcPct val="100000"/>
                        </a:lnSpc>
                        <a:spcBef>
                          <a:spcPts val="0"/>
                        </a:spcBef>
                        <a:spcAft>
                          <a:spcPts val="0"/>
                        </a:spcAft>
                        <a:buClrTx/>
                        <a:buSzTx/>
                        <a:buFontTx/>
                        <a:buNone/>
                        <a:tabLst/>
                        <a:defRPr/>
                      </a:pPr>
                      <a:r>
                        <a:rPr lang="en-US" sz="3200" baseline="0" dirty="0"/>
                        <a:t>LCA participating cities, HRA’s, EDA’s, port authorities</a:t>
                      </a:r>
                    </a:p>
                  </a:txBody>
                  <a:tcPr marL="71822" marR="71822" marT="35911" marB="35911"/>
                </a:tc>
                <a:tc hMerge="1">
                  <a:txBody>
                    <a:bodyPr/>
                    <a:lstStyle/>
                    <a:p>
                      <a:endParaRPr lang="en-US" dirty="0"/>
                    </a:p>
                  </a:txBody>
                  <a:tcPr/>
                </a:tc>
                <a:tc hMerge="1">
                  <a:txBody>
                    <a:bodyPr/>
                    <a:lstStyle/>
                    <a:p>
                      <a:pPr marL="0" indent="0" algn="r">
                        <a:buFont typeface="Arial" panose="020B0604020202020204" pitchFamily="34" charset="0"/>
                        <a:buNone/>
                      </a:pPr>
                      <a:endParaRPr lang="en-US" sz="2600" baseline="0" dirty="0"/>
                    </a:p>
                  </a:txBody>
                  <a:tcPr marL="71822" marR="71822" marT="35911" marB="35911"/>
                </a:tc>
                <a:extLst>
                  <a:ext uri="{0D108BD9-81ED-4DB2-BD59-A6C34878D82A}">
                    <a16:rowId xmlns:a16="http://schemas.microsoft.com/office/drawing/2014/main" val="10002"/>
                  </a:ext>
                </a:extLst>
              </a:tr>
              <a:tr h="1847058">
                <a:tc gridSpan="3">
                  <a:txBody>
                    <a:bodyPr/>
                    <a:lstStyle/>
                    <a:p>
                      <a:pPr marL="0" marR="0" indent="0" algn="ctr" defTabSz="1671980" rtl="0" eaLnBrk="1" fontAlgn="auto" latinLnBrk="0" hangingPunct="1">
                        <a:lnSpc>
                          <a:spcPct val="100000"/>
                        </a:lnSpc>
                        <a:spcBef>
                          <a:spcPts val="0"/>
                        </a:spcBef>
                        <a:spcAft>
                          <a:spcPts val="0"/>
                        </a:spcAft>
                        <a:buClrTx/>
                        <a:buSzTx/>
                        <a:buFontTx/>
                        <a:buNone/>
                        <a:tabLst/>
                        <a:defRPr/>
                      </a:pPr>
                      <a:r>
                        <a:rPr lang="en-US" sz="3200" dirty="0"/>
                        <a:t>Affordable,</a:t>
                      </a:r>
                      <a:r>
                        <a:rPr lang="en-US" sz="3200" baseline="0" dirty="0"/>
                        <a:t> market rate, or mixed income housing </a:t>
                      </a:r>
                      <a:endParaRPr lang="en-US" sz="3200" dirty="0"/>
                    </a:p>
                  </a:txBody>
                  <a:tcPr marL="71822" marR="71822" marT="35911" marB="35911"/>
                </a:tc>
                <a:tc hMerge="1">
                  <a:txBody>
                    <a:bodyPr/>
                    <a:lstStyle/>
                    <a:p>
                      <a:endParaRPr lang="en-US" dirty="0"/>
                    </a:p>
                  </a:txBody>
                  <a:tcPr/>
                </a:tc>
                <a:tc hMerge="1">
                  <a:txBody>
                    <a:bodyPr/>
                    <a:lstStyle/>
                    <a:p>
                      <a:pPr marL="0" indent="0">
                        <a:buFont typeface="Arial" panose="020B0604020202020204" pitchFamily="34" charset="0"/>
                        <a:buNone/>
                      </a:pPr>
                      <a:endParaRPr lang="en-US" sz="2600" baseline="0" dirty="0"/>
                    </a:p>
                  </a:txBody>
                  <a:tcPr marL="71822" marR="71822" marT="35911" marB="35911"/>
                </a:tc>
                <a:extLst>
                  <a:ext uri="{0D108BD9-81ED-4DB2-BD59-A6C34878D82A}">
                    <a16:rowId xmlns:a16="http://schemas.microsoft.com/office/drawing/2014/main" val="10003"/>
                  </a:ext>
                </a:extLst>
              </a:tr>
              <a:tr h="3792571">
                <a:tc>
                  <a:txBody>
                    <a:bodyPr/>
                    <a:lstStyle/>
                    <a:p>
                      <a:pPr marL="457200" indent="-457200">
                        <a:buFont typeface="Arial" panose="020B0604020202020204" pitchFamily="34" charset="0"/>
                        <a:buChar char="•"/>
                      </a:pPr>
                      <a:r>
                        <a:rPr lang="en-US" sz="3200" dirty="0"/>
                        <a:t>Environmental site Assessment</a:t>
                      </a:r>
                    </a:p>
                    <a:p>
                      <a:pPr marL="457200" indent="-457200">
                        <a:buFont typeface="Arial" panose="020B0604020202020204" pitchFamily="34" charset="0"/>
                        <a:buChar char="•"/>
                      </a:pPr>
                      <a:r>
                        <a:rPr lang="en-US" sz="3200" kern="1200" dirty="0">
                          <a:effectLst/>
                        </a:rPr>
                        <a:t>Soil</a:t>
                      </a:r>
                      <a:r>
                        <a:rPr lang="en-US" sz="3200" kern="1200" baseline="0" dirty="0">
                          <a:effectLst/>
                        </a:rPr>
                        <a:t> or Ground Water </a:t>
                      </a:r>
                      <a:r>
                        <a:rPr lang="en-US" sz="3200" kern="1200" dirty="0">
                          <a:effectLst/>
                        </a:rPr>
                        <a:t>Cleanup</a:t>
                      </a:r>
                    </a:p>
                    <a:p>
                      <a:pPr marL="457200" indent="-457200">
                        <a:buFont typeface="Arial" panose="020B0604020202020204" pitchFamily="34" charset="0"/>
                        <a:buChar char="•"/>
                      </a:pPr>
                      <a:r>
                        <a:rPr lang="en-US" sz="3200" kern="1200" dirty="0">
                          <a:effectLst/>
                        </a:rPr>
                        <a:t>Soil vapor mitigation</a:t>
                      </a:r>
                    </a:p>
                    <a:p>
                      <a:pPr marL="457200" indent="-457200">
                        <a:buFont typeface="Arial" panose="020B0604020202020204" pitchFamily="34" charset="0"/>
                        <a:buChar char="•"/>
                      </a:pPr>
                      <a:r>
                        <a:rPr lang="en-US" sz="3200" kern="1200" dirty="0">
                          <a:effectLst/>
                        </a:rPr>
                        <a:t>Asbestos or Lead-based Paint abatements</a:t>
                      </a:r>
                      <a:endParaRPr lang="en-US" sz="3200" dirty="0"/>
                    </a:p>
                  </a:txBody>
                  <a:tcPr marL="71822" marR="71822" marT="35911" marB="35911">
                    <a:lnR w="12700" cap="flat" cmpd="sng" algn="ctr">
                      <a:solidFill>
                        <a:schemeClr val="tx1"/>
                      </a:solidFill>
                      <a:prstDash val="solid"/>
                      <a:round/>
                      <a:headEnd type="none" w="med" len="med"/>
                      <a:tailEnd type="none" w="med" len="med"/>
                    </a:lnR>
                  </a:tcPr>
                </a:tc>
                <a:tc>
                  <a:txBody>
                    <a:bodyPr/>
                    <a:lstStyle/>
                    <a:p>
                      <a:pPr marL="457200" marR="0" indent="-457200" algn="l" defTabSz="16719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Acquisition</a:t>
                      </a:r>
                    </a:p>
                    <a:p>
                      <a:pPr marL="457200" marR="0" indent="-457200" algn="l" defTabSz="16719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Basic public infrastructure</a:t>
                      </a:r>
                    </a:p>
                    <a:p>
                      <a:pPr marL="457200" marR="0" indent="-457200" algn="l" defTabSz="16719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aseline="0" dirty="0"/>
                        <a:t>P</a:t>
                      </a:r>
                      <a:r>
                        <a:rPr lang="en-US" sz="3200" dirty="0"/>
                        <a:t>lacemaking (i.e., public elements that improve the functional connectivity)</a:t>
                      </a:r>
                    </a:p>
                  </a:txBody>
                  <a:tcPr marL="71822" marR="71822" marT="35911" marB="35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457200" marR="0" indent="-457200" algn="l" defTabSz="16719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0" dirty="0"/>
                        <a:t>All LCDA and TBRA</a:t>
                      </a:r>
                      <a:r>
                        <a:rPr lang="en-US" sz="3200" b="0" baseline="0" dirty="0"/>
                        <a:t> grant activities</a:t>
                      </a:r>
                    </a:p>
                    <a:p>
                      <a:pPr marL="457200" marR="0" indent="-457200" algn="l" defTabSz="16719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0" baseline="0" dirty="0"/>
                        <a:t>Predevelopment</a:t>
                      </a:r>
                    </a:p>
                    <a:p>
                      <a:pPr marL="457200" marR="0" indent="-457200" algn="l" defTabSz="16719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0" baseline="0" dirty="0"/>
                        <a:t>Development of zoning implementation tools  </a:t>
                      </a:r>
                      <a:endParaRPr lang="en-US" sz="3200" b="0" dirty="0"/>
                    </a:p>
                    <a:p>
                      <a:endParaRPr lang="en-US" sz="3200" b="0" dirty="0"/>
                    </a:p>
                  </a:txBody>
                  <a:tcPr marL="71822" marR="71822" marT="35911" marB="3591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859599" y="445426"/>
            <a:ext cx="14631829" cy="1473068"/>
          </a:xfrm>
        </p:spPr>
        <p:txBody>
          <a:bodyPr/>
          <a:lstStyle/>
          <a:p>
            <a:r>
              <a:rPr lang="en-US" sz="7200" dirty="0"/>
              <a:t>2016 Funding Opportunities </a:t>
            </a:r>
          </a:p>
        </p:txBody>
      </p:sp>
      <p:graphicFrame>
        <p:nvGraphicFramePr>
          <p:cNvPr id="7" name="Table 6"/>
          <p:cNvGraphicFramePr>
            <a:graphicFrameLocks noGrp="1"/>
          </p:cNvGraphicFramePr>
          <p:nvPr>
            <p:extLst>
              <p:ext uri="{D42A27DB-BD31-4B8C-83A1-F6EECF244321}">
                <p14:modId xmlns:p14="http://schemas.microsoft.com/office/powerpoint/2010/main" val="2842557547"/>
              </p:ext>
            </p:extLst>
          </p:nvPr>
        </p:nvGraphicFramePr>
        <p:xfrm>
          <a:off x="12107830" y="2010615"/>
          <a:ext cx="4145629" cy="8246135"/>
        </p:xfrm>
        <a:graphic>
          <a:graphicData uri="http://schemas.openxmlformats.org/drawingml/2006/table">
            <a:tbl>
              <a:tblPr firstRow="1" bandRow="1">
                <a:tableStyleId>{0E3FDE45-AF77-4B5C-9715-49D594BDF05E}</a:tableStyleId>
              </a:tblPr>
              <a:tblGrid>
                <a:gridCol w="4145629">
                  <a:extLst>
                    <a:ext uri="{9D8B030D-6E8A-4147-A177-3AD203B41FA5}">
                      <a16:colId xmlns:a16="http://schemas.microsoft.com/office/drawing/2014/main" val="20000"/>
                    </a:ext>
                  </a:extLst>
                </a:gridCol>
              </a:tblGrid>
              <a:tr h="504831">
                <a:tc>
                  <a:txBody>
                    <a:bodyPr/>
                    <a:lstStyle/>
                    <a:p>
                      <a:pPr algn="ctr"/>
                      <a:r>
                        <a:rPr lang="en-US" sz="2600" dirty="0"/>
                        <a:t>LHIA</a:t>
                      </a:r>
                    </a:p>
                  </a:txBody>
                  <a:tcPr marL="71822" marR="71822" marT="35911" marB="3591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995850">
                <a:tc>
                  <a:txBody>
                    <a:bodyPr/>
                    <a:lstStyle/>
                    <a:p>
                      <a:r>
                        <a:rPr lang="en-US" sz="3200" baseline="0" dirty="0"/>
                        <a:t>$2.5 million </a:t>
                      </a:r>
                    </a:p>
                  </a:txBody>
                  <a:tcPr marL="71822" marR="71822" marT="35911" marB="3591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914400">
                <a:tc>
                  <a:txBody>
                    <a:bodyPr/>
                    <a:lstStyle/>
                    <a:p>
                      <a:pPr marL="0" indent="0">
                        <a:buFont typeface="Arial" panose="020B0604020202020204" pitchFamily="34" charset="0"/>
                        <a:buNone/>
                      </a:pPr>
                      <a:endParaRPr lang="en-US" sz="3200" baseline="0" dirty="0"/>
                    </a:p>
                  </a:txBody>
                  <a:tcPr marL="71822" marR="71822" marT="35911" marB="35911"/>
                </a:tc>
                <a:extLst>
                  <a:ext uri="{0D108BD9-81ED-4DB2-BD59-A6C34878D82A}">
                    <a16:rowId xmlns:a16="http://schemas.microsoft.com/office/drawing/2014/main" val="10002"/>
                  </a:ext>
                </a:extLst>
              </a:tr>
              <a:tr h="1273851">
                <a:tc>
                  <a:txBody>
                    <a:bodyPr/>
                    <a:lstStyle/>
                    <a:p>
                      <a:pPr marL="0" indent="0">
                        <a:buFont typeface="Arial" panose="020B0604020202020204" pitchFamily="34" charset="0"/>
                        <a:buNone/>
                      </a:pPr>
                      <a:r>
                        <a:rPr lang="en-US" sz="3200" dirty="0"/>
                        <a:t>Preservation or expansion of SF and MF</a:t>
                      </a:r>
                      <a:r>
                        <a:rPr lang="en-US" sz="3200" baseline="0" dirty="0"/>
                        <a:t> affordable housing</a:t>
                      </a:r>
                    </a:p>
                  </a:txBody>
                  <a:tcPr marL="71822" marR="71822" marT="35911" marB="35911"/>
                </a:tc>
                <a:extLst>
                  <a:ext uri="{0D108BD9-81ED-4DB2-BD59-A6C34878D82A}">
                    <a16:rowId xmlns:a16="http://schemas.microsoft.com/office/drawing/2014/main" val="10003"/>
                  </a:ext>
                </a:extLst>
              </a:tr>
              <a:tr h="3808512">
                <a:tc>
                  <a:txBody>
                    <a:bodyPr/>
                    <a:lstStyle/>
                    <a:p>
                      <a:r>
                        <a:rPr lang="en-US" sz="3200" kern="1200" dirty="0">
                          <a:effectLst/>
                        </a:rPr>
                        <a:t>Gap financing</a:t>
                      </a:r>
                      <a:r>
                        <a:rPr lang="en-US" sz="3200" kern="1200" baseline="0" dirty="0">
                          <a:effectLst/>
                        </a:rPr>
                        <a:t> including</a:t>
                      </a:r>
                    </a:p>
                    <a:p>
                      <a:pPr marL="457200" indent="-457200">
                        <a:buFont typeface="Arial" panose="020B0604020202020204" pitchFamily="34" charset="0"/>
                        <a:buChar char="•"/>
                      </a:pPr>
                      <a:r>
                        <a:rPr lang="en-US" sz="3200" kern="1200" dirty="0">
                          <a:effectLst/>
                        </a:rPr>
                        <a:t>acquisition, </a:t>
                      </a:r>
                    </a:p>
                    <a:p>
                      <a:pPr marL="457200" indent="-457200">
                        <a:buFont typeface="Arial" panose="020B0604020202020204" pitchFamily="34" charset="0"/>
                        <a:buChar char="•"/>
                      </a:pPr>
                      <a:r>
                        <a:rPr lang="en-US" sz="3200" kern="1200" dirty="0">
                          <a:effectLst/>
                        </a:rPr>
                        <a:t>site preparation,</a:t>
                      </a:r>
                      <a:r>
                        <a:rPr lang="en-US" sz="3200" kern="1200" baseline="0" dirty="0">
                          <a:effectLst/>
                        </a:rPr>
                        <a:t> </a:t>
                      </a:r>
                    </a:p>
                    <a:p>
                      <a:pPr marL="457200" indent="-457200">
                        <a:buFont typeface="Arial" panose="020B0604020202020204" pitchFamily="34" charset="0"/>
                        <a:buChar char="•"/>
                      </a:pPr>
                      <a:r>
                        <a:rPr lang="en-US" sz="3200" kern="1200" dirty="0">
                          <a:effectLst/>
                        </a:rPr>
                        <a:t>general construction</a:t>
                      </a:r>
                      <a:endParaRPr lang="en-US" sz="3200" dirty="0"/>
                    </a:p>
                  </a:txBody>
                  <a:tcPr marL="71822" marR="71822" marT="35911" marB="3591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4784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Successful TOD Applications</a:t>
            </a:r>
          </a:p>
        </p:txBody>
      </p:sp>
      <p:graphicFrame>
        <p:nvGraphicFramePr>
          <p:cNvPr id="7" name="Content Placeholder 4"/>
          <p:cNvGraphicFramePr>
            <a:graphicFrameLocks/>
          </p:cNvGraphicFramePr>
          <p:nvPr>
            <p:extLst>
              <p:ext uri="{D42A27DB-BD31-4B8C-83A1-F6EECF244321}">
                <p14:modId xmlns:p14="http://schemas.microsoft.com/office/powerpoint/2010/main" val="2691346461"/>
              </p:ext>
            </p:extLst>
          </p:nvPr>
        </p:nvGraphicFramePr>
        <p:xfrm>
          <a:off x="859599" y="3377441"/>
          <a:ext cx="14173544" cy="7222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197429" y="5087322"/>
            <a:ext cx="3265714" cy="600164"/>
          </a:xfrm>
          <a:prstGeom prst="rect">
            <a:avLst/>
          </a:prstGeom>
          <a:noFill/>
        </p:spPr>
        <p:txBody>
          <a:bodyPr wrap="square" rtlCol="0">
            <a:spAutoFit/>
          </a:bodyPr>
          <a:lstStyle/>
          <a:p>
            <a:endParaRPr lang="en-US" dirty="0"/>
          </a:p>
        </p:txBody>
      </p:sp>
      <p:sp>
        <p:nvSpPr>
          <p:cNvPr id="9" name="TextBox 8"/>
          <p:cNvSpPr txBox="1"/>
          <p:nvPr/>
        </p:nvSpPr>
        <p:spPr>
          <a:xfrm>
            <a:off x="12431485" y="8782402"/>
            <a:ext cx="3265714" cy="600164"/>
          </a:xfrm>
          <a:prstGeom prst="rect">
            <a:avLst/>
          </a:prstGeom>
          <a:noFill/>
        </p:spPr>
        <p:txBody>
          <a:bodyPr wrap="square" rtlCol="0">
            <a:spAutoFit/>
          </a:bodyPr>
          <a:lstStyle/>
          <a:p>
            <a:endParaRPr lang="en-US" dirty="0"/>
          </a:p>
        </p:txBody>
      </p:sp>
      <p:sp>
        <p:nvSpPr>
          <p:cNvPr id="10" name="TextBox 9"/>
          <p:cNvSpPr txBox="1"/>
          <p:nvPr/>
        </p:nvSpPr>
        <p:spPr>
          <a:xfrm>
            <a:off x="10733313" y="9999846"/>
            <a:ext cx="3265714" cy="600164"/>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24587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3482545"/>
            <a:ext cx="14622380" cy="4280767"/>
          </a:xfrm>
        </p:spPr>
        <p:txBody>
          <a:bodyPr/>
          <a:lstStyle/>
          <a:p>
            <a:pPr marL="0" indent="0">
              <a:buNone/>
            </a:pPr>
            <a:endParaRPr lang="en-US" dirty="0"/>
          </a:p>
        </p:txBody>
      </p:sp>
      <p:sp>
        <p:nvSpPr>
          <p:cNvPr id="3" name="Title 2"/>
          <p:cNvSpPr>
            <a:spLocks noGrp="1"/>
          </p:cNvSpPr>
          <p:nvPr>
            <p:ph type="title"/>
          </p:nvPr>
        </p:nvSpPr>
        <p:spPr/>
        <p:txBody>
          <a:bodyPr/>
          <a:lstStyle/>
          <a:p>
            <a:r>
              <a:rPr lang="en-US" dirty="0"/>
              <a:t>St. Paul - </a:t>
            </a:r>
            <a:r>
              <a:rPr lang="en-US" dirty="0" err="1"/>
              <a:t>WeeHouse</a:t>
            </a:r>
            <a:br>
              <a:rPr lang="en-US" dirty="0"/>
            </a:br>
            <a:r>
              <a:rPr lang="en-US" sz="4400" dirty="0"/>
              <a:t>TOD Predevelopment and Zoning  </a:t>
            </a:r>
            <a:br>
              <a:rPr lang="en-US" sz="4400" dirty="0"/>
            </a:br>
            <a:endParaRPr lang="en-US" sz="4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62" y="3482545"/>
            <a:ext cx="8272677" cy="63888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1530" t="4367" r="21137" b="10035"/>
          <a:stretch/>
        </p:blipFill>
        <p:spPr>
          <a:xfrm>
            <a:off x="9773211" y="3797759"/>
            <a:ext cx="5267613" cy="6073586"/>
          </a:xfrm>
          <a:prstGeom prst="rect">
            <a:avLst/>
          </a:prstGeom>
        </p:spPr>
      </p:pic>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9709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LP_image_retail_south_2.jpg"/>
          <p:cNvPicPr>
            <a:picLocks noGrp="1" noChangeAspect="1"/>
          </p:cNvPicPr>
          <p:nvPr>
            <p:ph idx="10"/>
          </p:nvPr>
        </p:nvPicPr>
        <p:blipFill>
          <a:blip r:embed="rId3">
            <a:extLst>
              <a:ext uri="{28A0092B-C50C-407E-A947-70E740481C1C}">
                <a14:useLocalDpi xmlns:a14="http://schemas.microsoft.com/office/drawing/2010/main" val="0"/>
              </a:ext>
            </a:extLst>
          </a:blip>
          <a:srcRect t="20728" b="20728"/>
          <a:stretch>
            <a:fillRect/>
          </a:stretch>
        </p:blipFill>
        <p:spPr>
          <a:xfrm>
            <a:off x="859599" y="3537979"/>
            <a:ext cx="14984518" cy="4678696"/>
          </a:xfrm>
        </p:spPr>
      </p:pic>
      <p:sp>
        <p:nvSpPr>
          <p:cNvPr id="3" name="Title 2"/>
          <p:cNvSpPr>
            <a:spLocks noGrp="1"/>
          </p:cNvSpPr>
          <p:nvPr>
            <p:ph type="title"/>
          </p:nvPr>
        </p:nvSpPr>
        <p:spPr/>
        <p:txBody>
          <a:bodyPr/>
          <a:lstStyle/>
          <a:p>
            <a:r>
              <a:rPr lang="en-US" dirty="0"/>
              <a:t>St. Louis Park - PLACE</a:t>
            </a:r>
            <a:br>
              <a:rPr lang="en-US" dirty="0"/>
            </a:br>
            <a:r>
              <a:rPr lang="en-US" sz="4400" dirty="0"/>
              <a:t>TOD DEVELOPMENT </a:t>
            </a:r>
          </a:p>
        </p:txBody>
      </p:sp>
    </p:spTree>
    <p:extLst>
      <p:ext uri="{BB962C8B-B14F-4D97-AF65-F5344CB8AC3E}">
        <p14:creationId xmlns:p14="http://schemas.microsoft.com/office/powerpoint/2010/main" val="323563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5690055"/>
          </a:xfrm>
        </p:spPr>
        <p:txBody>
          <a:bodyPr/>
          <a:lstStyle/>
          <a:p>
            <a:pPr marL="0" indent="0">
              <a:buNone/>
            </a:pPr>
            <a:endParaRPr lang="en-US" dirty="0"/>
          </a:p>
        </p:txBody>
      </p:sp>
      <p:sp>
        <p:nvSpPr>
          <p:cNvPr id="3" name="Title 2"/>
          <p:cNvSpPr>
            <a:spLocks noGrp="1"/>
          </p:cNvSpPr>
          <p:nvPr>
            <p:ph type="title"/>
          </p:nvPr>
        </p:nvSpPr>
        <p:spPr/>
        <p:txBody>
          <a:bodyPr/>
          <a:lstStyle/>
          <a:p>
            <a:r>
              <a:rPr lang="en-US" dirty="0"/>
              <a:t>Edina - 66 West</a:t>
            </a:r>
            <a:br>
              <a:rPr lang="en-US" dirty="0"/>
            </a:br>
            <a:r>
              <a:rPr lang="en-US" sz="4400" dirty="0"/>
              <a:t>TOD Development</a:t>
            </a:r>
          </a:p>
        </p:txBody>
      </p:sp>
      <p:pic>
        <p:nvPicPr>
          <p:cNvPr id="5" name="Picture 4" descr="140617Rendering.jpg"/>
          <p:cNvPicPr/>
          <p:nvPr/>
        </p:nvPicPr>
        <p:blipFill>
          <a:blip r:embed="rId3" cstate="print"/>
          <a:stretch>
            <a:fillRect/>
          </a:stretch>
        </p:blipFill>
        <p:spPr>
          <a:xfrm>
            <a:off x="859599" y="3923690"/>
            <a:ext cx="14487758" cy="6180373"/>
          </a:xfrm>
          <a:prstGeom prst="rect">
            <a:avLst/>
          </a:prstGeom>
        </p:spPr>
      </p:pic>
    </p:spTree>
    <p:extLst>
      <p:ext uri="{BB962C8B-B14F-4D97-AF65-F5344CB8AC3E}">
        <p14:creationId xmlns:p14="http://schemas.microsoft.com/office/powerpoint/2010/main" val="4155011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4"/>
            <a:ext cx="14622380" cy="7418525"/>
          </a:xfrm>
        </p:spPr>
        <p:txBody>
          <a:bodyPr/>
          <a:lstStyle/>
          <a:p>
            <a:r>
              <a:rPr lang="en-US" dirty="0"/>
              <a:t>Community Engagement </a:t>
            </a:r>
          </a:p>
          <a:p>
            <a:r>
              <a:rPr lang="en-US" dirty="0"/>
              <a:t>Energy Efficiency, Stormwater Management</a:t>
            </a:r>
          </a:p>
          <a:p>
            <a:r>
              <a:rPr lang="en-US" dirty="0"/>
              <a:t>Efficient Land Use, Urban Design </a:t>
            </a:r>
          </a:p>
          <a:p>
            <a:r>
              <a:rPr lang="en-US" dirty="0"/>
              <a:t>Housing Diversity, Housing Choice</a:t>
            </a:r>
          </a:p>
          <a:p>
            <a:r>
              <a:rPr lang="en-US" dirty="0"/>
              <a:t>Equity, Gentrification Considerations </a:t>
            </a:r>
          </a:p>
          <a:p>
            <a:r>
              <a:rPr lang="en-US" dirty="0"/>
              <a:t>Connections to transit and parks </a:t>
            </a:r>
          </a:p>
          <a:p>
            <a:endParaRPr lang="en-US" dirty="0"/>
          </a:p>
        </p:txBody>
      </p:sp>
      <p:sp>
        <p:nvSpPr>
          <p:cNvPr id="3" name="Title 2"/>
          <p:cNvSpPr>
            <a:spLocks noGrp="1"/>
          </p:cNvSpPr>
          <p:nvPr>
            <p:ph type="title"/>
          </p:nvPr>
        </p:nvSpPr>
        <p:spPr/>
        <p:txBody>
          <a:bodyPr/>
          <a:lstStyle/>
          <a:p>
            <a:r>
              <a:rPr lang="en-US" dirty="0"/>
              <a:t>Comp Plans and LCA Grants</a:t>
            </a:r>
          </a:p>
        </p:txBody>
      </p:sp>
    </p:spTree>
    <p:extLst>
      <p:ext uri="{BB962C8B-B14F-4D97-AF65-F5344CB8AC3E}">
        <p14:creationId xmlns:p14="http://schemas.microsoft.com/office/powerpoint/2010/main" val="157232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9048" y="2925625"/>
            <a:ext cx="14622380" cy="5121096"/>
          </a:xfrm>
        </p:spPr>
        <p:txBody>
          <a:bodyPr/>
          <a:lstStyle/>
          <a:p>
            <a:r>
              <a:rPr lang="en-US" sz="3600" dirty="0"/>
              <a:t>Paul Burns, LCA Manager, 651-602-1106 	</a:t>
            </a:r>
            <a:r>
              <a:rPr lang="en-US" sz="3600" dirty="0">
                <a:hlinkClick r:id="rId3"/>
              </a:rPr>
              <a:t>Paul.Burns@metc.state.mn.us</a:t>
            </a:r>
            <a:endParaRPr lang="en-US" sz="3600" dirty="0"/>
          </a:p>
          <a:p>
            <a:r>
              <a:rPr lang="en-US" sz="3600" dirty="0"/>
              <a:t>Erin Heelan, LCA-TOD Program Coordinator, 651-602-1633 	</a:t>
            </a:r>
            <a:r>
              <a:rPr lang="en-US" sz="3600" dirty="0">
                <a:hlinkClick r:id="rId4"/>
              </a:rPr>
              <a:t>Erin.Heelan@metc.state.mn.us</a:t>
            </a:r>
            <a:endParaRPr lang="en-US" sz="3600" dirty="0"/>
          </a:p>
          <a:p>
            <a:r>
              <a:rPr lang="en-US" sz="3600" dirty="0"/>
              <a:t>Marcus Martin, TBRA Program Coordinator, 651-602-1054 	</a:t>
            </a:r>
            <a:r>
              <a:rPr lang="en-US" sz="3600" dirty="0">
                <a:hlinkClick r:id="rId5"/>
              </a:rPr>
              <a:t>Marcus.Martin@metc.state.mn.us</a:t>
            </a:r>
            <a:endParaRPr lang="en-US" sz="3600" dirty="0"/>
          </a:p>
          <a:p>
            <a:r>
              <a:rPr lang="en-US" sz="3600" dirty="0"/>
              <a:t>Ryan Kelley, LCDA and LHIA Program Coordinator, 651-602-1541 	</a:t>
            </a:r>
            <a:r>
              <a:rPr lang="en-US" sz="3600" dirty="0">
                <a:hlinkClick r:id="rId6"/>
              </a:rPr>
              <a:t>Ryan.Kelley@metc.state.mn.us</a:t>
            </a:r>
            <a:endParaRPr lang="en-US" sz="3600" dirty="0"/>
          </a:p>
          <a:p>
            <a:endParaRPr lang="en-US" dirty="0"/>
          </a:p>
        </p:txBody>
      </p:sp>
      <p:sp>
        <p:nvSpPr>
          <p:cNvPr id="3" name="Title 2"/>
          <p:cNvSpPr>
            <a:spLocks noGrp="1"/>
          </p:cNvSpPr>
          <p:nvPr>
            <p:ph type="title"/>
          </p:nvPr>
        </p:nvSpPr>
        <p:spPr/>
        <p:txBody>
          <a:bodyPr/>
          <a:lstStyle/>
          <a:p>
            <a:r>
              <a:rPr lang="en-US" dirty="0"/>
              <a:t>Staff Contacts</a:t>
            </a:r>
          </a:p>
        </p:txBody>
      </p:sp>
    </p:spTree>
    <p:extLst>
      <p:ext uri="{BB962C8B-B14F-4D97-AF65-F5344CB8AC3E}">
        <p14:creationId xmlns:p14="http://schemas.microsoft.com/office/powerpoint/2010/main" val="2350819469"/>
      </p:ext>
    </p:extLst>
  </p:cSld>
  <p:clrMapOvr>
    <a:masterClrMapping/>
  </p:clrMapOvr>
</p:sld>
</file>

<file path=ppt/theme/theme1.xml><?xml version="1.0" encoding="utf-8"?>
<a:theme xmlns:a="http://schemas.openxmlformats.org/drawingml/2006/main" name="CD">
  <a:themeElements>
    <a:clrScheme name="Custom 11 1">
      <a:dk1>
        <a:srgbClr val="005DAA"/>
      </a:dk1>
      <a:lt1>
        <a:srgbClr val="FFFFFF"/>
      </a:lt1>
      <a:dk2>
        <a:srgbClr val="000000"/>
      </a:dk2>
      <a:lt2>
        <a:srgbClr val="FFFFFF"/>
      </a:lt2>
      <a:accent1>
        <a:srgbClr val="0054A4"/>
      </a:accent1>
      <a:accent2>
        <a:srgbClr val="78A22F"/>
      </a:accent2>
      <a:accent3>
        <a:srgbClr val="CCCCCC"/>
      </a:accent3>
      <a:accent4>
        <a:srgbClr val="EE3124"/>
      </a:accent4>
      <a:accent5>
        <a:srgbClr val="9AD4EB"/>
      </a:accent5>
      <a:accent6>
        <a:srgbClr val="009AC7"/>
      </a:accent6>
      <a:hlink>
        <a:srgbClr val="009AC7"/>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M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M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M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M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M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M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M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M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M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M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M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M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Template>
  <TotalTime>8741</TotalTime>
  <Words>2053</Words>
  <Application>Microsoft Office PowerPoint</Application>
  <PresentationFormat>Custom</PresentationFormat>
  <Paragraphs>184</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CD</vt:lpstr>
      <vt:lpstr>Livable Communities Grants TOD IN YOUR COMP PLAN</vt:lpstr>
      <vt:lpstr>LCA Funding</vt:lpstr>
      <vt:lpstr>2016 Funding Opportunities </vt:lpstr>
      <vt:lpstr>Successful TOD Applications</vt:lpstr>
      <vt:lpstr>St. Paul - WeeHouse TOD Predevelopment and Zoning   </vt:lpstr>
      <vt:lpstr>St. Louis Park - PLACE TOD DEVELOPMENT </vt:lpstr>
      <vt:lpstr>Edina - 66 West TOD Development</vt:lpstr>
      <vt:lpstr>Comp Plans and LCA Grants</vt:lpstr>
      <vt:lpstr>Staff Contacts</vt:lpstr>
      <vt:lpstr>PowerPoint Presentation</vt:lpstr>
    </vt:vector>
  </TitlesOfParts>
  <Company>METROPOLITAN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Livable Communities Grants</dc:title>
  <dc:creator>Heelan, Erin</dc:creator>
  <cp:lastModifiedBy>Larson, Michael</cp:lastModifiedBy>
  <cp:revision>181</cp:revision>
  <dcterms:created xsi:type="dcterms:W3CDTF">2016-02-09T17:49:39Z</dcterms:created>
  <dcterms:modified xsi:type="dcterms:W3CDTF">2017-01-25T17:46:45Z</dcterms:modified>
</cp:coreProperties>
</file>