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5"/>
    <p:sldMasterId id="2147483660" r:id="rId6"/>
    <p:sldMasterId id="2147483681" r:id="rId7"/>
  </p:sldMasterIdLst>
  <p:notesMasterIdLst>
    <p:notesMasterId r:id="rId31"/>
  </p:notesMasterIdLst>
  <p:handoutMasterIdLst>
    <p:handoutMasterId r:id="rId32"/>
  </p:handoutMasterIdLst>
  <p:sldIdLst>
    <p:sldId id="525" r:id="rId8"/>
    <p:sldId id="527" r:id="rId9"/>
    <p:sldId id="560" r:id="rId10"/>
    <p:sldId id="528" r:id="rId11"/>
    <p:sldId id="539" r:id="rId12"/>
    <p:sldId id="541" r:id="rId13"/>
    <p:sldId id="540" r:id="rId14"/>
    <p:sldId id="550" r:id="rId15"/>
    <p:sldId id="543" r:id="rId16"/>
    <p:sldId id="542" r:id="rId17"/>
    <p:sldId id="544" r:id="rId18"/>
    <p:sldId id="545" r:id="rId19"/>
    <p:sldId id="553" r:id="rId20"/>
    <p:sldId id="546" r:id="rId21"/>
    <p:sldId id="547" r:id="rId22"/>
    <p:sldId id="548" r:id="rId23"/>
    <p:sldId id="549" r:id="rId24"/>
    <p:sldId id="555" r:id="rId25"/>
    <p:sldId id="558" r:id="rId26"/>
    <p:sldId id="557" r:id="rId27"/>
    <p:sldId id="559" r:id="rId28"/>
    <p:sldId id="556" r:id="rId29"/>
    <p:sldId id="552"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mer, Steven" initials="ES" lastIdx="1" clrIdx="0">
    <p:extLst>
      <p:ext uri="{19B8F6BF-5375-455C-9EA6-DF929625EA0E}">
        <p15:presenceInfo xmlns:p15="http://schemas.microsoft.com/office/powerpoint/2012/main" userId="S-1-5-21-45710892-1888355708-794563710-37954" providerId="AD"/>
      </p:ext>
    </p:extLst>
  </p:cmAuthor>
  <p:cmAuthor id="2" name="wikenrl" initials="RW" lastIdx="1" clrIdx="1"/>
  <p:cmAuthor id="3" name="Larson, Michael" initials="LM" lastIdx="1" clrIdx="2">
    <p:extLst>
      <p:ext uri="{19B8F6BF-5375-455C-9EA6-DF929625EA0E}">
        <p15:presenceInfo xmlns:p15="http://schemas.microsoft.com/office/powerpoint/2012/main" userId="S-1-5-21-45710892-1888355708-794563710-47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5594"/>
    <a:srgbClr val="78A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6" autoAdjust="0"/>
    <p:restoredTop sz="59016" autoAdjust="0"/>
  </p:normalViewPr>
  <p:slideViewPr>
    <p:cSldViewPr snapToGrid="0">
      <p:cViewPr varScale="1">
        <p:scale>
          <a:sx n="67" d="100"/>
          <a:sy n="67" d="100"/>
        </p:scale>
        <p:origin x="2844" y="72"/>
      </p:cViewPr>
      <p:guideLst>
        <p:guide orient="horz" pos="20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60" d="100"/>
          <a:sy n="60" d="100"/>
        </p:scale>
        <p:origin x="3678" y="91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C8FD3-F952-4031-A34D-7A9BD90A8861}" type="doc">
      <dgm:prSet loTypeId="urn:microsoft.com/office/officeart/2005/8/layout/equation2" loCatId="process" qsTypeId="urn:microsoft.com/office/officeart/2005/8/quickstyle/3d1" qsCatId="3D" csTypeId="urn:microsoft.com/office/officeart/2005/8/colors/accent1_2" csCatId="accent1" phldr="1"/>
      <dgm:spPr/>
    </dgm:pt>
    <dgm:pt modelId="{61772375-9847-498A-AF92-8EC7F2618333}">
      <dgm:prSet phldrT="[Text]"/>
      <dgm:spPr/>
      <dgm:t>
        <a:bodyPr/>
        <a:lstStyle/>
        <a:p>
          <a:r>
            <a:rPr lang="en-US" dirty="0">
              <a:effectLst>
                <a:outerShdw blurRad="50800" dist="38100" dir="5400000" algn="t" rotWithShape="0">
                  <a:prstClr val="black">
                    <a:alpha val="40000"/>
                  </a:prstClr>
                </a:outerShdw>
              </a:effectLst>
            </a:rPr>
            <a:t>Regional Policy &amp; Resources</a:t>
          </a:r>
        </a:p>
      </dgm:t>
    </dgm:pt>
    <dgm:pt modelId="{F27EA611-E1A3-4FB6-884A-7AA69778C9CB}" type="parTrans" cxnId="{80DEBED2-E356-4CD6-9981-1C134714C596}">
      <dgm:prSet/>
      <dgm:spPr/>
      <dgm:t>
        <a:bodyPr/>
        <a:lstStyle/>
        <a:p>
          <a:endParaRPr lang="en-US"/>
        </a:p>
      </dgm:t>
    </dgm:pt>
    <dgm:pt modelId="{62D15A5C-B6FF-4D54-8805-B907D39FD257}" type="sibTrans" cxnId="{80DEBED2-E356-4CD6-9981-1C134714C596}">
      <dgm:prSet/>
      <dgm:spPr/>
      <dgm:t>
        <a:bodyPr/>
        <a:lstStyle/>
        <a:p>
          <a:endParaRPr lang="en-US"/>
        </a:p>
      </dgm:t>
    </dgm:pt>
    <dgm:pt modelId="{97294BE1-BEF8-4E6A-ACD1-FD20F6FB4CE2}">
      <dgm:prSet phldrT="[Text]"/>
      <dgm:spPr/>
      <dgm:t>
        <a:bodyPr/>
        <a:lstStyle/>
        <a:p>
          <a:r>
            <a:rPr lang="en-US" dirty="0">
              <a:effectLst>
                <a:outerShdw blurRad="50800" dist="38100" dir="5400000" algn="t" rotWithShape="0">
                  <a:prstClr val="black">
                    <a:alpha val="40000"/>
                  </a:prstClr>
                </a:outerShdw>
              </a:effectLst>
            </a:rPr>
            <a:t>Local TOD Planning &amp; Practice</a:t>
          </a:r>
        </a:p>
      </dgm:t>
    </dgm:pt>
    <dgm:pt modelId="{7CA5A87F-B183-4567-8088-D03B14436C2B}" type="parTrans" cxnId="{E22357D7-E9DF-4A1D-8FE0-E126049B348E}">
      <dgm:prSet/>
      <dgm:spPr/>
      <dgm:t>
        <a:bodyPr/>
        <a:lstStyle/>
        <a:p>
          <a:endParaRPr lang="en-US"/>
        </a:p>
      </dgm:t>
    </dgm:pt>
    <dgm:pt modelId="{0808DBDF-0DFF-4B1F-8100-7DC90D947EB0}" type="sibTrans" cxnId="{E22357D7-E9DF-4A1D-8FE0-E126049B348E}">
      <dgm:prSet/>
      <dgm:spPr/>
      <dgm:t>
        <a:bodyPr/>
        <a:lstStyle/>
        <a:p>
          <a:endParaRPr lang="en-US"/>
        </a:p>
      </dgm:t>
    </dgm:pt>
    <dgm:pt modelId="{ABB8E45A-B19C-4FC3-8FB7-A0BAE52259CA}">
      <dgm:prSet phldrT="[Text]"/>
      <dgm:spPr/>
      <dgm:t>
        <a:bodyPr/>
        <a:lstStyle/>
        <a:p>
          <a:r>
            <a:rPr lang="en-US" dirty="0">
              <a:effectLst>
                <a:outerShdw blurRad="50800" dist="38100" dir="5400000" algn="t" rotWithShape="0">
                  <a:prstClr val="black">
                    <a:alpha val="40000"/>
                  </a:prstClr>
                </a:outerShdw>
              </a:effectLst>
            </a:rPr>
            <a:t>Comp Plan</a:t>
          </a:r>
        </a:p>
      </dgm:t>
    </dgm:pt>
    <dgm:pt modelId="{FDFE6532-4BD1-4C07-8AEE-FF3C951FA06A}" type="parTrans" cxnId="{4A124482-D4DC-443E-8857-6021B3763669}">
      <dgm:prSet/>
      <dgm:spPr/>
      <dgm:t>
        <a:bodyPr/>
        <a:lstStyle/>
        <a:p>
          <a:endParaRPr lang="en-US"/>
        </a:p>
      </dgm:t>
    </dgm:pt>
    <dgm:pt modelId="{B8E1F8EB-CF45-486F-8578-2F789599BE0C}" type="sibTrans" cxnId="{4A124482-D4DC-443E-8857-6021B3763669}">
      <dgm:prSet/>
      <dgm:spPr/>
      <dgm:t>
        <a:bodyPr/>
        <a:lstStyle/>
        <a:p>
          <a:endParaRPr lang="en-US"/>
        </a:p>
      </dgm:t>
    </dgm:pt>
    <dgm:pt modelId="{727C9309-ABD3-45D0-B797-6F0546AE0A38}" type="pres">
      <dgm:prSet presAssocID="{4E5C8FD3-F952-4031-A34D-7A9BD90A8861}" presName="Name0" presStyleCnt="0">
        <dgm:presLayoutVars>
          <dgm:dir/>
          <dgm:resizeHandles val="exact"/>
        </dgm:presLayoutVars>
      </dgm:prSet>
      <dgm:spPr/>
    </dgm:pt>
    <dgm:pt modelId="{4C3F9277-6355-4E64-973D-0395764C65BC}" type="pres">
      <dgm:prSet presAssocID="{4E5C8FD3-F952-4031-A34D-7A9BD90A8861}" presName="vNodes" presStyleCnt="0"/>
      <dgm:spPr/>
    </dgm:pt>
    <dgm:pt modelId="{78879BA6-D5CA-4B98-881D-5461CF232C49}" type="pres">
      <dgm:prSet presAssocID="{61772375-9847-498A-AF92-8EC7F2618333}" presName="node" presStyleLbl="node1" presStyleIdx="0" presStyleCnt="3">
        <dgm:presLayoutVars>
          <dgm:bulletEnabled val="1"/>
        </dgm:presLayoutVars>
      </dgm:prSet>
      <dgm:spPr/>
    </dgm:pt>
    <dgm:pt modelId="{5778210C-7587-483F-B69F-A5B31A8C66AA}" type="pres">
      <dgm:prSet presAssocID="{62D15A5C-B6FF-4D54-8805-B907D39FD257}" presName="spacerT" presStyleCnt="0"/>
      <dgm:spPr/>
    </dgm:pt>
    <dgm:pt modelId="{20E49A3F-E15F-4734-9B89-6FFB39B70531}" type="pres">
      <dgm:prSet presAssocID="{62D15A5C-B6FF-4D54-8805-B907D39FD257}" presName="sibTrans" presStyleLbl="sibTrans2D1" presStyleIdx="0" presStyleCnt="2"/>
      <dgm:spPr/>
    </dgm:pt>
    <dgm:pt modelId="{6404A392-EF58-403B-AB30-600BEB674E12}" type="pres">
      <dgm:prSet presAssocID="{62D15A5C-B6FF-4D54-8805-B907D39FD257}" presName="spacerB" presStyleCnt="0"/>
      <dgm:spPr/>
    </dgm:pt>
    <dgm:pt modelId="{3782731E-5038-4896-AFEF-496608A3B948}" type="pres">
      <dgm:prSet presAssocID="{97294BE1-BEF8-4E6A-ACD1-FD20F6FB4CE2}" presName="node" presStyleLbl="node1" presStyleIdx="1" presStyleCnt="3">
        <dgm:presLayoutVars>
          <dgm:bulletEnabled val="1"/>
        </dgm:presLayoutVars>
      </dgm:prSet>
      <dgm:spPr/>
    </dgm:pt>
    <dgm:pt modelId="{D68EB7B7-B6F7-4B1A-8B22-113F6C8E82A6}" type="pres">
      <dgm:prSet presAssocID="{4E5C8FD3-F952-4031-A34D-7A9BD90A8861}" presName="sibTransLast" presStyleLbl="sibTrans2D1" presStyleIdx="1" presStyleCnt="2"/>
      <dgm:spPr/>
    </dgm:pt>
    <dgm:pt modelId="{E3EF4B09-2593-4464-944F-1805E311631D}" type="pres">
      <dgm:prSet presAssocID="{4E5C8FD3-F952-4031-A34D-7A9BD90A8861}" presName="connectorText" presStyleLbl="sibTrans2D1" presStyleIdx="1" presStyleCnt="2"/>
      <dgm:spPr/>
    </dgm:pt>
    <dgm:pt modelId="{144C9B31-E911-40F6-BCD7-89646FA60D1C}" type="pres">
      <dgm:prSet presAssocID="{4E5C8FD3-F952-4031-A34D-7A9BD90A8861}" presName="lastNode" presStyleLbl="node1" presStyleIdx="2" presStyleCnt="3" custScaleX="73089" custScaleY="73893">
        <dgm:presLayoutVars>
          <dgm:bulletEnabled val="1"/>
        </dgm:presLayoutVars>
      </dgm:prSet>
      <dgm:spPr/>
    </dgm:pt>
  </dgm:ptLst>
  <dgm:cxnLst>
    <dgm:cxn modelId="{E22357D7-E9DF-4A1D-8FE0-E126049B348E}" srcId="{4E5C8FD3-F952-4031-A34D-7A9BD90A8861}" destId="{97294BE1-BEF8-4E6A-ACD1-FD20F6FB4CE2}" srcOrd="1" destOrd="0" parTransId="{7CA5A87F-B183-4567-8088-D03B14436C2B}" sibTransId="{0808DBDF-0DFF-4B1F-8100-7DC90D947EB0}"/>
    <dgm:cxn modelId="{67EECDA6-19EA-46E8-96AC-DCD2B6E27B76}" type="presOf" srcId="{4E5C8FD3-F952-4031-A34D-7A9BD90A8861}" destId="{727C9309-ABD3-45D0-B797-6F0546AE0A38}" srcOrd="0" destOrd="0" presId="urn:microsoft.com/office/officeart/2005/8/layout/equation2"/>
    <dgm:cxn modelId="{7F6F485F-3C1A-4DE3-957B-8A28F6EC8BFB}" type="presOf" srcId="{0808DBDF-0DFF-4B1F-8100-7DC90D947EB0}" destId="{E3EF4B09-2593-4464-944F-1805E311631D}" srcOrd="1" destOrd="0" presId="urn:microsoft.com/office/officeart/2005/8/layout/equation2"/>
    <dgm:cxn modelId="{B0916BA9-3251-4E01-814D-959661BAFC82}" type="presOf" srcId="{62D15A5C-B6FF-4D54-8805-B907D39FD257}" destId="{20E49A3F-E15F-4734-9B89-6FFB39B70531}" srcOrd="0" destOrd="0" presId="urn:microsoft.com/office/officeart/2005/8/layout/equation2"/>
    <dgm:cxn modelId="{62D00D08-7F19-4E08-B2A2-E0A2FEEEE3E2}" type="presOf" srcId="{61772375-9847-498A-AF92-8EC7F2618333}" destId="{78879BA6-D5CA-4B98-881D-5461CF232C49}" srcOrd="0" destOrd="0" presId="urn:microsoft.com/office/officeart/2005/8/layout/equation2"/>
    <dgm:cxn modelId="{4A124482-D4DC-443E-8857-6021B3763669}" srcId="{4E5C8FD3-F952-4031-A34D-7A9BD90A8861}" destId="{ABB8E45A-B19C-4FC3-8FB7-A0BAE52259CA}" srcOrd="2" destOrd="0" parTransId="{FDFE6532-4BD1-4C07-8AEE-FF3C951FA06A}" sibTransId="{B8E1F8EB-CF45-486F-8578-2F789599BE0C}"/>
    <dgm:cxn modelId="{F8ABF944-6AAF-4D45-BFEE-482BF33E84ED}" type="presOf" srcId="{ABB8E45A-B19C-4FC3-8FB7-A0BAE52259CA}" destId="{144C9B31-E911-40F6-BCD7-89646FA60D1C}" srcOrd="0" destOrd="0" presId="urn:microsoft.com/office/officeart/2005/8/layout/equation2"/>
    <dgm:cxn modelId="{9F19CFC8-0CB0-4461-8928-3B19009FFEAF}" type="presOf" srcId="{97294BE1-BEF8-4E6A-ACD1-FD20F6FB4CE2}" destId="{3782731E-5038-4896-AFEF-496608A3B948}" srcOrd="0" destOrd="0" presId="urn:microsoft.com/office/officeart/2005/8/layout/equation2"/>
    <dgm:cxn modelId="{80DEBED2-E356-4CD6-9981-1C134714C596}" srcId="{4E5C8FD3-F952-4031-A34D-7A9BD90A8861}" destId="{61772375-9847-498A-AF92-8EC7F2618333}" srcOrd="0" destOrd="0" parTransId="{F27EA611-E1A3-4FB6-884A-7AA69778C9CB}" sibTransId="{62D15A5C-B6FF-4D54-8805-B907D39FD257}"/>
    <dgm:cxn modelId="{5CE3C504-890D-4813-BCDA-13869259FF78}" type="presOf" srcId="{0808DBDF-0DFF-4B1F-8100-7DC90D947EB0}" destId="{D68EB7B7-B6F7-4B1A-8B22-113F6C8E82A6}" srcOrd="0" destOrd="0" presId="urn:microsoft.com/office/officeart/2005/8/layout/equation2"/>
    <dgm:cxn modelId="{F3FC73B8-5D13-4ED5-A3F0-F232FFE6042A}" type="presParOf" srcId="{727C9309-ABD3-45D0-B797-6F0546AE0A38}" destId="{4C3F9277-6355-4E64-973D-0395764C65BC}" srcOrd="0" destOrd="0" presId="urn:microsoft.com/office/officeart/2005/8/layout/equation2"/>
    <dgm:cxn modelId="{F71E190E-BF5D-4D20-BD99-3105A22151A8}" type="presParOf" srcId="{4C3F9277-6355-4E64-973D-0395764C65BC}" destId="{78879BA6-D5CA-4B98-881D-5461CF232C49}" srcOrd="0" destOrd="0" presId="urn:microsoft.com/office/officeart/2005/8/layout/equation2"/>
    <dgm:cxn modelId="{3034BCDA-9C70-48B1-B68F-099DB5C1E7E1}" type="presParOf" srcId="{4C3F9277-6355-4E64-973D-0395764C65BC}" destId="{5778210C-7587-483F-B69F-A5B31A8C66AA}" srcOrd="1" destOrd="0" presId="urn:microsoft.com/office/officeart/2005/8/layout/equation2"/>
    <dgm:cxn modelId="{A9143868-7ADC-4BDA-AF1A-61A7E151ACC8}" type="presParOf" srcId="{4C3F9277-6355-4E64-973D-0395764C65BC}" destId="{20E49A3F-E15F-4734-9B89-6FFB39B70531}" srcOrd="2" destOrd="0" presId="urn:microsoft.com/office/officeart/2005/8/layout/equation2"/>
    <dgm:cxn modelId="{153782E1-3CB9-4912-9706-EA7B2AE01AB7}" type="presParOf" srcId="{4C3F9277-6355-4E64-973D-0395764C65BC}" destId="{6404A392-EF58-403B-AB30-600BEB674E12}" srcOrd="3" destOrd="0" presId="urn:microsoft.com/office/officeart/2005/8/layout/equation2"/>
    <dgm:cxn modelId="{A99AFB35-6E51-43C5-9EF4-58B35FA2186E}" type="presParOf" srcId="{4C3F9277-6355-4E64-973D-0395764C65BC}" destId="{3782731E-5038-4896-AFEF-496608A3B948}" srcOrd="4" destOrd="0" presId="urn:microsoft.com/office/officeart/2005/8/layout/equation2"/>
    <dgm:cxn modelId="{7A0E8AF1-CF45-4DF4-B1B3-40A8596E4AA1}" type="presParOf" srcId="{727C9309-ABD3-45D0-B797-6F0546AE0A38}" destId="{D68EB7B7-B6F7-4B1A-8B22-113F6C8E82A6}" srcOrd="1" destOrd="0" presId="urn:microsoft.com/office/officeart/2005/8/layout/equation2"/>
    <dgm:cxn modelId="{A614667A-17CF-4A4F-A02B-565464C74B58}" type="presParOf" srcId="{D68EB7B7-B6F7-4B1A-8B22-113F6C8E82A6}" destId="{E3EF4B09-2593-4464-944F-1805E311631D}" srcOrd="0" destOrd="0" presId="urn:microsoft.com/office/officeart/2005/8/layout/equation2"/>
    <dgm:cxn modelId="{D8982B01-1AB7-4558-AB2C-20386A7430BA}" type="presParOf" srcId="{727C9309-ABD3-45D0-B797-6F0546AE0A38}" destId="{144C9B31-E911-40F6-BCD7-89646FA60D1C}"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79BA6-D5CA-4B98-881D-5461CF232C49}">
      <dsp:nvSpPr>
        <dsp:cNvPr id="0" name=""/>
        <dsp:cNvSpPr/>
      </dsp:nvSpPr>
      <dsp:spPr>
        <a:xfrm>
          <a:off x="1514467" y="147"/>
          <a:ext cx="1586582" cy="158658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effectLst>
                <a:outerShdw blurRad="50800" dist="38100" dir="5400000" algn="t" rotWithShape="0">
                  <a:prstClr val="black">
                    <a:alpha val="40000"/>
                  </a:prstClr>
                </a:outerShdw>
              </a:effectLst>
            </a:rPr>
            <a:t>Regional Policy &amp; Resources</a:t>
          </a:r>
        </a:p>
      </dsp:txBody>
      <dsp:txXfrm>
        <a:off x="1746817" y="232497"/>
        <a:ext cx="1121882" cy="1121882"/>
      </dsp:txXfrm>
    </dsp:sp>
    <dsp:sp modelId="{20E49A3F-E15F-4734-9B89-6FFB39B70531}">
      <dsp:nvSpPr>
        <dsp:cNvPr id="0" name=""/>
        <dsp:cNvSpPr/>
      </dsp:nvSpPr>
      <dsp:spPr>
        <a:xfrm>
          <a:off x="1847649" y="1715560"/>
          <a:ext cx="920217" cy="920217"/>
        </a:xfrm>
        <a:prstGeom prst="mathPlus">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969624" y="2067451"/>
        <a:ext cx="676267" cy="216435"/>
      </dsp:txXfrm>
    </dsp:sp>
    <dsp:sp modelId="{3782731E-5038-4896-AFEF-496608A3B948}">
      <dsp:nvSpPr>
        <dsp:cNvPr id="0" name=""/>
        <dsp:cNvSpPr/>
      </dsp:nvSpPr>
      <dsp:spPr>
        <a:xfrm>
          <a:off x="1514467" y="2764608"/>
          <a:ext cx="1586582" cy="158658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effectLst>
                <a:outerShdw blurRad="50800" dist="38100" dir="5400000" algn="t" rotWithShape="0">
                  <a:prstClr val="black">
                    <a:alpha val="40000"/>
                  </a:prstClr>
                </a:outerShdw>
              </a:effectLst>
            </a:rPr>
            <a:t>Local TOD Planning &amp; Practice</a:t>
          </a:r>
        </a:p>
      </dsp:txBody>
      <dsp:txXfrm>
        <a:off x="1746817" y="2996958"/>
        <a:ext cx="1121882" cy="1121882"/>
      </dsp:txXfrm>
    </dsp:sp>
    <dsp:sp modelId="{D68EB7B7-B6F7-4B1A-8B22-113F6C8E82A6}">
      <dsp:nvSpPr>
        <dsp:cNvPr id="0" name=""/>
        <dsp:cNvSpPr/>
      </dsp:nvSpPr>
      <dsp:spPr>
        <a:xfrm>
          <a:off x="3339036" y="1880564"/>
          <a:ext cx="504533" cy="59020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339036" y="1998606"/>
        <a:ext cx="353173" cy="354124"/>
      </dsp:txXfrm>
    </dsp:sp>
    <dsp:sp modelId="{144C9B31-E911-40F6-BCD7-89646FA60D1C}">
      <dsp:nvSpPr>
        <dsp:cNvPr id="0" name=""/>
        <dsp:cNvSpPr/>
      </dsp:nvSpPr>
      <dsp:spPr>
        <a:xfrm>
          <a:off x="4052998" y="1003295"/>
          <a:ext cx="2319234" cy="234474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effectLst>
                <a:outerShdw blurRad="50800" dist="38100" dir="5400000" algn="t" rotWithShape="0">
                  <a:prstClr val="black">
                    <a:alpha val="40000"/>
                  </a:prstClr>
                </a:outerShdw>
              </a:effectLst>
            </a:rPr>
            <a:t>Comp Plan</a:t>
          </a:r>
        </a:p>
      </dsp:txBody>
      <dsp:txXfrm>
        <a:off x="4392642" y="1346675"/>
        <a:ext cx="1639946" cy="165798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B54A4160-68B3-4342-81DC-DCD13879DA6C}" type="datetimeFigureOut">
              <a:rPr lang="en-US" smtClean="0"/>
              <a:pPr/>
              <a:t>2/2/2017</a:t>
            </a:fld>
            <a:endParaRPr lang="en-US" dirty="0"/>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D06F78C8-5F94-4F4C-90AE-F0F8FD1E1399}" type="slidenum">
              <a:rPr lang="en-US" smtClean="0"/>
              <a:pPr/>
              <a:t>‹#›</a:t>
            </a:fld>
            <a:endParaRPr lang="en-US" dirty="0"/>
          </a:p>
        </p:txBody>
      </p:sp>
    </p:spTree>
    <p:extLst>
      <p:ext uri="{BB962C8B-B14F-4D97-AF65-F5344CB8AC3E}">
        <p14:creationId xmlns:p14="http://schemas.microsoft.com/office/powerpoint/2010/main" val="1094171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1426ED90-2C1C-48AA-870B-57ED2DB5B5B0}" type="datetimeFigureOut">
              <a:rPr lang="en-US" smtClean="0"/>
              <a:pPr/>
              <a:t>2/2/2017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C6F17732-738F-4B57-A47E-98F035DD8033}" type="slidenum">
              <a:rPr lang="en-US" smtClean="0"/>
              <a:pPr/>
              <a:t>‹#›</a:t>
            </a:fld>
            <a:endParaRPr lang="en-US" dirty="0"/>
          </a:p>
        </p:txBody>
      </p:sp>
    </p:spTree>
    <p:extLst>
      <p:ext uri="{BB962C8B-B14F-4D97-AF65-F5344CB8AC3E}">
        <p14:creationId xmlns:p14="http://schemas.microsoft.com/office/powerpoint/2010/main" val="1436511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1</a:t>
            </a:fld>
            <a:endParaRPr lang="en-US" dirty="0"/>
          </a:p>
        </p:txBody>
      </p:sp>
    </p:spTree>
    <p:extLst>
      <p:ext uri="{BB962C8B-B14F-4D97-AF65-F5344CB8AC3E}">
        <p14:creationId xmlns:p14="http://schemas.microsoft.com/office/powerpoint/2010/main" val="3694090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a:t>
            </a:r>
            <a:r>
              <a:rPr lang="en-US" baseline="0" dirty="0"/>
              <a:t> a simple base map of the area showing Hiawatha Avenue in the middle.</a:t>
            </a:r>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10</a:t>
            </a:fld>
            <a:endParaRPr lang="en-US" dirty="0"/>
          </a:p>
        </p:txBody>
      </p:sp>
    </p:spTree>
    <p:extLst>
      <p:ext uri="{BB962C8B-B14F-4D97-AF65-F5344CB8AC3E}">
        <p14:creationId xmlns:p14="http://schemas.microsoft.com/office/powerpoint/2010/main" val="434486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off, your comprehensive plan must incorporate regional transit infrastructure and services. In my example, the map shows the METRO Blue Line and local bus routes. Other transit features that your community has like park-and-rides, should be included. The Local Planning Handbook includes checklists and a range of data resources on existing and planned transit elements. </a:t>
            </a:r>
          </a:p>
        </p:txBody>
      </p:sp>
      <p:sp>
        <p:nvSpPr>
          <p:cNvPr id="4" name="Slide Number Placeholder 3"/>
          <p:cNvSpPr>
            <a:spLocks noGrp="1"/>
          </p:cNvSpPr>
          <p:nvPr>
            <p:ph type="sldNum" sz="quarter" idx="10"/>
          </p:nvPr>
        </p:nvSpPr>
        <p:spPr/>
        <p:txBody>
          <a:bodyPr/>
          <a:lstStyle/>
          <a:p>
            <a:fld id="{C6F17732-738F-4B57-A47E-98F035DD8033}" type="slidenum">
              <a:rPr lang="en-US" smtClean="0"/>
              <a:pPr/>
              <a:t>11</a:t>
            </a:fld>
            <a:endParaRPr lang="en-US" dirty="0"/>
          </a:p>
        </p:txBody>
      </p:sp>
    </p:spTree>
    <p:extLst>
      <p:ext uri="{BB962C8B-B14F-4D97-AF65-F5344CB8AC3E}">
        <p14:creationId xmlns:p14="http://schemas.microsoft.com/office/powerpoint/2010/main" val="3481740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plans must also identify station areas within which regional land use</a:t>
            </a:r>
            <a:r>
              <a:rPr lang="en-US" baseline="0" dirty="0"/>
              <a:t> policies will apply.</a:t>
            </a:r>
          </a:p>
          <a:p>
            <a:endParaRPr lang="en-US" baseline="0" dirty="0"/>
          </a:p>
          <a:p>
            <a:r>
              <a:rPr lang="en-US" baseline="0" dirty="0"/>
              <a:t>In our case, we map the station area for the 38</a:t>
            </a:r>
            <a:r>
              <a:rPr lang="en-US" baseline="30000" dirty="0"/>
              <a:t>th</a:t>
            </a:r>
            <a:r>
              <a:rPr lang="en-US" baseline="0" dirty="0"/>
              <a:t> Street station. This is ½ mile from the station, which roughly approximates a ten minute walk. As you know, actual walking distances will vary. Station area planning considers potential improvements to the directness and quality of walking routes, and many of you here have been part of planning analyses that have done just that. </a:t>
            </a:r>
          </a:p>
          <a:p>
            <a:endParaRPr lang="en-US" baseline="0" dirty="0"/>
          </a:p>
          <a:p>
            <a:r>
              <a:rPr lang="en-US" baseline="0" dirty="0"/>
              <a:t>(CLICK) Here is an example in Eden Prairie that shows, in yellow, how the area served by an actual ½-mile walking distance is improved with new connections. (CLICK)</a:t>
            </a:r>
          </a:p>
          <a:p>
            <a:endParaRPr lang="en-US" baseline="0" dirty="0"/>
          </a:p>
          <a:p>
            <a:r>
              <a:rPr lang="en-US" baseline="0" dirty="0"/>
              <a:t>For communities with local and express bus service, the same principles of proximity and connectivity apply. However, mapping station areas is not required. </a:t>
            </a:r>
          </a:p>
        </p:txBody>
      </p:sp>
      <p:sp>
        <p:nvSpPr>
          <p:cNvPr id="4" name="Slide Number Placeholder 3"/>
          <p:cNvSpPr>
            <a:spLocks noGrp="1"/>
          </p:cNvSpPr>
          <p:nvPr>
            <p:ph type="sldNum" sz="quarter" idx="10"/>
          </p:nvPr>
        </p:nvSpPr>
        <p:spPr/>
        <p:txBody>
          <a:bodyPr/>
          <a:lstStyle/>
          <a:p>
            <a:fld id="{C6F17732-738F-4B57-A47E-98F035DD8033}" type="slidenum">
              <a:rPr lang="en-US" smtClean="0"/>
              <a:pPr/>
              <a:t>12</a:t>
            </a:fld>
            <a:endParaRPr lang="en-US" dirty="0"/>
          </a:p>
        </p:txBody>
      </p:sp>
    </p:spTree>
    <p:extLst>
      <p:ext uri="{BB962C8B-B14F-4D97-AF65-F5344CB8AC3E}">
        <p14:creationId xmlns:p14="http://schemas.microsoft.com/office/powerpoint/2010/main" val="155331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BRT and LRT, your community may include stations that are spaced more closely together than one mile, which creates overlapping ½ mile areas, as illustrated in the graphic on the left. This is not a scenario communities with Commuter Rail would have. We suggest that you designate mutually exclusive station areas for planning and evaluation purposes. This avoids double counting and having to analyze the same area twice.</a:t>
            </a:r>
          </a:p>
          <a:p>
            <a:endParaRPr lang="en-US" baseline="0" dirty="0"/>
          </a:p>
          <a:p>
            <a:r>
              <a:rPr lang="en-US" baseline="0" dirty="0"/>
              <a:t>You can do this in one of two basic ways:</a:t>
            </a:r>
          </a:p>
          <a:p>
            <a:endParaRPr lang="en-US" baseline="0" dirty="0"/>
          </a:p>
          <a:p>
            <a:r>
              <a:rPr lang="en-US" baseline="0" dirty="0"/>
              <a:t>In the middle, a community creates a planning district that is served by two stations. Such might be the approach for downtown districts.</a:t>
            </a:r>
          </a:p>
          <a:p>
            <a:endParaRPr lang="en-US" baseline="0" dirty="0"/>
          </a:p>
          <a:p>
            <a:r>
              <a:rPr lang="en-US" baseline="0" dirty="0"/>
              <a:t>In the example on the right, a community splits the difference. </a:t>
            </a:r>
          </a:p>
          <a:p>
            <a:endParaRPr lang="en-US" baseline="0" dirty="0"/>
          </a:p>
          <a:p>
            <a:r>
              <a:rPr lang="en-US" baseline="0" dirty="0"/>
              <a:t>In your community’s situation, you may have other adjustments to this geography based on built and natural features (CLICK) that more obviously define accessibility to and from the station.</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13</a:t>
            </a:fld>
            <a:endParaRPr lang="en-US" dirty="0"/>
          </a:p>
        </p:txBody>
      </p:sp>
    </p:spTree>
    <p:extLst>
      <p:ext uri="{BB962C8B-B14F-4D97-AF65-F5344CB8AC3E}">
        <p14:creationId xmlns:p14="http://schemas.microsoft.com/office/powerpoint/2010/main" val="234299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As with</a:t>
            </a:r>
            <a:r>
              <a:rPr lang="en-US" baseline="0" dirty="0"/>
              <a:t> the rest of your plan, stations must have guiding land use policy that is mapped and supported by policy descriptions that include assumptions about a density range for residential uses.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our example, we’re showing that the existing low-density storage and warehouse uses are guided as High Density Mixed Use, (CLICK) shown in orange.  The small area plan, which is incorporated into the comprehensive plan, articulates how the scale and design of this development should relate to the existing neighborhood, and the conditions under which it could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The plan includes conceptual site plans and photos of existing development that represents these principles. These principles can set up future zoning code mapping and text changes to support the form and uses articulated in the plan. (CLICK)</a:t>
            </a:r>
          </a:p>
          <a:p>
            <a:endParaRPr lang="en-US" baseline="0" dirty="0"/>
          </a:p>
          <a:p>
            <a:r>
              <a:rPr lang="en-US" baseline="0" dirty="0"/>
              <a:t>Existing industrial uses at the periphery of the station area remain guided as Industrial, (CLICK).</a:t>
            </a:r>
          </a:p>
          <a:p>
            <a:endParaRPr lang="en-US" baseline="0" dirty="0"/>
          </a:p>
          <a:p>
            <a:r>
              <a:rPr lang="en-US" baseline="0" dirty="0"/>
              <a:t>Established small-scale neighborhood commercial uses are designated as Neighborhood Commercial Node, (CLICK) a guiding land use that permits small-scale stand-alone commercial as well as medium density mixed-use projects.</a:t>
            </a:r>
          </a:p>
          <a:p>
            <a:endParaRPr lang="en-US" baseline="0" dirty="0"/>
          </a:p>
          <a:p>
            <a:r>
              <a:rPr lang="en-US" baseline="0" dirty="0"/>
              <a:t>The majority of land in the station areas, shown in light yellow, is guided as Urban Neighborhood, to reflect the existing low-density, bungalow character of the neighborhood.</a:t>
            </a:r>
          </a:p>
          <a:p>
            <a:endParaRPr lang="en-US" baseline="0" dirty="0"/>
          </a:p>
          <a:p>
            <a:r>
              <a:rPr lang="en-US" baseline="0" dirty="0"/>
              <a:t>Supporting a range of uses in the station area is consistent with the Transportation Policy Plan, which calls for a mix of uses in the station areas. </a:t>
            </a:r>
          </a:p>
        </p:txBody>
      </p:sp>
      <p:sp>
        <p:nvSpPr>
          <p:cNvPr id="4" name="Slide Number Placeholder 3"/>
          <p:cNvSpPr>
            <a:spLocks noGrp="1"/>
          </p:cNvSpPr>
          <p:nvPr>
            <p:ph type="sldNum" sz="quarter" idx="10"/>
          </p:nvPr>
        </p:nvSpPr>
        <p:spPr/>
        <p:txBody>
          <a:bodyPr/>
          <a:lstStyle/>
          <a:p>
            <a:fld id="{C6F17732-738F-4B57-A47E-98F035DD8033}" type="slidenum">
              <a:rPr lang="en-US" smtClean="0"/>
              <a:pPr/>
              <a:t>14</a:t>
            </a:fld>
            <a:endParaRPr lang="en-US" dirty="0"/>
          </a:p>
        </p:txBody>
      </p:sp>
    </p:spTree>
    <p:extLst>
      <p:ext uri="{BB962C8B-B14F-4D97-AF65-F5344CB8AC3E}">
        <p14:creationId xmlns:p14="http://schemas.microsoft.com/office/powerpoint/2010/main" val="226048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example, there</a:t>
            </a:r>
            <a:r>
              <a:rPr lang="en-US" baseline="0" dirty="0"/>
              <a:t> is the possibility of the eventual abandonment of the railroad spur. </a:t>
            </a:r>
            <a:r>
              <a:rPr lang="en-US" dirty="0"/>
              <a:t>The plan </a:t>
            </a:r>
            <a:r>
              <a:rPr lang="en-US" baseline="0" dirty="0"/>
              <a:t>envisions this is future trail or greenway. (CLICK) This part of the plan, however, remains conceptual due to the uncertainty of the long-term use of the rail spur. Your community may have similar land use and infrastructure challenges. </a:t>
            </a:r>
          </a:p>
          <a:p>
            <a:endParaRPr lang="en-US" baseline="0" dirty="0"/>
          </a:p>
          <a:p>
            <a:r>
              <a:rPr lang="en-US" baseline="0" dirty="0"/>
              <a:t>(CLICK) The plan also identifies a future bicycle connection to the station. Identifying needs like this is consistent with the Transportation Policy Plan, which calls for local communities to identify needed local infrastructure to support connections to transit. Walkability and connections to transit is important for all types of transit, whether it is a transitway like LRT, or a suburban local route.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15</a:t>
            </a:fld>
            <a:endParaRPr lang="en-US" dirty="0"/>
          </a:p>
        </p:txBody>
      </p:sp>
    </p:spTree>
    <p:extLst>
      <p:ext uri="{BB962C8B-B14F-4D97-AF65-F5344CB8AC3E}">
        <p14:creationId xmlns:p14="http://schemas.microsoft.com/office/powerpoint/2010/main" val="315355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with the rest of your comprehensive plan, the station area must identify sites where redevelopment may be more likely to occur.  In our example, these areas are shown outlined in gray. Local planners use their professional analysis and judgment to identify these sites. We use this information to determine if a community can meet its growth forecast, and if guiding land use densities are consistent with regional policy. </a:t>
            </a:r>
          </a:p>
          <a:p>
            <a:endParaRPr lang="en-US" baseline="0" dirty="0"/>
          </a:p>
          <a:p>
            <a:r>
              <a:rPr lang="en-US" baseline="0" dirty="0"/>
              <a:t>In our example, much of the area expected for redevelopment is guided as High Density Mixed Use. A plan might also identify infill sites within lower density established areas, such as shown in the locations here (CLICK). Your community may see these as opportunities to accommodate higher density uses, or it may be appropriate for these areas to be guided similar to their surrounding uses, as is shown here.</a:t>
            </a:r>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16</a:t>
            </a:fld>
            <a:endParaRPr lang="en-US" dirty="0"/>
          </a:p>
        </p:txBody>
      </p:sp>
    </p:spTree>
    <p:extLst>
      <p:ext uri="{BB962C8B-B14F-4D97-AF65-F5344CB8AC3E}">
        <p14:creationId xmlns:p14="http://schemas.microsoft.com/office/powerpoint/2010/main" val="72505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slide</a:t>
            </a:r>
            <a:r>
              <a:rPr lang="en-US" baseline="0" dirty="0"/>
              <a:t> I’ve added the TAZ boundaries or Transportation Analysis Zones. Communities must allocate their forecasted growth to this geographic unit. It is a policy of the Transportation Policy Plan to encourage communities to allocate growth near transit. Some communities may find that they can accommodate more growth near transit than is currently forecasted. However, TAZ allocations across the city must sum to the forecasted community totals. If growth occurs faster than expected, or if there is evidence that forecasts are too low, your community’s forecasts could be adjusted through the comp plan update or amendment process.</a:t>
            </a:r>
          </a:p>
          <a:p>
            <a:endParaRPr lang="en-US" baseline="0" dirty="0"/>
          </a:p>
          <a:p>
            <a:r>
              <a:rPr lang="en-US" baseline="0" dirty="0"/>
              <a:t>(CLICK) I encourage you to review the PlanIt online tutorial on TAZ allocation if you haven't already done so.</a:t>
            </a:r>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17</a:t>
            </a:fld>
            <a:endParaRPr lang="en-US" dirty="0"/>
          </a:p>
        </p:txBody>
      </p:sp>
    </p:spTree>
    <p:extLst>
      <p:ext uri="{BB962C8B-B14F-4D97-AF65-F5344CB8AC3E}">
        <p14:creationId xmlns:p14="http://schemas.microsoft.com/office/powerpoint/2010/main" val="2599686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a:t>I’d like to turn to some additional detail on density policy. It applies to the following transit types:</a:t>
            </a:r>
          </a:p>
          <a:p>
            <a:pPr defTabSz="881390">
              <a:defRPr/>
            </a:pPr>
            <a:endParaRPr lang="en-US" baseline="0" dirty="0"/>
          </a:p>
          <a:p>
            <a:pPr marL="165261" indent="-165261" defTabSz="881390">
              <a:buFont typeface="Arial" panose="020B0604020202020204" pitchFamily="34" charset="0"/>
              <a:buChar char="•"/>
              <a:defRPr/>
            </a:pPr>
            <a:r>
              <a:rPr lang="en-US" dirty="0"/>
              <a:t>Light Rail Transit (LRT)</a:t>
            </a:r>
          </a:p>
          <a:p>
            <a:pPr marL="165261" indent="-165261" defTabSz="881390">
              <a:buFont typeface="Arial" panose="020B0604020202020204" pitchFamily="34" charset="0"/>
              <a:buChar char="•"/>
              <a:defRPr/>
            </a:pPr>
            <a:r>
              <a:rPr lang="en-US" dirty="0"/>
              <a:t>Commuter Rail</a:t>
            </a:r>
          </a:p>
          <a:p>
            <a:pPr marL="165261" indent="-165261" defTabSz="881390">
              <a:buFont typeface="Arial" panose="020B0604020202020204" pitchFamily="34" charset="0"/>
              <a:buChar char="•"/>
              <a:defRPr/>
            </a:pPr>
            <a:r>
              <a:rPr lang="en-US" dirty="0"/>
              <a:t>Highway Bus Rapid Transit (BRT)</a:t>
            </a:r>
          </a:p>
          <a:p>
            <a:pPr marL="165261" indent="-165261" defTabSz="881390">
              <a:buFont typeface="Arial" panose="020B0604020202020204" pitchFamily="34" charset="0"/>
              <a:buChar char="•"/>
              <a:defRPr/>
            </a:pPr>
            <a:r>
              <a:rPr lang="en-US" dirty="0"/>
              <a:t>Arterial BRT</a:t>
            </a:r>
          </a:p>
          <a:p>
            <a:pPr marL="165261" indent="-165261" defTabSz="881390">
              <a:buFont typeface="Arial" panose="020B0604020202020204" pitchFamily="34" charset="0"/>
              <a:buChar char="•"/>
              <a:defRPr/>
            </a:pPr>
            <a:r>
              <a:rPr lang="en-US" dirty="0"/>
              <a:t>High Frequency Bus Routes</a:t>
            </a:r>
          </a:p>
          <a:p>
            <a:pPr marL="165261" indent="-165261" defTabSz="881390">
              <a:buFont typeface="Arial" panose="020B0604020202020204" pitchFamily="34" charset="0"/>
              <a:buChar char="•"/>
              <a:defRPr/>
            </a:pPr>
            <a:endParaRPr lang="en-US" dirty="0"/>
          </a:p>
          <a:p>
            <a:pPr marL="0" indent="0" defTabSz="881390">
              <a:buFont typeface="Arial" panose="020B0604020202020204" pitchFamily="34" charset="0"/>
              <a:buNone/>
              <a:defRPr/>
            </a:pPr>
            <a:r>
              <a:rPr lang="en-US" dirty="0"/>
              <a:t>(CLICK)</a:t>
            </a:r>
            <a:r>
              <a:rPr lang="en-US" baseline="0" dirty="0"/>
              <a:t> </a:t>
            </a:r>
            <a:r>
              <a:rPr lang="en-US" dirty="0"/>
              <a:t>There is one policy distinction</a:t>
            </a:r>
            <a:r>
              <a:rPr lang="en-US" baseline="0" dirty="0"/>
              <a:t> for Arterial BRT stations and high frequency bus routes. The TPP density policy only applies to ¼ mile from the station, or 5-minute walk. </a:t>
            </a:r>
            <a:endParaRPr lang="en-US" dirty="0"/>
          </a:p>
          <a:p>
            <a:pPr marL="165261" indent="-165261" defTabSz="881390">
              <a:buFont typeface="Arial" panose="020B0604020202020204" pitchFamily="34" charset="0"/>
              <a:buChar char="•"/>
              <a:defRPr/>
            </a:pPr>
            <a:endParaRPr lang="en-US" dirty="0"/>
          </a:p>
          <a:p>
            <a:pPr defTabSz="881390">
              <a:defRPr/>
            </a:pPr>
            <a:r>
              <a:rPr lang="en-US" dirty="0"/>
              <a:t>These specific policies d</a:t>
            </a:r>
            <a:r>
              <a:rPr lang="en-US" baseline="0" dirty="0"/>
              <a:t>o not apply to either local or express bus routes. However, communities can nevertheless support these services through the same principles of density and connectivity. </a:t>
            </a:r>
            <a:endParaRPr lang="en-US" dirty="0"/>
          </a:p>
          <a:p>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18</a:t>
            </a:fld>
            <a:endParaRPr lang="en-US" dirty="0"/>
          </a:p>
        </p:txBody>
      </p:sp>
    </p:spTree>
    <p:extLst>
      <p:ext uri="{BB962C8B-B14F-4D97-AF65-F5344CB8AC3E}">
        <p14:creationId xmlns:p14="http://schemas.microsoft.com/office/powerpoint/2010/main" val="1232486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table shows the density requirement</a:t>
            </a:r>
            <a:r>
              <a:rPr lang="en-US" baseline="0" dirty="0"/>
              <a:t>s across community designations and transit type.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minimums are </a:t>
            </a:r>
            <a:r>
              <a:rPr lang="en-US" u="sng" baseline="0" dirty="0"/>
              <a:t>weighted average</a:t>
            </a:r>
            <a:r>
              <a:rPr lang="en-US" baseline="0" dirty="0"/>
              <a:t> of </a:t>
            </a:r>
            <a:r>
              <a:rPr lang="en-US" u="sng" baseline="0" dirty="0"/>
              <a:t>minimum</a:t>
            </a:r>
            <a:r>
              <a:rPr lang="en-US" baseline="0" dirty="0"/>
              <a:t> </a:t>
            </a:r>
            <a:r>
              <a:rPr lang="en-US" u="none" baseline="0" dirty="0"/>
              <a:t>guided densities</a:t>
            </a:r>
            <a:r>
              <a:rPr lang="en-US" baseline="0" dirty="0"/>
              <a:t>. For example, if land is guided at 10-20 units per acre, 10 is the number we use. These minimums are informed by market conditions and land use context; and they only apply to areas guided for change.</a:t>
            </a:r>
          </a:p>
          <a:p>
            <a:endParaRPr lang="en-US" baseline="0" dirty="0"/>
          </a:p>
          <a:p>
            <a:r>
              <a:rPr lang="en-US" baseline="0" dirty="0"/>
              <a:t>Since these numbers are a weighted average, it is possible that some areas can be guided </a:t>
            </a:r>
            <a:r>
              <a:rPr lang="en-US" u="sng" baseline="0" dirty="0"/>
              <a:t>lower than these</a:t>
            </a:r>
            <a:r>
              <a:rPr lang="en-US" u="none" baseline="0" dirty="0"/>
              <a:t> minimums. By definition, some areas would need to be guided at higher minimums.</a:t>
            </a:r>
          </a:p>
          <a:p>
            <a:endParaRPr lang="en-US" baseline="0" dirty="0"/>
          </a:p>
          <a:p>
            <a:r>
              <a:rPr lang="en-US" baseline="0" dirty="0"/>
              <a:t>(CLICK) Community wide density policy originates in Thrive and varies by community designation.</a:t>
            </a:r>
          </a:p>
          <a:p>
            <a:endParaRPr lang="en-US" baseline="0" dirty="0"/>
          </a:p>
          <a:p>
            <a:r>
              <a:rPr lang="en-US" baseline="0" dirty="0"/>
              <a:t>(CLICK) Density related to transit originates in the Transportation Policy Plan.</a:t>
            </a:r>
          </a:p>
          <a:p>
            <a:endParaRPr lang="en-US" baseline="0" dirty="0"/>
          </a:p>
          <a:p>
            <a:r>
              <a:rPr lang="en-US" baseline="0" dirty="0"/>
              <a:t>These densities vary by market opportunity and level of transit investment. </a:t>
            </a:r>
          </a:p>
          <a:p>
            <a:endParaRPr lang="en-US" baseline="0" dirty="0"/>
          </a:p>
          <a:p>
            <a:r>
              <a:rPr lang="en-US" baseline="0" dirty="0"/>
              <a:t>(CLICK) Urban Center communities have the overall highest density expectations across transit types. </a:t>
            </a:r>
          </a:p>
          <a:p>
            <a:endParaRPr lang="en-US" baseline="0" dirty="0"/>
          </a:p>
          <a:p>
            <a:r>
              <a:rPr lang="en-US" baseline="0" dirty="0"/>
              <a:t>(CLICK) And the more significant transit investments also have the highest density expectations across community designation types.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19</a:t>
            </a:fld>
            <a:endParaRPr lang="en-US" dirty="0"/>
          </a:p>
        </p:txBody>
      </p:sp>
    </p:spTree>
    <p:extLst>
      <p:ext uri="{BB962C8B-B14F-4D97-AF65-F5344CB8AC3E}">
        <p14:creationId xmlns:p14="http://schemas.microsoft.com/office/powerpoint/2010/main" val="39031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2</a:t>
            </a:fld>
            <a:endParaRPr lang="en-US" dirty="0"/>
          </a:p>
        </p:txBody>
      </p:sp>
    </p:spTree>
    <p:extLst>
      <p:ext uri="{BB962C8B-B14F-4D97-AF65-F5344CB8AC3E}">
        <p14:creationId xmlns:p14="http://schemas.microsoft.com/office/powerpoint/2010/main" val="2588534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also point out that</a:t>
            </a:r>
            <a:r>
              <a:rPr lang="en-US" baseline="0" dirty="0"/>
              <a:t> the Transportation Policy Plan also has suggested target ranges, shown in red, that are more supportive of transit, and reflect planning and market conditions where greater density may be feasible and appropriate. Your community may wish to consider where there may be appropriate opportunities for these ranges, from a market and an urban design standpoint.</a:t>
            </a:r>
          </a:p>
          <a:p>
            <a:endParaRPr lang="en-US" baseline="0" dirty="0"/>
          </a:p>
          <a:p>
            <a:r>
              <a:rPr lang="en-US" baseline="0" dirty="0"/>
              <a:t>I’m not covering it today, but there are a number of resources on visualizing density in its various forms. They’re included or referenced in the Transportation Policy Plan, TOD Guide, and Local Planning Handbook.</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20</a:t>
            </a:fld>
            <a:endParaRPr lang="en-US" dirty="0"/>
          </a:p>
        </p:txBody>
      </p:sp>
    </p:spTree>
    <p:extLst>
      <p:ext uri="{BB962C8B-B14F-4D97-AF65-F5344CB8AC3E}">
        <p14:creationId xmlns:p14="http://schemas.microsoft.com/office/powerpoint/2010/main" val="317543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Local Planning Handbook Fact</a:t>
            </a:r>
            <a:r>
              <a:rPr lang="en-US" baseline="0" dirty="0"/>
              <a:t> Sheet entitled Net Residential Density is a resource that provides further information on calculating planned densities. This resource will be most applicable to communities with greenfield development, as it discusses netting out certain land uses from overall density calculations.</a:t>
            </a:r>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21</a:t>
            </a:fld>
            <a:endParaRPr lang="en-US" dirty="0"/>
          </a:p>
        </p:txBody>
      </p:sp>
    </p:spTree>
    <p:extLst>
      <p:ext uri="{BB962C8B-B14F-4D97-AF65-F5344CB8AC3E}">
        <p14:creationId xmlns:p14="http://schemas.microsoft.com/office/powerpoint/2010/main" val="2668228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In addition to expectations for density of new residential development, the Transportation Policy Plan also includes policy on Activity Levels. </a:t>
            </a:r>
          </a:p>
          <a:p>
            <a:endParaRPr lang="en-US" baseline="0" dirty="0"/>
          </a:p>
          <a:p>
            <a:r>
              <a:rPr lang="en-US" baseline="0" dirty="0"/>
              <a:t>In order to maximize the benefit to transit riders and the transit system, local plans should encourage a mix of land uses that meet the needs of transit riders, residents, students, and employers. The mix will depend on local preferences and market conditions.</a:t>
            </a:r>
          </a:p>
          <a:p>
            <a:endParaRPr lang="en-US" baseline="0" dirty="0"/>
          </a:p>
          <a:p>
            <a:r>
              <a:rPr lang="en-US" baseline="0" dirty="0"/>
              <a:t>As I mentioned previously, the Thrive and the TPP encourage focusing growth near transit. The TPP includes a guideline that stations should accommodate a mix of 7,000 residents, employees, or students. Many station areas meet or far exceed this number. It’s meant to be a minimum benchmark to ensure that transit can effectively serve people and places, and that transit is an effective investment. It’s an overall level of development intensity that you might find in a typical urban neighborhood.</a:t>
            </a:r>
          </a:p>
          <a:p>
            <a:endParaRPr lang="en-US" baseline="0" dirty="0"/>
          </a:p>
          <a:p>
            <a:r>
              <a:rPr lang="en-US" baseline="0" dirty="0"/>
              <a:t>Nevertheless, in some locations, communities may face challenges meeting this number. If that is the case, we encourage communities to plan in ways such that development in the short-term does not preclude opportunities for greater level of activity in the future. Market studies and urban design studies can help shed light onto what might be possible for communities to achieve over time.</a:t>
            </a:r>
          </a:p>
          <a:p>
            <a:endParaRPr lang="en-US" baseline="0" dirty="0"/>
          </a:p>
          <a:p>
            <a:r>
              <a:rPr lang="en-US" baseline="0" dirty="0"/>
              <a:t>Finally, I will say that the Met Council is currently updating this data set so that communities have a benchmark from which to plan. </a:t>
            </a:r>
          </a:p>
          <a:p>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22</a:t>
            </a:fld>
            <a:endParaRPr lang="en-US" dirty="0"/>
          </a:p>
        </p:txBody>
      </p:sp>
    </p:spTree>
    <p:extLst>
      <p:ext uri="{BB962C8B-B14F-4D97-AF65-F5344CB8AC3E}">
        <p14:creationId xmlns:p14="http://schemas.microsoft.com/office/powerpoint/2010/main" val="417901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want to</a:t>
            </a:r>
            <a:r>
              <a:rPr lang="en-US" baseline="0" dirty="0"/>
              <a:t> mention that there are a number of data resources to help you plan for transit and TOD.</a:t>
            </a:r>
          </a:p>
          <a:p>
            <a:endParaRPr lang="en-US" baseline="0" dirty="0"/>
          </a:p>
          <a:p>
            <a:r>
              <a:rPr lang="en-US" baseline="0" dirty="0"/>
              <a:t>These include the Local Planning Handbook.</a:t>
            </a:r>
          </a:p>
          <a:p>
            <a:endParaRPr lang="en-US" baseline="0" dirty="0"/>
          </a:p>
          <a:p>
            <a:r>
              <a:rPr lang="en-US" baseline="0" dirty="0"/>
              <a:t>The Council also includes summary data at various geographic levels, including station areas.</a:t>
            </a:r>
          </a:p>
          <a:p>
            <a:endParaRPr lang="en-US" baseline="0" dirty="0"/>
          </a:p>
          <a:p>
            <a:r>
              <a:rPr lang="en-US" baseline="0" dirty="0"/>
              <a:t>And, you can go directly to </a:t>
            </a:r>
            <a:r>
              <a:rPr lang="en-US" baseline="0" dirty="0" err="1"/>
              <a:t>MNGeo</a:t>
            </a:r>
            <a:r>
              <a:rPr lang="en-US" baseline="0" dirty="0"/>
              <a:t> Commons for much of the same and additional transit related data, including shape files for station areas.</a:t>
            </a:r>
          </a:p>
          <a:p>
            <a:endParaRPr lang="en-US" baseline="0" dirty="0"/>
          </a:p>
          <a:p>
            <a:r>
              <a:rPr lang="en-US" baseline="0" dirty="0"/>
              <a:t>Finally, for questions on any of these resources or policy questions, your sector rep can be your first point of contact.</a:t>
            </a:r>
          </a:p>
        </p:txBody>
      </p:sp>
      <p:sp>
        <p:nvSpPr>
          <p:cNvPr id="4" name="Slide Number Placeholder 3"/>
          <p:cNvSpPr>
            <a:spLocks noGrp="1"/>
          </p:cNvSpPr>
          <p:nvPr>
            <p:ph type="sldNum" sz="quarter" idx="10"/>
          </p:nvPr>
        </p:nvSpPr>
        <p:spPr/>
        <p:txBody>
          <a:bodyPr/>
          <a:lstStyle/>
          <a:p>
            <a:fld id="{C6F17732-738F-4B57-A47E-98F035DD8033}" type="slidenum">
              <a:rPr lang="en-US" smtClean="0"/>
              <a:pPr/>
              <a:t>23</a:t>
            </a:fld>
            <a:endParaRPr lang="en-US" dirty="0"/>
          </a:p>
        </p:txBody>
      </p:sp>
    </p:spTree>
    <p:extLst>
      <p:ext uri="{BB962C8B-B14F-4D97-AF65-F5344CB8AC3E}">
        <p14:creationId xmlns:p14="http://schemas.microsoft.com/office/powerpoint/2010/main" val="75997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3</a:t>
            </a:fld>
            <a:endParaRPr lang="en-US" dirty="0"/>
          </a:p>
        </p:txBody>
      </p:sp>
    </p:spTree>
    <p:extLst>
      <p:ext uri="{BB962C8B-B14F-4D97-AF65-F5344CB8AC3E}">
        <p14:creationId xmlns:p14="http://schemas.microsoft.com/office/powerpoint/2010/main" val="21722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p>
          <a:p>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4</a:t>
            </a:fld>
            <a:endParaRPr lang="en-US" dirty="0"/>
          </a:p>
        </p:txBody>
      </p:sp>
    </p:spTree>
    <p:extLst>
      <p:ext uri="{BB962C8B-B14F-4D97-AF65-F5344CB8AC3E}">
        <p14:creationId xmlns:p14="http://schemas.microsoft.com/office/powerpoint/2010/main" val="2100390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Although all elements of your comp plan are applicable to TOD, the region has new policy expectations around transit investments, which are integrated into the Local Planning Handbook. If you are working on station area planning, it is important that you familiarize yourself, in particular, with Chapter 3 of the Transportation Policy Plan, which addresses Land Use and Local Planning.</a:t>
            </a:r>
          </a:p>
          <a:p>
            <a:endParaRPr lang="en-US" baseline="0" dirty="0"/>
          </a:p>
          <a:p>
            <a:r>
              <a:rPr lang="en-US" baseline="0" dirty="0"/>
              <a:t>In the interest of promoting planning integration and collaboration, we encourage all planners working on the comp plan to review all sections of the Local Planning Handbook. </a:t>
            </a:r>
            <a:r>
              <a:rPr lang="en-US" dirty="0"/>
              <a:t>I encourage</a:t>
            </a:r>
            <a:r>
              <a:rPr lang="en-US" baseline="0" dirty="0"/>
              <a:t> you to pay particular attention to the Transit section under the Transportation Plan Element. Please review this if you haven’t already done so. It’s relevant to all communities in the region, not just those with dedicated transitways.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5</a:t>
            </a:fld>
            <a:endParaRPr lang="en-US" dirty="0"/>
          </a:p>
        </p:txBody>
      </p:sp>
    </p:spTree>
    <p:extLst>
      <p:ext uri="{BB962C8B-B14F-4D97-AF65-F5344CB8AC3E}">
        <p14:creationId xmlns:p14="http://schemas.microsoft.com/office/powerpoint/2010/main" val="914505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a:t>
            </a:r>
            <a:r>
              <a:rPr lang="en-US" baseline="0" dirty="0"/>
              <a:t> of the PlanIt program, we have already conducted webinars and developed resources that will complement and reinforce what you hear today. In one that we presented recently, we covered the fundamentals of planning for transit, the region’s transit market areas, Metro Transit’s Service Improvement Plan, and comprehensive planning requirements for transit. </a:t>
            </a:r>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6</a:t>
            </a:fld>
            <a:endParaRPr lang="en-US" dirty="0"/>
          </a:p>
        </p:txBody>
      </p:sp>
    </p:spTree>
    <p:extLst>
      <p:ext uri="{BB962C8B-B14F-4D97-AF65-F5344CB8AC3E}">
        <p14:creationId xmlns:p14="http://schemas.microsoft.com/office/powerpoint/2010/main" val="1027286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a:t>
            </a:r>
            <a:r>
              <a:rPr lang="en-US" baseline="0" dirty="0"/>
              <a:t> the resources that has been developed for the Local Planning Handbook is the Fact Sheet on Transitway Station Guidance, which is available here as a handout. This resource articulates the different roles and responsibilities during the development of </a:t>
            </a:r>
            <a:r>
              <a:rPr lang="en-US" u="sng" baseline="0" dirty="0"/>
              <a:t>new</a:t>
            </a:r>
            <a:r>
              <a:rPr lang="en-US" baseline="0" dirty="0"/>
              <a:t> transitways, including the timing of certain planning activities against key </a:t>
            </a:r>
            <a:r>
              <a:rPr lang="en-US" u="sng" baseline="0" dirty="0"/>
              <a:t>milestones</a:t>
            </a:r>
            <a:r>
              <a:rPr lang="en-US" baseline="0" dirty="0"/>
              <a:t>. Comp plans need to include a discussion of these roles and the timing of these activities.</a:t>
            </a:r>
          </a:p>
          <a:p>
            <a:endParaRPr lang="en-US" baseline="0" dirty="0"/>
          </a:p>
          <a:p>
            <a:r>
              <a:rPr lang="en-US" baseline="0" dirty="0"/>
              <a:t>Even if you community does not have a future transitway, you may find this resource useful in how it lays the groundwork for increasing levels of commitment in support of transit.</a:t>
            </a:r>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7</a:t>
            </a:fld>
            <a:endParaRPr lang="en-US" dirty="0"/>
          </a:p>
        </p:txBody>
      </p:sp>
    </p:spTree>
    <p:extLst>
      <p:ext uri="{BB962C8B-B14F-4D97-AF65-F5344CB8AC3E}">
        <p14:creationId xmlns:p14="http://schemas.microsoft.com/office/powerpoint/2010/main" val="15805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resource is</a:t>
            </a:r>
            <a:r>
              <a:rPr lang="en-US" baseline="0" dirty="0"/>
              <a:t> the Council’s online TOD Guide. This guide is intended to support TOD planning practice, connecting planners with information, ideas, and resources. </a:t>
            </a:r>
          </a:p>
          <a:p>
            <a:endParaRPr lang="en-US" baseline="0" dirty="0"/>
          </a:p>
          <a:p>
            <a:pPr marL="0" indent="0">
              <a:buFont typeface="Arial" panose="020B0604020202020204" pitchFamily="34" charset="0"/>
              <a:buNone/>
            </a:pPr>
            <a:r>
              <a:rPr lang="en-US" baseline="0" dirty="0"/>
              <a:t>We encourage you to consider the TOD Guide’s language as a template for how you frame TOD planning issues in your community. We also encourage you to consider this as a resource as you engage community stakeholders and officials around the many dimensions of TOD, including density, connectivity, placemaking, and equity. Each of the sections has contact information for further engagement, as well as resources for further professional development. The Guide has a few sections under development, and we encourage feedback and suggestions. </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8</a:t>
            </a:fld>
            <a:endParaRPr lang="en-US" dirty="0"/>
          </a:p>
        </p:txBody>
      </p:sp>
    </p:spTree>
    <p:extLst>
      <p:ext uri="{BB962C8B-B14F-4D97-AF65-F5344CB8AC3E}">
        <p14:creationId xmlns:p14="http://schemas.microsoft.com/office/powerpoint/2010/main" val="230501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 now going to discuss TOD</a:t>
            </a:r>
            <a:r>
              <a:rPr lang="en-US" baseline="0" dirty="0"/>
              <a:t> planning and policy for your comp plan by using a real life example, the 38</a:t>
            </a:r>
            <a:r>
              <a:rPr lang="en-US" baseline="30000" dirty="0"/>
              <a:t>th</a:t>
            </a:r>
            <a:r>
              <a:rPr lang="en-US" baseline="0" dirty="0"/>
              <a:t> Street Station area on the METRO Blue Line. I will keep this fairly simple and generalize some details so that we can extrapolate to different kinds of transit. </a:t>
            </a:r>
          </a:p>
          <a:p>
            <a:endParaRPr lang="en-US" baseline="0" dirty="0"/>
          </a:p>
          <a:p>
            <a:r>
              <a:rPr lang="en-US" baseline="0" dirty="0"/>
              <a:t>This particular view is looking north, with Hiawatha Avenue and the light rail running north/northwest. Some of the large structures you see are ADM’s silos. The area has seen redevelopment, including Longfellow Station, a 180-unit mixed income project that replaced the Purina Mill. The Council is also involved in a joint development project at the station site.</a:t>
            </a:r>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6F17732-738F-4B57-A47E-98F035DD8033}" type="slidenum">
              <a:rPr lang="en-US" smtClean="0"/>
              <a:pPr/>
              <a:t>9</a:t>
            </a:fld>
            <a:endParaRPr lang="en-US" dirty="0"/>
          </a:p>
        </p:txBody>
      </p:sp>
    </p:spTree>
    <p:extLst>
      <p:ext uri="{BB962C8B-B14F-4D97-AF65-F5344CB8AC3E}">
        <p14:creationId xmlns:p14="http://schemas.microsoft.com/office/powerpoint/2010/main" val="2121917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0080" y="4343400"/>
            <a:ext cx="6858000" cy="578076"/>
          </a:xfrm>
        </p:spPr>
        <p:txBody>
          <a:bodyPr>
            <a:normAutofit/>
          </a:bodyPr>
          <a:lstStyle>
            <a:lvl1pPr marL="0" indent="0" algn="l">
              <a:buNone/>
              <a:defRPr sz="2800">
                <a:latin typeface="Arial" pitchFamily="34" charset="0"/>
                <a:cs typeface="Arial"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080" y="2788920"/>
            <a:ext cx="4004992" cy="1463040"/>
          </a:xfrm>
          <a:prstGeom prst="rect">
            <a:avLst/>
          </a:prstGeom>
        </p:spPr>
      </p:pic>
      <p:sp>
        <p:nvSpPr>
          <p:cNvPr id="10" name="Text Placeholder 9"/>
          <p:cNvSpPr>
            <a:spLocks noGrp="1" noChangeAspect="1"/>
          </p:cNvSpPr>
          <p:nvPr>
            <p:ph type="body" sz="quarter" idx="10" hasCustomPrompt="1"/>
          </p:nvPr>
        </p:nvSpPr>
        <p:spPr>
          <a:xfrm>
            <a:off x="640080" y="5029200"/>
            <a:ext cx="6848475" cy="555625"/>
          </a:xfrm>
        </p:spPr>
        <p:txBody>
          <a:bodyPr>
            <a:normAutofit/>
          </a:bodyPr>
          <a:lstStyle>
            <a:lvl1pPr marL="0" indent="0">
              <a:buNone/>
              <a:defRPr sz="1800">
                <a:latin typeface="Arial" pitchFamily="34" charset="0"/>
                <a:cs typeface="Arial" pitchFamily="34" charset="0"/>
              </a:defRPr>
            </a:lvl1pPr>
          </a:lstStyle>
          <a:p>
            <a:pPr lvl="0"/>
            <a:r>
              <a:rPr lang="en-US" dirty="0"/>
              <a:t>Date, Year</a:t>
            </a:r>
          </a:p>
        </p:txBody>
      </p:sp>
      <p:sp>
        <p:nvSpPr>
          <p:cNvPr id="5" name="Title Placeholder 1"/>
          <p:cNvSpPr>
            <a:spLocks noGrp="1"/>
          </p:cNvSpPr>
          <p:nvPr>
            <p:ph type="title"/>
          </p:nvPr>
        </p:nvSpPr>
        <p:spPr>
          <a:xfrm>
            <a:off x="640080" y="1554480"/>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07610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018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657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6689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422377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2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4815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4369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54C1ACE-E060-4FD1-AB26-FC3C6A3E6E6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92539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8.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554480"/>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0080" y="3108960"/>
            <a:ext cx="7886700" cy="31019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t="57310"/>
          <a:stretch/>
        </p:blipFill>
        <p:spPr>
          <a:xfrm>
            <a:off x="-4572" y="-10886"/>
            <a:ext cx="9148572" cy="1370368"/>
          </a:xfrm>
          <a:prstGeom prst="rect">
            <a:avLst/>
          </a:prstGeom>
        </p:spPr>
      </p:pic>
      <p:pic>
        <p:nvPicPr>
          <p:cNvPr id="5" name="Picture 2" descr="N:\CommDev\LPA\2040 Comp Plan Training Program\Project Management\Brochure\1759 (002).jpg"/>
          <p:cNvPicPr>
            <a:picLocks noChangeAspect="1" noChangeArrowheads="1"/>
          </p:cNvPicPr>
          <p:nvPr userDrawn="1"/>
        </p:nvPicPr>
        <p:blipFill>
          <a:blip r:embed="rId5" cstate="print"/>
          <a:srcRect/>
          <a:stretch>
            <a:fillRect/>
          </a:stretch>
        </p:blipFill>
        <p:spPr bwMode="auto">
          <a:xfrm>
            <a:off x="7376888" y="5513633"/>
            <a:ext cx="1600200" cy="1176147"/>
          </a:xfrm>
          <a:prstGeom prst="rect">
            <a:avLst/>
          </a:prstGeom>
          <a:noFill/>
        </p:spPr>
      </p:pic>
    </p:spTree>
    <p:extLst>
      <p:ext uri="{BB962C8B-B14F-4D97-AF65-F5344CB8AC3E}">
        <p14:creationId xmlns:p14="http://schemas.microsoft.com/office/powerpoint/2010/main" val="2035730235"/>
      </p:ext>
    </p:extLst>
  </p:cSld>
  <p:clrMap bg1="lt1" tx1="dk1" bg2="lt2" tx2="dk2" accent1="accent1" accent2="accent2" accent3="accent3" accent4="accent4" accent5="accent5" accent6="accent6" hlink="hlink" folHlink="folHlink"/>
  <p:sldLayoutIdLst>
    <p:sldLayoutId id="2147483676" r:id="rId1"/>
    <p:sldLayoutId id="2147483680" r:id="rId2"/>
  </p:sldLayoutIdLst>
  <p:txStyles>
    <p:titleStyle>
      <a:lvl1pPr algn="l" defTabSz="914400" rtl="0" eaLnBrk="1" latinLnBrk="0" hangingPunct="1">
        <a:lnSpc>
          <a:spcPct val="90000"/>
        </a:lnSpc>
        <a:spcBef>
          <a:spcPct val="0"/>
        </a:spcBef>
        <a:buNone/>
        <a:defRPr sz="4400" b="1" kern="1200">
          <a:solidFill>
            <a:srgbClr val="78A22F"/>
          </a:solidFill>
          <a:latin typeface="Arial" pitchFamily="34" charset="0"/>
          <a:ea typeface="+mj-ea"/>
          <a:cs typeface="Arial"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5594"/>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5594"/>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5594"/>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5594"/>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5594"/>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noChangeAspect="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p:cNvGrpSpPr/>
          <p:nvPr userDrawn="1"/>
        </p:nvGrpSpPr>
        <p:grpSpPr>
          <a:xfrm>
            <a:off x="253055" y="5939161"/>
            <a:ext cx="8880286" cy="918839"/>
            <a:chOff x="253055" y="5931140"/>
            <a:chExt cx="8880286" cy="918839"/>
          </a:xfrm>
        </p:grpSpPr>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1661" t="26327" r="34277" b="42680"/>
            <a:stretch/>
          </p:blipFill>
          <p:spPr>
            <a:xfrm>
              <a:off x="1871602" y="5992796"/>
              <a:ext cx="6697856" cy="85274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grpSp>
          <p:nvGrpSpPr>
            <p:cNvPr id="14" name="Group 13"/>
            <p:cNvGrpSpPr/>
            <p:nvPr userDrawn="1"/>
          </p:nvGrpSpPr>
          <p:grpSpPr>
            <a:xfrm>
              <a:off x="253055" y="5931140"/>
              <a:ext cx="8880286" cy="918839"/>
              <a:chOff x="253055" y="5939161"/>
              <a:chExt cx="8880286" cy="918839"/>
            </a:xfrm>
          </p:grpSpPr>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3055" y="6185582"/>
                <a:ext cx="1316736" cy="482554"/>
              </a:xfrm>
              <a:prstGeom prst="rect">
                <a:avLst/>
              </a:prstGeom>
            </p:spPr>
          </p:pic>
          <p:sp>
            <p:nvSpPr>
              <p:cNvPr id="13" name="TextBox 12"/>
              <p:cNvSpPr txBox="1"/>
              <p:nvPr userDrawn="1"/>
            </p:nvSpPr>
            <p:spPr>
              <a:xfrm>
                <a:off x="7304541" y="5939161"/>
                <a:ext cx="1828800" cy="914400"/>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p:txBody>
          </p:sp>
          <p:pic>
            <p:nvPicPr>
              <p:cNvPr id="11" name="Picture 2" descr="N:\CommDev\LPA\2040 Comp Plan Training Program\Project Management\Brochure\1759 (002).jpg"/>
              <p:cNvPicPr>
                <a:picLocks noChangeAspect="1" noChangeArrowheads="1"/>
              </p:cNvPicPr>
              <p:nvPr userDrawn="1"/>
            </p:nvPicPr>
            <p:blipFill>
              <a:blip r:embed="rId7" cstate="print"/>
              <a:srcRect/>
              <a:stretch>
                <a:fillRect/>
              </a:stretch>
            </p:blipFill>
            <p:spPr bwMode="auto">
              <a:xfrm>
                <a:off x="7710249" y="6000817"/>
                <a:ext cx="1005840" cy="739294"/>
              </a:xfrm>
              <a:prstGeom prst="rect">
                <a:avLst/>
              </a:prstGeom>
              <a:noFill/>
            </p:spPr>
          </p:pic>
          <p:sp>
            <p:nvSpPr>
              <p:cNvPr id="12" name="Rectangle 11"/>
              <p:cNvSpPr/>
              <p:nvPr userDrawn="1"/>
            </p:nvSpPr>
            <p:spPr>
              <a:xfrm>
                <a:off x="1868905" y="5999747"/>
                <a:ext cx="5462338" cy="858253"/>
              </a:xfrm>
              <a:prstGeom prst="rect">
                <a:avLst/>
              </a:prstGeom>
              <a:gradFill flip="none" rotWithShape="1">
                <a:gsLst>
                  <a:gs pos="0">
                    <a:schemeClr val="bg1"/>
                  </a:gs>
                  <a:gs pos="9000">
                    <a:schemeClr val="bg1">
                      <a:alpha val="0"/>
                    </a:schemeClr>
                  </a:gs>
                  <a:gs pos="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07409290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Lst>
  <p:txStyles>
    <p:titleStyle>
      <a:lvl1pPr algn="l" defTabSz="914400" rtl="0" eaLnBrk="1" latinLnBrk="0" hangingPunct="1">
        <a:lnSpc>
          <a:spcPct val="90000"/>
        </a:lnSpc>
        <a:spcBef>
          <a:spcPct val="0"/>
        </a:spcBef>
        <a:buNone/>
        <a:defRPr sz="4400" b="1" kern="1200">
          <a:solidFill>
            <a:srgbClr val="78A22F"/>
          </a:solidFill>
          <a:latin typeface="Arial" pitchFamily="34" charset="0"/>
          <a:ea typeface="+mj-ea"/>
          <a:cs typeface="Arial"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5594"/>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5594"/>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5594"/>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5594"/>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5594"/>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28650" y="36512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noChangeAspect="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p:cNvGrpSpPr/>
          <p:nvPr userDrawn="1"/>
        </p:nvGrpSpPr>
        <p:grpSpPr>
          <a:xfrm>
            <a:off x="253055" y="5939161"/>
            <a:ext cx="8880286" cy="1477328"/>
            <a:chOff x="253055" y="5931140"/>
            <a:chExt cx="8880286" cy="1477328"/>
          </a:xfrm>
        </p:grpSpPr>
        <p:pic>
          <p:nvPicPr>
            <p:cNvPr id="9" name="Picture 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71602" y="5992796"/>
              <a:ext cx="6697856" cy="85274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grpSp>
          <p:nvGrpSpPr>
            <p:cNvPr id="14" name="Group 13"/>
            <p:cNvGrpSpPr/>
            <p:nvPr userDrawn="1"/>
          </p:nvGrpSpPr>
          <p:grpSpPr>
            <a:xfrm>
              <a:off x="253055" y="5931140"/>
              <a:ext cx="8880286" cy="1477328"/>
              <a:chOff x="253055" y="5939161"/>
              <a:chExt cx="8880286" cy="1477328"/>
            </a:xfrm>
          </p:grpSpPr>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53055" y="6185582"/>
                <a:ext cx="1316736" cy="482554"/>
              </a:xfrm>
              <a:prstGeom prst="rect">
                <a:avLst/>
              </a:prstGeom>
            </p:spPr>
          </p:pic>
          <p:sp>
            <p:nvSpPr>
              <p:cNvPr id="13" name="TextBox 12"/>
              <p:cNvSpPr txBox="1"/>
              <p:nvPr userDrawn="1"/>
            </p:nvSpPr>
            <p:spPr>
              <a:xfrm>
                <a:off x="7304541" y="5939161"/>
                <a:ext cx="1828800" cy="1477328"/>
              </a:xfrm>
              <a:prstGeom prst="rect">
                <a:avLst/>
              </a:prstGeom>
              <a:solidFill>
                <a:schemeClr val="bg1"/>
              </a:solidFill>
            </p:spPr>
            <p:txBody>
              <a:bodyPr wrap="squar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pic>
            <p:nvPicPr>
              <p:cNvPr id="11" name="Picture 2" descr="N:\CommDev\LPA\2040 Comp Plan Training Program\Project Management\Brochure\1759 (002).jp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710249" y="6000817"/>
                <a:ext cx="1005840" cy="739294"/>
              </a:xfrm>
              <a:prstGeom prst="rect">
                <a:avLst/>
              </a:prstGeom>
              <a:noFill/>
            </p:spPr>
          </p:pic>
          <p:sp>
            <p:nvSpPr>
              <p:cNvPr id="12" name="Rectangle 11"/>
              <p:cNvSpPr/>
              <p:nvPr userDrawn="1"/>
            </p:nvSpPr>
            <p:spPr>
              <a:xfrm>
                <a:off x="1868905" y="5999747"/>
                <a:ext cx="5462338" cy="858253"/>
              </a:xfrm>
              <a:prstGeom prst="rect">
                <a:avLst/>
              </a:prstGeom>
              <a:gradFill flip="none" rotWithShape="1">
                <a:gsLst>
                  <a:gs pos="0">
                    <a:schemeClr val="bg1"/>
                  </a:gs>
                  <a:gs pos="9000">
                    <a:schemeClr val="bg1">
                      <a:alpha val="0"/>
                    </a:schemeClr>
                  </a:gs>
                  <a:gs pos="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Tree>
    <p:extLst>
      <p:ext uri="{BB962C8B-B14F-4D97-AF65-F5344CB8AC3E}">
        <p14:creationId xmlns:p14="http://schemas.microsoft.com/office/powerpoint/2010/main" val="1396615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914400" rtl="0" eaLnBrk="1" latinLnBrk="0" hangingPunct="1">
        <a:lnSpc>
          <a:spcPct val="90000"/>
        </a:lnSpc>
        <a:spcBef>
          <a:spcPct val="0"/>
        </a:spcBef>
        <a:buNone/>
        <a:defRPr sz="4400" b="1" kern="1200">
          <a:solidFill>
            <a:srgbClr val="78A22F"/>
          </a:solidFill>
          <a:latin typeface="Arial" pitchFamily="34" charset="0"/>
          <a:ea typeface="+mj-ea"/>
          <a:cs typeface="Arial"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5594"/>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5594"/>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5594"/>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5594"/>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5594"/>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a:t>Transit Basics</a:t>
            </a:r>
          </a:p>
        </p:txBody>
      </p:sp>
      <p:sp>
        <p:nvSpPr>
          <p:cNvPr id="5" name="Subtitle 1"/>
          <p:cNvSpPr>
            <a:spLocks noGrp="1"/>
          </p:cNvSpPr>
          <p:nvPr>
            <p:ph type="subTitle" idx="1"/>
          </p:nvPr>
        </p:nvSpPr>
        <p:spPr>
          <a:xfrm>
            <a:off x="640080" y="4343399"/>
            <a:ext cx="6858000" cy="1581539"/>
          </a:xfrm>
        </p:spPr>
        <p:txBody>
          <a:bodyPr>
            <a:normAutofit/>
          </a:bodyPr>
          <a:lstStyle/>
          <a:p>
            <a:r>
              <a:rPr lang="en-US" sz="1900" dirty="0">
                <a:latin typeface="Arial" charset="0"/>
                <a:cs typeface="Arial" charset="0"/>
              </a:rPr>
              <a:t>Workshop Series for                                              Comprehensive Plan Updates</a:t>
            </a:r>
          </a:p>
          <a:p>
            <a:r>
              <a:rPr lang="en-US" sz="2400" dirty="0"/>
              <a:t>Transit Oriented Development in Your Comprehensive Plan</a:t>
            </a:r>
          </a:p>
        </p:txBody>
      </p:sp>
      <p:sp>
        <p:nvSpPr>
          <p:cNvPr id="6" name="Text Placeholder 2"/>
          <p:cNvSpPr>
            <a:spLocks noGrp="1"/>
          </p:cNvSpPr>
          <p:nvPr>
            <p:ph type="body" sz="quarter" idx="10"/>
          </p:nvPr>
        </p:nvSpPr>
        <p:spPr>
          <a:xfrm>
            <a:off x="640080" y="5999584"/>
            <a:ext cx="6848475" cy="858416"/>
          </a:xfrm>
        </p:spPr>
        <p:txBody>
          <a:bodyPr>
            <a:normAutofit/>
          </a:bodyPr>
          <a:lstStyle/>
          <a:p>
            <a:r>
              <a:rPr lang="en-US" dirty="0"/>
              <a:t>January 26, 2017</a:t>
            </a:r>
          </a:p>
        </p:txBody>
      </p:sp>
    </p:spTree>
    <p:extLst>
      <p:ext uri="{BB962C8B-B14F-4D97-AF65-F5344CB8AC3E}">
        <p14:creationId xmlns:p14="http://schemas.microsoft.com/office/powerpoint/2010/main" val="2895817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 t="1450" r="1" b="2812"/>
          <a:stretch/>
        </p:blipFill>
        <p:spPr>
          <a:xfrm>
            <a:off x="0" y="0"/>
            <a:ext cx="9144000" cy="6035040"/>
          </a:xfrm>
          <a:prstGeom prst="rect">
            <a:avLst/>
          </a:prstGeom>
        </p:spPr>
      </p:pic>
      <p:sp>
        <p:nvSpPr>
          <p:cNvPr id="3" name="Title 3"/>
          <p:cNvSpPr>
            <a:spLocks noGrp="1"/>
          </p:cNvSpPr>
          <p:nvPr>
            <p:ph type="title"/>
          </p:nvPr>
        </p:nvSpPr>
        <p:spPr>
          <a:xfrm>
            <a:off x="428626" y="750890"/>
            <a:ext cx="2914650" cy="749298"/>
          </a:xfr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dirty="0"/>
              <a:t>Base Map</a:t>
            </a:r>
          </a:p>
        </p:txBody>
      </p:sp>
    </p:spTree>
    <p:extLst>
      <p:ext uri="{BB962C8B-B14F-4D97-AF65-F5344CB8AC3E}">
        <p14:creationId xmlns:p14="http://schemas.microsoft.com/office/powerpoint/2010/main" val="76835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451" b="-1451"/>
          <a:stretch/>
        </p:blipFill>
        <p:spPr>
          <a:xfrm>
            <a:off x="0" y="0"/>
            <a:ext cx="9144000" cy="6303746"/>
          </a:xfrm>
          <a:prstGeom prst="rect">
            <a:avLst/>
          </a:prstGeom>
        </p:spPr>
      </p:pic>
      <p:sp>
        <p:nvSpPr>
          <p:cNvPr id="4" name="Title 3"/>
          <p:cNvSpPr>
            <a:spLocks noGrp="1"/>
          </p:cNvSpPr>
          <p:nvPr>
            <p:ph type="title"/>
          </p:nvPr>
        </p:nvSpPr>
        <p:spPr>
          <a:xfrm>
            <a:off x="428625" y="750890"/>
            <a:ext cx="3429001" cy="749298"/>
          </a:xfr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Map Transit</a:t>
            </a:r>
          </a:p>
        </p:txBody>
      </p:sp>
    </p:spTree>
    <p:extLst>
      <p:ext uri="{BB962C8B-B14F-4D97-AF65-F5344CB8AC3E}">
        <p14:creationId xmlns:p14="http://schemas.microsoft.com/office/powerpoint/2010/main" val="3677710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50" b="2812"/>
          <a:stretch/>
        </p:blipFill>
        <p:spPr>
          <a:xfrm>
            <a:off x="0" y="0"/>
            <a:ext cx="9144000" cy="6035040"/>
          </a:xfrm>
          <a:prstGeom prst="rect">
            <a:avLst/>
          </a:prstGeom>
        </p:spPr>
      </p:pic>
      <p:sp>
        <p:nvSpPr>
          <p:cNvPr id="8" name="Title 3"/>
          <p:cNvSpPr>
            <a:spLocks noGrp="1"/>
          </p:cNvSpPr>
          <p:nvPr>
            <p:ph type="title"/>
          </p:nvPr>
        </p:nvSpPr>
        <p:spPr>
          <a:xfrm>
            <a:off x="428625" y="750890"/>
            <a:ext cx="6272213" cy="749298"/>
          </a:xfr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dirty="0"/>
              <a:t>Map Transit Station Area</a:t>
            </a:r>
          </a:p>
        </p:txBody>
      </p:sp>
      <p:pic>
        <p:nvPicPr>
          <p:cNvPr id="6" name="Picture 5" descr="ma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8769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34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Mutually Exclusive Station Areas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00000">
            <a:off x="2969473" y="2849521"/>
            <a:ext cx="2868141" cy="15988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00000">
            <a:off x="693966" y="2894118"/>
            <a:ext cx="2803954" cy="150967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00000">
            <a:off x="5319621" y="2761624"/>
            <a:ext cx="2880356" cy="1667328"/>
          </a:xfrm>
          <a:prstGeom prst="rect">
            <a:avLst/>
          </a:prstGeom>
        </p:spPr>
      </p:pic>
      <p:cxnSp>
        <p:nvCxnSpPr>
          <p:cNvPr id="7" name="Connector: Curved 6"/>
          <p:cNvCxnSpPr/>
          <p:nvPr/>
        </p:nvCxnSpPr>
        <p:spPr>
          <a:xfrm rot="5400000">
            <a:off x="5259359" y="2529585"/>
            <a:ext cx="3264485" cy="2157384"/>
          </a:xfrm>
          <a:prstGeom prst="curvedConnector3">
            <a:avLst/>
          </a:prstGeom>
          <a:ln w="177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3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582" b="682"/>
          <a:stretch/>
        </p:blipFill>
        <p:spPr>
          <a:xfrm>
            <a:off x="0" y="0"/>
            <a:ext cx="9144000" cy="6035040"/>
          </a:xfrm>
          <a:prstGeom prst="rect">
            <a:avLst/>
          </a:prstGeom>
        </p:spPr>
      </p:pic>
      <p:sp>
        <p:nvSpPr>
          <p:cNvPr id="2" name="Title 1"/>
          <p:cNvSpPr>
            <a:spLocks noGrp="1"/>
          </p:cNvSpPr>
          <p:nvPr>
            <p:ph type="title"/>
          </p:nvPr>
        </p:nvSpPr>
        <p:spPr/>
        <p:txBody>
          <a:bodyPr/>
          <a:lstStyle/>
          <a:p>
            <a:endParaRPr lang="en-US"/>
          </a:p>
        </p:txBody>
      </p:sp>
      <p:sp>
        <p:nvSpPr>
          <p:cNvPr id="4" name="Arrow: Right 3"/>
          <p:cNvSpPr/>
          <p:nvPr/>
        </p:nvSpPr>
        <p:spPr>
          <a:xfrm rot="10800000">
            <a:off x="4983981" y="2266830"/>
            <a:ext cx="1185706" cy="305548"/>
          </a:xfrm>
          <a:prstGeom prst="rightArrow">
            <a:avLst/>
          </a:prstGeom>
          <a:solidFill>
            <a:schemeClr val="tx1">
              <a:lumMod val="85000"/>
              <a:lumOff val="1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7" name="Group 6"/>
          <p:cNvGrpSpPr/>
          <p:nvPr/>
        </p:nvGrpSpPr>
        <p:grpSpPr>
          <a:xfrm>
            <a:off x="2021018" y="3685144"/>
            <a:ext cx="6371030" cy="1185706"/>
            <a:chOff x="2021018" y="3685144"/>
            <a:chExt cx="6371030" cy="1185706"/>
          </a:xfrm>
        </p:grpSpPr>
        <p:sp>
          <p:nvSpPr>
            <p:cNvPr id="5" name="Arrow: Right 4"/>
            <p:cNvSpPr/>
            <p:nvPr/>
          </p:nvSpPr>
          <p:spPr>
            <a:xfrm rot="10800000">
              <a:off x="7206342" y="4565302"/>
              <a:ext cx="1185706" cy="305548"/>
            </a:xfrm>
            <a:prstGeom prst="rightArrow">
              <a:avLst/>
            </a:prstGeom>
            <a:solidFill>
              <a:schemeClr val="tx1">
                <a:lumMod val="85000"/>
                <a:lumOff val="1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Arrow: Right 5"/>
            <p:cNvSpPr/>
            <p:nvPr/>
          </p:nvSpPr>
          <p:spPr>
            <a:xfrm rot="16200000">
              <a:off x="1580939" y="4125223"/>
              <a:ext cx="1185706" cy="305548"/>
            </a:xfrm>
            <a:prstGeom prst="rightArrow">
              <a:avLst/>
            </a:prstGeom>
            <a:solidFill>
              <a:schemeClr val="tx1">
                <a:lumMod val="85000"/>
                <a:lumOff val="1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9" name="Arrow: Right 8"/>
          <p:cNvSpPr/>
          <p:nvPr/>
        </p:nvSpPr>
        <p:spPr>
          <a:xfrm rot="10800000">
            <a:off x="6169687" y="5177954"/>
            <a:ext cx="1185706" cy="305548"/>
          </a:xfrm>
          <a:prstGeom prst="rightArrow">
            <a:avLst/>
          </a:prstGeom>
          <a:solidFill>
            <a:schemeClr val="tx1">
              <a:lumMod val="85000"/>
              <a:lumOff val="1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Title 3"/>
          <p:cNvSpPr txBox="1">
            <a:spLocks/>
          </p:cNvSpPr>
          <p:nvPr/>
        </p:nvSpPr>
        <p:spPr>
          <a:xfrm>
            <a:off x="428625" y="750890"/>
            <a:ext cx="4443413" cy="749298"/>
          </a:xfrm>
          <a:prstGeom prst="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78A22F"/>
                </a:solidFill>
                <a:latin typeface="Arial" pitchFamily="34" charset="0"/>
                <a:ea typeface="+mj-ea"/>
                <a:cs typeface="Arial" pitchFamily="34" charset="0"/>
              </a:defRPr>
            </a:lvl1pPr>
          </a:lstStyle>
          <a:p>
            <a:r>
              <a:rPr lang="en-US" dirty="0"/>
              <a:t>Guide Land Use</a:t>
            </a:r>
          </a:p>
        </p:txBody>
      </p:sp>
      <p:pic>
        <p:nvPicPr>
          <p:cNvPr id="12" name="Picture 11"/>
          <p:cNvPicPr>
            <a:picLocks noChangeAspect="1"/>
          </p:cNvPicPr>
          <p:nvPr/>
        </p:nvPicPr>
        <p:blipFill>
          <a:blip r:embed="rId4"/>
          <a:stretch>
            <a:fillRect/>
          </a:stretch>
        </p:blipFill>
        <p:spPr>
          <a:xfrm>
            <a:off x="3219166" y="4364780"/>
            <a:ext cx="5901040" cy="243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213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3582" b="681"/>
          <a:stretch/>
        </p:blipFill>
        <p:spPr>
          <a:xfrm>
            <a:off x="0" y="0"/>
            <a:ext cx="9144000" cy="6035040"/>
          </a:xfrm>
          <a:prstGeom prst="rect">
            <a:avLst/>
          </a:prstGeom>
        </p:spPr>
      </p:pic>
      <p:sp>
        <p:nvSpPr>
          <p:cNvPr id="12" name="Arrow: Right 11"/>
          <p:cNvSpPr/>
          <p:nvPr/>
        </p:nvSpPr>
        <p:spPr>
          <a:xfrm rot="14716587">
            <a:off x="5418734" y="4837010"/>
            <a:ext cx="1185706" cy="305548"/>
          </a:xfrm>
          <a:prstGeom prst="rightArrow">
            <a:avLst/>
          </a:prstGeom>
          <a:solidFill>
            <a:schemeClr val="tx1">
              <a:lumMod val="85000"/>
              <a:lumOff val="1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 name="Straight Arrow Connector 3"/>
          <p:cNvCxnSpPr/>
          <p:nvPr/>
        </p:nvCxnSpPr>
        <p:spPr>
          <a:xfrm flipH="1">
            <a:off x="4764189" y="3109918"/>
            <a:ext cx="1391209" cy="0"/>
          </a:xfrm>
          <a:prstGeom prst="straightConnector1">
            <a:avLst/>
          </a:prstGeom>
          <a:ln w="47625">
            <a:solidFill>
              <a:schemeClr val="accent6"/>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itle 3"/>
          <p:cNvSpPr txBox="1">
            <a:spLocks/>
          </p:cNvSpPr>
          <p:nvPr/>
        </p:nvSpPr>
        <p:spPr>
          <a:xfrm>
            <a:off x="428625" y="750890"/>
            <a:ext cx="7343775" cy="749298"/>
          </a:xfrm>
          <a:prstGeom prst="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kern="1200">
                <a:solidFill>
                  <a:srgbClr val="78A22F"/>
                </a:solidFill>
                <a:latin typeface="Arial" pitchFamily="34" charset="0"/>
                <a:ea typeface="+mj-ea"/>
                <a:cs typeface="Arial" pitchFamily="34" charset="0"/>
              </a:defRPr>
            </a:lvl1pPr>
          </a:lstStyle>
          <a:p>
            <a:r>
              <a:rPr lang="en-US" dirty="0"/>
              <a:t>Identify Infrastructure Needs</a:t>
            </a:r>
          </a:p>
        </p:txBody>
      </p:sp>
    </p:spTree>
    <p:extLst>
      <p:ext uri="{BB962C8B-B14F-4D97-AF65-F5344CB8AC3E}">
        <p14:creationId xmlns:p14="http://schemas.microsoft.com/office/powerpoint/2010/main" val="289400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582" b="681"/>
          <a:stretch/>
        </p:blipFill>
        <p:spPr>
          <a:xfrm>
            <a:off x="0" y="0"/>
            <a:ext cx="9144000" cy="6035040"/>
          </a:xfrm>
          <a:prstGeom prst="rect">
            <a:avLst/>
          </a:prstGeom>
        </p:spPr>
      </p:pic>
      <p:grpSp>
        <p:nvGrpSpPr>
          <p:cNvPr id="4" name="Group 3"/>
          <p:cNvGrpSpPr/>
          <p:nvPr/>
        </p:nvGrpSpPr>
        <p:grpSpPr>
          <a:xfrm>
            <a:off x="2474031" y="1834328"/>
            <a:ext cx="4991056" cy="2062798"/>
            <a:chOff x="2474031" y="1834328"/>
            <a:chExt cx="4991056" cy="2062798"/>
          </a:xfrm>
        </p:grpSpPr>
        <p:sp>
          <p:nvSpPr>
            <p:cNvPr id="6" name="Arrow: Right 5"/>
            <p:cNvSpPr/>
            <p:nvPr/>
          </p:nvSpPr>
          <p:spPr>
            <a:xfrm rot="16200000">
              <a:off x="2033952" y="3151499"/>
              <a:ext cx="1185706" cy="305548"/>
            </a:xfrm>
            <a:prstGeom prst="rightArrow">
              <a:avLst/>
            </a:prstGeom>
            <a:solidFill>
              <a:schemeClr val="tx1">
                <a:lumMod val="85000"/>
                <a:lumOff val="1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Arrow: Right 6"/>
            <p:cNvSpPr/>
            <p:nvPr/>
          </p:nvSpPr>
          <p:spPr>
            <a:xfrm rot="10800000">
              <a:off x="6279381" y="1834328"/>
              <a:ext cx="1185706" cy="305548"/>
            </a:xfrm>
            <a:prstGeom prst="rightArrow">
              <a:avLst/>
            </a:prstGeom>
            <a:solidFill>
              <a:schemeClr val="tx1">
                <a:lumMod val="85000"/>
                <a:lumOff val="1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 name="Title 3"/>
          <p:cNvSpPr txBox="1">
            <a:spLocks/>
          </p:cNvSpPr>
          <p:nvPr/>
        </p:nvSpPr>
        <p:spPr>
          <a:xfrm>
            <a:off x="428626" y="750890"/>
            <a:ext cx="2228850" cy="749298"/>
          </a:xfrm>
          <a:prstGeom prst="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78A22F"/>
                </a:solidFill>
                <a:latin typeface="Arial" pitchFamily="34" charset="0"/>
                <a:ea typeface="+mj-ea"/>
                <a:cs typeface="Arial" pitchFamily="34" charset="0"/>
              </a:defRPr>
            </a:lvl1pPr>
          </a:lstStyle>
          <a:p>
            <a:r>
              <a:rPr lang="en-US" dirty="0"/>
              <a:t>Density</a:t>
            </a:r>
          </a:p>
        </p:txBody>
      </p:sp>
    </p:spTree>
    <p:extLst>
      <p:ext uri="{BB962C8B-B14F-4D97-AF65-F5344CB8AC3E}">
        <p14:creationId xmlns:p14="http://schemas.microsoft.com/office/powerpoint/2010/main" val="344595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582" b="681"/>
          <a:stretch/>
        </p:blipFill>
        <p:spPr>
          <a:xfrm>
            <a:off x="0" y="0"/>
            <a:ext cx="9144000" cy="6035040"/>
          </a:xfrm>
          <a:prstGeom prst="rect">
            <a:avLst/>
          </a:prstGeom>
        </p:spPr>
      </p:pic>
      <p:pic>
        <p:nvPicPr>
          <p:cNvPr id="2" name="Picture 1"/>
          <p:cNvPicPr>
            <a:picLocks noChangeAspect="1"/>
          </p:cNvPicPr>
          <p:nvPr/>
        </p:nvPicPr>
        <p:blipFill rotWithShape="1">
          <a:blip r:embed="rId4"/>
          <a:srcRect l="27775" t="4725" r="24434" b="23885"/>
          <a:stretch/>
        </p:blipFill>
        <p:spPr>
          <a:xfrm>
            <a:off x="4260661" y="3166161"/>
            <a:ext cx="4844955" cy="3712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txBox="1">
            <a:spLocks/>
          </p:cNvSpPr>
          <p:nvPr/>
        </p:nvSpPr>
        <p:spPr>
          <a:xfrm>
            <a:off x="428625" y="750890"/>
            <a:ext cx="5029200" cy="749298"/>
          </a:xfrm>
          <a:prstGeom prst="rect">
            <a:avLst/>
          </a:prstGeom>
          <a:solidFill>
            <a:schemeClr val="bg1"/>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78A22F"/>
                </a:solidFill>
                <a:latin typeface="Arial" pitchFamily="34" charset="0"/>
                <a:ea typeface="+mj-ea"/>
                <a:cs typeface="Arial" pitchFamily="34" charset="0"/>
              </a:defRPr>
            </a:lvl1pPr>
          </a:lstStyle>
          <a:p>
            <a:r>
              <a:rPr lang="en-US" sz="4300" dirty="0"/>
              <a:t>Growth Allocation</a:t>
            </a:r>
          </a:p>
        </p:txBody>
      </p:sp>
    </p:spTree>
    <p:extLst>
      <p:ext uri="{BB962C8B-B14F-4D97-AF65-F5344CB8AC3E}">
        <p14:creationId xmlns:p14="http://schemas.microsoft.com/office/powerpoint/2010/main" val="304134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Applicable Transit Types</a:t>
            </a:r>
          </a:p>
          <a:p>
            <a:pPr lvl="1"/>
            <a:r>
              <a:rPr lang="en-US" dirty="0"/>
              <a:t>Light Rail Transit (LRT)</a:t>
            </a:r>
          </a:p>
          <a:p>
            <a:pPr lvl="1"/>
            <a:r>
              <a:rPr lang="en-US" dirty="0"/>
              <a:t>Commuter Rail</a:t>
            </a:r>
          </a:p>
          <a:p>
            <a:pPr lvl="1"/>
            <a:r>
              <a:rPr lang="en-US" dirty="0"/>
              <a:t>Highway Bus Rapid Transit (BRT)</a:t>
            </a:r>
          </a:p>
          <a:p>
            <a:pPr lvl="1"/>
            <a:r>
              <a:rPr lang="en-US" dirty="0"/>
              <a:t>Arterial BRT</a:t>
            </a:r>
          </a:p>
          <a:p>
            <a:pPr lvl="1"/>
            <a:r>
              <a:rPr lang="en-US" dirty="0"/>
              <a:t>High Frequency Bus Routes</a:t>
            </a:r>
          </a:p>
          <a:p>
            <a:pPr lvl="1"/>
            <a:endParaRPr lang="en-US" dirty="0"/>
          </a:p>
          <a:p>
            <a:r>
              <a:rPr lang="en-US" dirty="0"/>
              <a:t>Does Not Apply</a:t>
            </a:r>
          </a:p>
          <a:p>
            <a:pPr lvl="1"/>
            <a:r>
              <a:rPr lang="en-US" dirty="0"/>
              <a:t>Local bus routes</a:t>
            </a:r>
          </a:p>
          <a:p>
            <a:pPr lvl="1"/>
            <a:r>
              <a:rPr lang="en-US" dirty="0"/>
              <a:t>Express bus routes</a:t>
            </a:r>
          </a:p>
        </p:txBody>
      </p:sp>
      <p:sp>
        <p:nvSpPr>
          <p:cNvPr id="2" name="Title 1"/>
          <p:cNvSpPr>
            <a:spLocks noGrp="1"/>
          </p:cNvSpPr>
          <p:nvPr>
            <p:ph type="title"/>
          </p:nvPr>
        </p:nvSpPr>
        <p:spPr/>
        <p:txBody>
          <a:bodyPr/>
          <a:lstStyle/>
          <a:p>
            <a:r>
              <a:rPr lang="en-US" dirty="0"/>
              <a:t>Residential Density</a:t>
            </a:r>
          </a:p>
        </p:txBody>
      </p:sp>
      <p:sp>
        <p:nvSpPr>
          <p:cNvPr id="4" name="Rectangle 3"/>
          <p:cNvSpPr/>
          <p:nvPr/>
        </p:nvSpPr>
        <p:spPr>
          <a:xfrm>
            <a:off x="1357314" y="3443288"/>
            <a:ext cx="4029074" cy="800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21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idential Dens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667" y="2191385"/>
            <a:ext cx="6255038" cy="2609314"/>
          </a:xfrm>
          <a:prstGeom prst="rect">
            <a:avLst/>
          </a:prstGeom>
        </p:spPr>
      </p:pic>
      <p:sp>
        <p:nvSpPr>
          <p:cNvPr id="5" name="Title 4"/>
          <p:cNvSpPr>
            <a:spLocks noGrp="1"/>
          </p:cNvSpPr>
          <p:nvPr>
            <p:ph type="title"/>
          </p:nvPr>
        </p:nvSpPr>
        <p:spPr/>
        <p:txBody>
          <a:bodyPr/>
          <a:lstStyle/>
          <a:p>
            <a:r>
              <a:rPr lang="en-US" dirty="0"/>
              <a:t>Residential Density (du/acre)</a:t>
            </a:r>
          </a:p>
        </p:txBody>
      </p:sp>
      <p:sp>
        <p:nvSpPr>
          <p:cNvPr id="3" name="Rectangle 2"/>
          <p:cNvSpPr/>
          <p:nvPr/>
        </p:nvSpPr>
        <p:spPr>
          <a:xfrm>
            <a:off x="1255667" y="2191385"/>
            <a:ext cx="6255038" cy="102330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65187" y="3215325"/>
            <a:ext cx="6255038" cy="14709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57950" y="2191385"/>
            <a:ext cx="1057507" cy="24949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74707" y="3245245"/>
            <a:ext cx="6255038" cy="2986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2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8" grpId="0" animBg="1"/>
      <p:bldP spid="8" grpId="1"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007485283"/>
              </p:ext>
            </p:extLst>
          </p:nvPr>
        </p:nvGraphicFramePr>
        <p:xfrm>
          <a:off x="628650" y="1454149"/>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4086815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idential Dens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667" y="2191385"/>
            <a:ext cx="6255038" cy="3737172"/>
          </a:xfrm>
          <a:prstGeom prst="rect">
            <a:avLst/>
          </a:prstGeom>
        </p:spPr>
      </p:pic>
      <p:sp>
        <p:nvSpPr>
          <p:cNvPr id="5" name="Title 4"/>
          <p:cNvSpPr>
            <a:spLocks noGrp="1"/>
          </p:cNvSpPr>
          <p:nvPr>
            <p:ph type="title"/>
          </p:nvPr>
        </p:nvSpPr>
        <p:spPr/>
        <p:txBody>
          <a:bodyPr/>
          <a:lstStyle/>
          <a:p>
            <a:r>
              <a:rPr lang="en-US" dirty="0"/>
              <a:t>Residential Density (du/acre)</a:t>
            </a:r>
          </a:p>
        </p:txBody>
      </p:sp>
    </p:spTree>
    <p:extLst>
      <p:ext uri="{BB962C8B-B14F-4D97-AF65-F5344CB8AC3E}">
        <p14:creationId xmlns:p14="http://schemas.microsoft.com/office/powerpoint/2010/main" val="3062239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82198" y="177422"/>
            <a:ext cx="5348520" cy="662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364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Encourage a mix of uses</a:t>
            </a:r>
          </a:p>
          <a:p>
            <a:r>
              <a:rPr lang="en-US" dirty="0"/>
              <a:t>Guideline of 7,000 residents, employees, or students</a:t>
            </a:r>
          </a:p>
          <a:p>
            <a:r>
              <a:rPr lang="en-US" dirty="0"/>
              <a:t>Consider market demand and readiness for redevelopment</a:t>
            </a:r>
          </a:p>
          <a:p>
            <a:pPr marL="0" indent="0">
              <a:buNone/>
            </a:pPr>
            <a:endParaRPr lang="en-US" dirty="0"/>
          </a:p>
        </p:txBody>
      </p:sp>
      <p:sp>
        <p:nvSpPr>
          <p:cNvPr id="6" name="Title 5"/>
          <p:cNvSpPr>
            <a:spLocks noGrp="1"/>
          </p:cNvSpPr>
          <p:nvPr>
            <p:ph type="title"/>
          </p:nvPr>
        </p:nvSpPr>
        <p:spPr/>
        <p:txBody>
          <a:bodyPr>
            <a:normAutofit/>
          </a:bodyPr>
          <a:lstStyle/>
          <a:p>
            <a:r>
              <a:rPr lang="en-US" sz="3600" dirty="0"/>
              <a:t>Activity Levels for Station Areas</a:t>
            </a:r>
          </a:p>
        </p:txBody>
      </p:sp>
    </p:spTree>
    <p:extLst>
      <p:ext uri="{BB962C8B-B14F-4D97-AF65-F5344CB8AC3E}">
        <p14:creationId xmlns:p14="http://schemas.microsoft.com/office/powerpoint/2010/main" val="3483996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Local Planning Handbook</a:t>
            </a:r>
          </a:p>
          <a:p>
            <a:r>
              <a:rPr lang="en-US" dirty="0"/>
              <a:t>Met Council Maps &amp; Data</a:t>
            </a:r>
          </a:p>
          <a:p>
            <a:r>
              <a:rPr lang="en-US" dirty="0"/>
              <a:t>MN Geospatial Commons</a:t>
            </a:r>
          </a:p>
          <a:p>
            <a:endParaRPr lang="en-US" dirty="0"/>
          </a:p>
        </p:txBody>
      </p:sp>
      <p:sp>
        <p:nvSpPr>
          <p:cNvPr id="2" name="Title 1"/>
          <p:cNvSpPr>
            <a:spLocks noGrp="1"/>
          </p:cNvSpPr>
          <p:nvPr>
            <p:ph type="title"/>
          </p:nvPr>
        </p:nvSpPr>
        <p:spPr/>
        <p:txBody>
          <a:bodyPr/>
          <a:lstStyle/>
          <a:p>
            <a:r>
              <a:rPr lang="en-US" dirty="0"/>
              <a:t>Data</a:t>
            </a:r>
          </a:p>
        </p:txBody>
      </p:sp>
    </p:spTree>
    <p:extLst>
      <p:ext uri="{BB962C8B-B14F-4D97-AF65-F5344CB8AC3E}">
        <p14:creationId xmlns:p14="http://schemas.microsoft.com/office/powerpoint/2010/main" val="1538916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pPr algn="ctr"/>
            <a:r>
              <a:rPr lang="en-US" sz="5400" i="1" dirty="0"/>
              <a:t>What could TOD be</a:t>
            </a:r>
            <a:br>
              <a:rPr lang="en-US" sz="5400" i="1" dirty="0"/>
            </a:br>
            <a:r>
              <a:rPr lang="en-US" sz="5400" i="1" dirty="0"/>
              <a:t>without transit?</a:t>
            </a:r>
          </a:p>
        </p:txBody>
      </p:sp>
    </p:spTree>
    <p:extLst>
      <p:ext uri="{BB962C8B-B14F-4D97-AF65-F5344CB8AC3E}">
        <p14:creationId xmlns:p14="http://schemas.microsoft.com/office/powerpoint/2010/main" val="372014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spcBef>
                <a:spcPts val="0"/>
              </a:spcBef>
              <a:buNone/>
            </a:pPr>
            <a:r>
              <a:rPr lang="en-US" b="1" dirty="0"/>
              <a:t>Mike Larson, Senior Planner</a:t>
            </a:r>
          </a:p>
          <a:p>
            <a:pPr marL="0" indent="0">
              <a:spcBef>
                <a:spcPts val="0"/>
              </a:spcBef>
              <a:buNone/>
            </a:pPr>
            <a:r>
              <a:rPr lang="en-US" i="1" dirty="0"/>
              <a:t>Local Planning Assistance</a:t>
            </a:r>
          </a:p>
          <a:p>
            <a:pPr marL="0" indent="0">
              <a:spcBef>
                <a:spcPts val="0"/>
              </a:spcBef>
              <a:buNone/>
            </a:pPr>
            <a:endParaRPr lang="en-US" dirty="0"/>
          </a:p>
          <a:p>
            <a:pPr marL="0" indent="0">
              <a:spcBef>
                <a:spcPts val="0"/>
              </a:spcBef>
              <a:buNone/>
            </a:pPr>
            <a:r>
              <a:rPr lang="en-US" b="1" dirty="0"/>
              <a:t>Kathryn Hansen, Senior Project Manager</a:t>
            </a:r>
          </a:p>
          <a:p>
            <a:pPr marL="0" indent="0">
              <a:spcBef>
                <a:spcPts val="0"/>
              </a:spcBef>
              <a:buNone/>
            </a:pPr>
            <a:r>
              <a:rPr lang="en-US" i="1" dirty="0"/>
              <a:t>TOD Office</a:t>
            </a:r>
          </a:p>
          <a:p>
            <a:pPr marL="0" indent="0">
              <a:spcBef>
                <a:spcPts val="0"/>
              </a:spcBef>
              <a:buNone/>
            </a:pPr>
            <a:endParaRPr lang="en-US" dirty="0"/>
          </a:p>
          <a:p>
            <a:pPr marL="0" indent="0">
              <a:spcBef>
                <a:spcPts val="0"/>
              </a:spcBef>
              <a:buNone/>
            </a:pPr>
            <a:r>
              <a:rPr lang="en-US" b="1" dirty="0"/>
              <a:t>Erin Heelan, Senior Planner</a:t>
            </a:r>
          </a:p>
          <a:p>
            <a:pPr marL="0" indent="0">
              <a:spcBef>
                <a:spcPts val="0"/>
              </a:spcBef>
              <a:buNone/>
            </a:pPr>
            <a:r>
              <a:rPr lang="en-US" i="1" dirty="0"/>
              <a:t>Livable Communities Program</a:t>
            </a:r>
          </a:p>
        </p:txBody>
      </p:sp>
      <p:sp>
        <p:nvSpPr>
          <p:cNvPr id="5" name="Title 4"/>
          <p:cNvSpPr>
            <a:spLocks noGrp="1"/>
          </p:cNvSpPr>
          <p:nvPr>
            <p:ph type="title"/>
          </p:nvPr>
        </p:nvSpPr>
        <p:spPr/>
        <p:txBody>
          <a:bodyPr/>
          <a:lstStyle/>
          <a:p>
            <a:r>
              <a:rPr lang="en-US" dirty="0"/>
              <a:t>Regional Panel Presentation</a:t>
            </a:r>
          </a:p>
        </p:txBody>
      </p:sp>
    </p:spTree>
    <p:extLst>
      <p:ext uri="{BB962C8B-B14F-4D97-AF65-F5344CB8AC3E}">
        <p14:creationId xmlns:p14="http://schemas.microsoft.com/office/powerpoint/2010/main" val="100008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Local Planning Handbook</a:t>
            </a:r>
          </a:p>
        </p:txBody>
      </p:sp>
      <p:pic>
        <p:nvPicPr>
          <p:cNvPr id="3" name="Picture 2"/>
          <p:cNvPicPr>
            <a:picLocks noChangeAspect="1"/>
          </p:cNvPicPr>
          <p:nvPr/>
        </p:nvPicPr>
        <p:blipFill>
          <a:blip r:embed="rId3"/>
          <a:stretch>
            <a:fillRect/>
          </a:stretch>
        </p:blipFill>
        <p:spPr>
          <a:xfrm>
            <a:off x="350438" y="1373206"/>
            <a:ext cx="5717511" cy="4579995"/>
          </a:xfrm>
          <a:prstGeom prst="rect">
            <a:avLst/>
          </a:prstGeom>
        </p:spPr>
      </p:pic>
      <p:pic>
        <p:nvPicPr>
          <p:cNvPr id="2" name="Picture 1"/>
          <p:cNvPicPr>
            <a:picLocks noChangeAspect="1"/>
          </p:cNvPicPr>
          <p:nvPr/>
        </p:nvPicPr>
        <p:blipFill>
          <a:blip r:embed="rId4"/>
          <a:stretch>
            <a:fillRect/>
          </a:stretch>
        </p:blipFill>
        <p:spPr>
          <a:xfrm>
            <a:off x="5578547" y="2698769"/>
            <a:ext cx="3129289" cy="38751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3140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785" t="34483" r="25160" b="65"/>
          <a:stretch/>
        </p:blipFill>
        <p:spPr>
          <a:xfrm>
            <a:off x="326572" y="345349"/>
            <a:ext cx="3985017"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stretch>
            <a:fillRect/>
          </a:stretch>
        </p:blipFill>
        <p:spPr>
          <a:xfrm>
            <a:off x="4637660" y="345349"/>
            <a:ext cx="381016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339635" y="3276224"/>
            <a:ext cx="3985017" cy="2865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6"/>
          <a:srcRect r="6734"/>
          <a:stretch/>
        </p:blipFill>
        <p:spPr>
          <a:xfrm>
            <a:off x="4679792" y="3365114"/>
            <a:ext cx="374575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4952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
          <p:cNvPicPr>
            <a:picLocks noChangeAspect="1"/>
          </p:cNvPicPr>
          <p:nvPr/>
        </p:nvPicPr>
        <p:blipFill>
          <a:blip r:embed="rId3"/>
          <a:stretch>
            <a:fillRect/>
          </a:stretch>
        </p:blipFill>
        <p:spPr>
          <a:xfrm>
            <a:off x="2002971" y="97595"/>
            <a:ext cx="5399316" cy="6859545"/>
          </a:xfrm>
          <a:prstGeom prst="rect">
            <a:avLst/>
          </a:prstGeom>
        </p:spPr>
      </p:pic>
    </p:spTree>
    <p:extLst>
      <p:ext uri="{BB962C8B-B14F-4D97-AF65-F5344CB8AC3E}">
        <p14:creationId xmlns:p14="http://schemas.microsoft.com/office/powerpoint/2010/main" val="316467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
          <p:cNvPicPr>
            <a:picLocks noChangeAspect="1"/>
          </p:cNvPicPr>
          <p:nvPr/>
        </p:nvPicPr>
        <p:blipFill>
          <a:blip r:embed="rId3"/>
          <a:stretch>
            <a:fillRect/>
          </a:stretch>
        </p:blipFill>
        <p:spPr>
          <a:xfrm>
            <a:off x="840071" y="205038"/>
            <a:ext cx="6518671" cy="565833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778562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74219" cy="696419"/>
          </a:xfrm>
        </p:spPr>
        <p:txBody>
          <a:bodyPr/>
          <a:lstStyle/>
          <a:p>
            <a:r>
              <a:rPr lang="en-US" dirty="0"/>
              <a:t>TOD in Comp Plan Exercise</a:t>
            </a:r>
          </a:p>
        </p:txBody>
      </p:sp>
      <p:pic>
        <p:nvPicPr>
          <p:cNvPr id="8" name="Picture 7"/>
          <p:cNvPicPr>
            <a:picLocks noChangeAspect="1"/>
          </p:cNvPicPr>
          <p:nvPr/>
        </p:nvPicPr>
        <p:blipFill>
          <a:blip r:embed="rId3"/>
          <a:stretch>
            <a:fillRect/>
          </a:stretch>
        </p:blipFill>
        <p:spPr>
          <a:xfrm>
            <a:off x="202134" y="1228725"/>
            <a:ext cx="8727250" cy="4290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6629263"/>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136d835-caec-42fb-aef5-7dc4f4491699">QQPN4YNDDVCH-118-188</_dlc_DocId>
    <_dlc_DocIdUrl xmlns="3136d835-caec-42fb-aef5-7dc4f4491699">
      <Url>http://metnet/cd/cd/LPA/_layouts/DocIdRedir.aspx?ID=QQPN4YNDDVCH-118-188</Url>
      <Description>QQPN4YNDDVCH-118-188</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06C8D403E91DA41BBD48134BC418E6F" ma:contentTypeVersion="1" ma:contentTypeDescription="Create a new document." ma:contentTypeScope="" ma:versionID="768a73e7d3630e0d9fd2b5a28f07be31">
  <xsd:schema xmlns:xsd="http://www.w3.org/2001/XMLSchema" xmlns:xs="http://www.w3.org/2001/XMLSchema" xmlns:p="http://schemas.microsoft.com/office/2006/metadata/properties" xmlns:ns2="3136d835-caec-42fb-aef5-7dc4f4491699" targetNamespace="http://schemas.microsoft.com/office/2006/metadata/properties" ma:root="true" ma:fieldsID="584686b3437d66fee8fd2216fd3c2053" ns2:_="">
    <xsd:import namespace="3136d835-caec-42fb-aef5-7dc4f449169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36d835-caec-42fb-aef5-7dc4f449169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3B3B13-DBFD-4946-9151-4038FC617482}">
  <ds:schemaRefs>
    <ds:schemaRef ds:uri="http://schemas.openxmlformats.org/package/2006/metadata/core-properties"/>
    <ds:schemaRef ds:uri="http://purl.org/dc/dcmitype/"/>
    <ds:schemaRef ds:uri="http://purl.org/dc/elements/1.1/"/>
    <ds:schemaRef ds:uri="http://schemas.microsoft.com/office/infopath/2007/PartnerControls"/>
    <ds:schemaRef ds:uri="3136d835-caec-42fb-aef5-7dc4f4491699"/>
    <ds:schemaRef ds:uri="http://schemas.microsoft.com/office/2006/documentManagement/type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806ADFE5-029E-4543-8FEF-CD8FFCEC52F8}">
  <ds:schemaRefs>
    <ds:schemaRef ds:uri="http://schemas.microsoft.com/sharepoint/events"/>
  </ds:schemaRefs>
</ds:datastoreItem>
</file>

<file path=customXml/itemProps3.xml><?xml version="1.0" encoding="utf-8"?>
<ds:datastoreItem xmlns:ds="http://schemas.openxmlformats.org/officeDocument/2006/customXml" ds:itemID="{B111D5FC-EFCA-4475-BB40-7AE29C8368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36d835-caec-42fb-aef5-7dc4f44916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FE7E6E3-D896-45AC-AC0F-65C7D0251C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14403</TotalTime>
  <Words>2602</Words>
  <Application>Microsoft Office PowerPoint</Application>
  <PresentationFormat>On-screen Show (4:3)</PresentationFormat>
  <Paragraphs>189</Paragraphs>
  <Slides>23</Slides>
  <Notes>23</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23</vt:i4>
      </vt:variant>
    </vt:vector>
  </HeadingPairs>
  <TitlesOfParts>
    <vt:vector size="28" baseType="lpstr">
      <vt:lpstr>Arial</vt:lpstr>
      <vt:lpstr>Calibri</vt:lpstr>
      <vt:lpstr>2_Office Theme</vt:lpstr>
      <vt:lpstr>Office Theme</vt:lpstr>
      <vt:lpstr>1_Office Theme</vt:lpstr>
      <vt:lpstr>Transit Basics</vt:lpstr>
      <vt:lpstr>Objectives</vt:lpstr>
      <vt:lpstr>What could TOD be without transit?</vt:lpstr>
      <vt:lpstr>Regional Panel Presentation</vt:lpstr>
      <vt:lpstr>Local Planning Handbook</vt:lpstr>
      <vt:lpstr>PowerPoint Presentation</vt:lpstr>
      <vt:lpstr>PowerPoint Presentation</vt:lpstr>
      <vt:lpstr>PowerPoint Presentation</vt:lpstr>
      <vt:lpstr>TOD in Comp Plan Exercise</vt:lpstr>
      <vt:lpstr>Base Map</vt:lpstr>
      <vt:lpstr>Map Transit</vt:lpstr>
      <vt:lpstr>Map Transit Station Area</vt:lpstr>
      <vt:lpstr>Mutually Exclusive Station Areas</vt:lpstr>
      <vt:lpstr>PowerPoint Presentation</vt:lpstr>
      <vt:lpstr>PowerPoint Presentation</vt:lpstr>
      <vt:lpstr>PowerPoint Presentation</vt:lpstr>
      <vt:lpstr>PowerPoint Presentation</vt:lpstr>
      <vt:lpstr>Residential Density</vt:lpstr>
      <vt:lpstr>Residential Density (du/acre)</vt:lpstr>
      <vt:lpstr>Residential Density (du/acre)</vt:lpstr>
      <vt:lpstr>PowerPoint Presentation</vt:lpstr>
      <vt:lpstr>Activity Levels for Station Areas</vt:lpstr>
      <vt:lpstr>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Torres, Angela</dc:creator>
  <cp:lastModifiedBy>Larson, Michael</cp:lastModifiedBy>
  <cp:revision>725</cp:revision>
  <cp:lastPrinted>2017-01-24T17:24:23Z</cp:lastPrinted>
  <dcterms:created xsi:type="dcterms:W3CDTF">2016-05-11T15:42:57Z</dcterms:created>
  <dcterms:modified xsi:type="dcterms:W3CDTF">2017-02-02T23:01:40Z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0x010100406C8D403E91DA41BBD48134BC418E6F</vt:lpwstr>
  </property>
  <property fmtid="{D5CDD505-2E9C-101B-9397-08002B2CF9AE}" pid="3" name="_dlc_DocIdItemGuid">
    <vt:lpwstr>bbd420d7-794e-4655-bde6-e34895a3e2b3</vt:lpwstr>
  </property>
</Properties>
</file>