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63" r:id="rId2"/>
    <p:sldId id="265" r:id="rId3"/>
    <p:sldId id="266" r:id="rId4"/>
    <p:sldId id="273" r:id="rId5"/>
    <p:sldId id="291" r:id="rId6"/>
    <p:sldId id="292" r:id="rId7"/>
    <p:sldId id="272" r:id="rId8"/>
    <p:sldId id="275" r:id="rId9"/>
    <p:sldId id="276" r:id="rId10"/>
    <p:sldId id="293" r:id="rId11"/>
    <p:sldId id="282" r:id="rId12"/>
    <p:sldId id="284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283" r:id="rId21"/>
    <p:sldId id="285" r:id="rId22"/>
    <p:sldId id="289" r:id="rId23"/>
    <p:sldId id="286" r:id="rId24"/>
    <p:sldId id="287" r:id="rId25"/>
    <p:sldId id="288" r:id="rId26"/>
    <p:sldId id="290" r:id="rId27"/>
    <p:sldId id="258" r:id="rId28"/>
    <p:sldId id="301" r:id="rId29"/>
    <p:sldId id="302" r:id="rId3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4660"/>
  </p:normalViewPr>
  <p:slideViewPr>
    <p:cSldViewPr snapToGrid="0">
      <p:cViewPr varScale="1">
        <p:scale>
          <a:sx n="94" d="100"/>
          <a:sy n="94" d="100"/>
        </p:scale>
        <p:origin x="22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EAAD1A-2B54-4246-861C-AA1330B7E32A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AF6AC69-463C-41B7-9C7A-30BDDE691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68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23FFD-0F7D-4131-A27D-9ED6A340EA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70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6AC69-463C-41B7-9C7A-30BDDE69106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02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6AC69-463C-41B7-9C7A-30BDDE69106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92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1/24/2017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rcp.umn.edu/wp-content/uploads/2015/07/PA8081_TOD_Report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SWLRT – Green Line Extension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19200"/>
            <a:ext cx="5943600" cy="548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08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8229600" cy="520700"/>
          </a:xfrm>
        </p:spPr>
        <p:txBody>
          <a:bodyPr/>
          <a:lstStyle/>
          <a:p>
            <a:r>
              <a:rPr lang="en-US" dirty="0"/>
              <a:t>Shady Oak Station Area Development Strategy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914401"/>
            <a:ext cx="8458200" cy="4876801"/>
          </a:xfrm>
        </p:spPr>
        <p:txBody>
          <a:bodyPr numCol="2" spcCol="457200"/>
          <a:lstStyle/>
          <a:p>
            <a:pPr lvl="1"/>
            <a:endParaRPr lang="en-US" dirty="0" smtClean="0"/>
          </a:p>
          <a:p>
            <a:pPr marL="342900" indent="-342900" algn="just">
              <a:spcBef>
                <a:spcPts val="0"/>
              </a:spcBef>
              <a:buFont typeface="Symbol"/>
              <a:buChar char=""/>
            </a:pPr>
            <a:r>
              <a:rPr lang="en-US" sz="1200" dirty="0">
                <a:latin typeface="Arial"/>
                <a:ea typeface="Times New Roman"/>
              </a:rPr>
              <a:t>Uses – types &amp; detail vs general</a:t>
            </a:r>
            <a:endParaRPr lang="en-US" sz="1200" dirty="0">
              <a:latin typeface="Times New Roman"/>
              <a:ea typeface="Times New Roman"/>
            </a:endParaRPr>
          </a:p>
          <a:p>
            <a:pPr marL="457200" algn="just">
              <a:spcBef>
                <a:spcPts val="0"/>
              </a:spcBef>
            </a:pPr>
            <a:r>
              <a:rPr lang="en-US" sz="1200" dirty="0">
                <a:latin typeface="Arial"/>
                <a:ea typeface="Times New Roman"/>
              </a:rPr>
              <a:t> </a:t>
            </a:r>
            <a:endParaRPr lang="en-US" sz="1200" dirty="0">
              <a:latin typeface="Times New Roman"/>
              <a:ea typeface="Times New Roman"/>
            </a:endParaRPr>
          </a:p>
          <a:p>
            <a:pPr marL="342900" indent="-342900" algn="just">
              <a:spcBef>
                <a:spcPts val="0"/>
              </a:spcBef>
              <a:buFont typeface="Symbol"/>
              <a:buChar char=""/>
            </a:pPr>
            <a:r>
              <a:rPr lang="en-US" sz="1200" dirty="0">
                <a:latin typeface="Arial"/>
                <a:ea typeface="Times New Roman"/>
              </a:rPr>
              <a:t>Development phasing  </a:t>
            </a:r>
            <a:endParaRPr lang="en-US" sz="1200" dirty="0">
              <a:latin typeface="Times New Roman"/>
              <a:ea typeface="Times New Roman"/>
            </a:endParaRPr>
          </a:p>
          <a:p>
            <a:pPr marL="457200" algn="just">
              <a:spcBef>
                <a:spcPts val="0"/>
              </a:spcBef>
            </a:pPr>
            <a:r>
              <a:rPr lang="en-US" sz="1200" dirty="0">
                <a:latin typeface="Arial"/>
                <a:ea typeface="Times New Roman"/>
              </a:rPr>
              <a:t> </a:t>
            </a:r>
            <a:endParaRPr lang="en-US" sz="1200" dirty="0">
              <a:latin typeface="Times New Roman"/>
              <a:ea typeface="Times New Roman"/>
            </a:endParaRPr>
          </a:p>
          <a:p>
            <a:pPr marL="342900" indent="-342900" algn="just">
              <a:spcBef>
                <a:spcPts val="0"/>
              </a:spcBef>
              <a:buFont typeface="Symbol"/>
              <a:buChar char=""/>
            </a:pPr>
            <a:r>
              <a:rPr lang="en-US" sz="1200" dirty="0">
                <a:latin typeface="Arial"/>
                <a:ea typeface="Times New Roman"/>
              </a:rPr>
              <a:t>General support for a joint board to review.</a:t>
            </a:r>
            <a:endParaRPr lang="en-US" sz="1200" dirty="0">
              <a:latin typeface="Times New Roman"/>
              <a:ea typeface="Times New Roman"/>
            </a:endParaRPr>
          </a:p>
          <a:p>
            <a:pPr algn="just">
              <a:spcBef>
                <a:spcPts val="0"/>
              </a:spcBef>
            </a:pPr>
            <a:r>
              <a:rPr lang="en-US" sz="1200" dirty="0">
                <a:latin typeface="Arial"/>
                <a:ea typeface="Times New Roman"/>
              </a:rPr>
              <a:t> </a:t>
            </a:r>
            <a:endParaRPr lang="en-US" sz="1200" dirty="0">
              <a:latin typeface="Times New Roman"/>
              <a:ea typeface="Times New Roman"/>
            </a:endParaRPr>
          </a:p>
          <a:p>
            <a:pPr marL="342900" indent="-342900" algn="just">
              <a:spcBef>
                <a:spcPts val="0"/>
              </a:spcBef>
              <a:buFont typeface="Symbol"/>
              <a:buChar char=""/>
            </a:pPr>
            <a:r>
              <a:rPr lang="en-US" sz="1200" dirty="0">
                <a:latin typeface="Arial"/>
                <a:ea typeface="Times New Roman"/>
              </a:rPr>
              <a:t>More clearly defines character and vision</a:t>
            </a:r>
            <a:endParaRPr lang="en-US" sz="1200" dirty="0">
              <a:latin typeface="Times New Roman"/>
              <a:ea typeface="Times New Roman"/>
            </a:endParaRPr>
          </a:p>
          <a:p>
            <a:pPr algn="just">
              <a:spcBef>
                <a:spcPts val="0"/>
              </a:spcBef>
            </a:pPr>
            <a:r>
              <a:rPr lang="en-US" sz="1200" dirty="0">
                <a:latin typeface="Arial"/>
                <a:ea typeface="Times New Roman"/>
              </a:rPr>
              <a:t> </a:t>
            </a:r>
            <a:endParaRPr lang="en-US" sz="1200" dirty="0">
              <a:latin typeface="Times New Roman"/>
              <a:ea typeface="Times New Roman"/>
            </a:endParaRPr>
          </a:p>
          <a:p>
            <a:pPr marL="342900" indent="-342900" algn="just">
              <a:spcBef>
                <a:spcPts val="0"/>
              </a:spcBef>
              <a:buFont typeface="Symbol"/>
              <a:buChar char=""/>
            </a:pPr>
            <a:r>
              <a:rPr lang="en-US" sz="1200" dirty="0">
                <a:latin typeface="Arial"/>
                <a:ea typeface="Times New Roman"/>
              </a:rPr>
              <a:t>Design standards to articulate the desired architecture and aesthetics of the area.  </a:t>
            </a:r>
            <a:endParaRPr lang="en-US" sz="1200" dirty="0">
              <a:latin typeface="Times New Roman"/>
              <a:ea typeface="Times New Roman"/>
            </a:endParaRPr>
          </a:p>
          <a:p>
            <a:pPr algn="just">
              <a:spcBef>
                <a:spcPts val="0"/>
              </a:spcBef>
            </a:pPr>
            <a:r>
              <a:rPr lang="en-US" sz="1200" dirty="0">
                <a:latin typeface="Arial"/>
                <a:ea typeface="Times New Roman"/>
              </a:rPr>
              <a:t> </a:t>
            </a:r>
            <a:endParaRPr lang="en-US" sz="1200" dirty="0">
              <a:latin typeface="Times New Roman"/>
              <a:ea typeface="Times New Roman"/>
            </a:endParaRPr>
          </a:p>
          <a:p>
            <a:pPr marL="342900" indent="-342900" algn="just">
              <a:spcBef>
                <a:spcPts val="0"/>
              </a:spcBef>
              <a:buFont typeface="Symbol"/>
              <a:buChar char=""/>
            </a:pPr>
            <a:r>
              <a:rPr lang="en-US" sz="1200" dirty="0">
                <a:latin typeface="Arial"/>
                <a:ea typeface="Times New Roman"/>
              </a:rPr>
              <a:t>What is the appropriate amount of parking in this transit oriented district?  </a:t>
            </a:r>
          </a:p>
          <a:p>
            <a:pPr marL="342900" indent="-342900" algn="just">
              <a:spcBef>
                <a:spcPts val="0"/>
              </a:spcBef>
              <a:buFont typeface="Symbol"/>
              <a:buChar char=""/>
            </a:pPr>
            <a:endParaRPr lang="en-US" sz="1200" dirty="0">
              <a:latin typeface="Arial"/>
              <a:ea typeface="Times New Roman"/>
            </a:endParaRPr>
          </a:p>
          <a:p>
            <a:pPr marL="342900" indent="-342900" algn="just">
              <a:spcBef>
                <a:spcPts val="0"/>
              </a:spcBef>
              <a:buFont typeface="Symbol"/>
              <a:buChar char=""/>
            </a:pPr>
            <a:r>
              <a:rPr lang="en-US" sz="1200" dirty="0">
                <a:latin typeface="Arial"/>
                <a:ea typeface="Times New Roman"/>
              </a:rPr>
              <a:t>How can we best balance the needs of pedestrians, bicyclists, transit riders and vehicles?</a:t>
            </a:r>
            <a:endParaRPr lang="en-US" sz="1200" dirty="0">
              <a:latin typeface="Times New Roman"/>
              <a:ea typeface="Times New Roman"/>
            </a:endParaRPr>
          </a:p>
          <a:p>
            <a:pPr marL="457200" algn="just">
              <a:spcBef>
                <a:spcPts val="0"/>
              </a:spcBef>
            </a:pPr>
            <a:r>
              <a:rPr lang="en-US" sz="1200" dirty="0">
                <a:latin typeface="Arial"/>
                <a:ea typeface="Times New Roman"/>
              </a:rPr>
              <a:t> </a:t>
            </a:r>
            <a:endParaRPr lang="en-US" sz="1200" dirty="0">
              <a:latin typeface="Times New Roman"/>
              <a:ea typeface="Times New Roman"/>
            </a:endParaRPr>
          </a:p>
          <a:p>
            <a:pPr marL="342900" indent="-342900" algn="just">
              <a:spcBef>
                <a:spcPts val="0"/>
              </a:spcBef>
              <a:buFont typeface="Symbol"/>
              <a:buChar char=""/>
            </a:pPr>
            <a:r>
              <a:rPr lang="en-US" sz="1200" dirty="0">
                <a:latin typeface="Arial"/>
                <a:ea typeface="Times New Roman"/>
              </a:rPr>
              <a:t>What is the right amount of required landscaping?</a:t>
            </a:r>
            <a:endParaRPr lang="en-US" sz="1200" dirty="0">
              <a:latin typeface="Times New Roman"/>
              <a:ea typeface="Times New Roman"/>
            </a:endParaRPr>
          </a:p>
          <a:p>
            <a:pPr marL="457200" algn="just">
              <a:spcBef>
                <a:spcPts val="0"/>
              </a:spcBef>
            </a:pPr>
            <a:r>
              <a:rPr lang="en-US" sz="1200" dirty="0">
                <a:latin typeface="Arial"/>
                <a:ea typeface="Times New Roman"/>
              </a:rPr>
              <a:t> </a:t>
            </a:r>
            <a:endParaRPr lang="en-US" sz="1200" dirty="0">
              <a:latin typeface="Times New Roman"/>
              <a:ea typeface="Times New Roman"/>
            </a:endParaRPr>
          </a:p>
          <a:p>
            <a:pPr marL="342900" indent="-342900" algn="just">
              <a:spcBef>
                <a:spcPts val="0"/>
              </a:spcBef>
              <a:buFont typeface="Symbol"/>
              <a:buChar char=""/>
            </a:pPr>
            <a:r>
              <a:rPr lang="en-US" sz="1200" dirty="0">
                <a:latin typeface="Arial"/>
                <a:ea typeface="Times New Roman"/>
              </a:rPr>
              <a:t>Match up the open space standards with building code/city expectations.</a:t>
            </a:r>
            <a:endParaRPr lang="en-US" sz="1200" dirty="0">
              <a:latin typeface="Times New Roman"/>
              <a:ea typeface="Times New Roman"/>
            </a:endParaRPr>
          </a:p>
          <a:p>
            <a:pPr algn="just">
              <a:spcBef>
                <a:spcPts val="0"/>
              </a:spcBef>
            </a:pPr>
            <a:r>
              <a:rPr lang="en-US" sz="1200" dirty="0">
                <a:latin typeface="Arial"/>
                <a:ea typeface="Times New Roman"/>
              </a:rPr>
              <a:t> </a:t>
            </a:r>
          </a:p>
          <a:p>
            <a:pPr algn="just">
              <a:spcBef>
                <a:spcPts val="0"/>
              </a:spcBef>
            </a:pPr>
            <a:endParaRPr lang="en-US" sz="1200" dirty="0">
              <a:latin typeface="Arial"/>
              <a:ea typeface="Times New Roman"/>
            </a:endParaRPr>
          </a:p>
          <a:p>
            <a:pPr algn="just">
              <a:spcBef>
                <a:spcPts val="0"/>
              </a:spcBef>
            </a:pPr>
            <a:endParaRPr lang="en-US" sz="1200" dirty="0">
              <a:latin typeface="Arial"/>
              <a:ea typeface="Times New Roman"/>
            </a:endParaRPr>
          </a:p>
          <a:p>
            <a:pPr algn="just">
              <a:spcBef>
                <a:spcPts val="0"/>
              </a:spcBef>
            </a:pPr>
            <a:endParaRPr lang="en-US" sz="1200" dirty="0">
              <a:latin typeface="Arial"/>
              <a:ea typeface="Times New Roman"/>
            </a:endParaRPr>
          </a:p>
          <a:p>
            <a:pPr algn="just">
              <a:spcBef>
                <a:spcPts val="0"/>
              </a:spcBef>
            </a:pPr>
            <a:endParaRPr lang="en-US" sz="1200" dirty="0">
              <a:latin typeface="Arial"/>
              <a:ea typeface="Times New Roman"/>
            </a:endParaRPr>
          </a:p>
          <a:p>
            <a:pPr marL="342900" indent="-342900" algn="just">
              <a:spcBef>
                <a:spcPts val="0"/>
              </a:spcBef>
              <a:buFont typeface="Symbol"/>
              <a:buChar char=""/>
            </a:pPr>
            <a:r>
              <a:rPr lang="en-US" sz="1200" dirty="0">
                <a:latin typeface="Arial"/>
                <a:ea typeface="Times New Roman"/>
              </a:rPr>
              <a:t>Are we were over-planning for bicyclists, especially given the Minnesota climate?</a:t>
            </a:r>
          </a:p>
          <a:p>
            <a:pPr marL="342900" indent="-342900" algn="just">
              <a:spcBef>
                <a:spcPts val="0"/>
              </a:spcBef>
              <a:buFont typeface="Symbol"/>
              <a:buChar char=""/>
            </a:pPr>
            <a:endParaRPr lang="en-US" sz="1200" dirty="0">
              <a:latin typeface="Arial"/>
              <a:ea typeface="Times New Roman"/>
            </a:endParaRPr>
          </a:p>
          <a:p>
            <a:pPr marL="342900" indent="-342900" algn="just">
              <a:spcBef>
                <a:spcPts val="0"/>
              </a:spcBef>
              <a:buFont typeface="Symbol"/>
              <a:buChar char=""/>
            </a:pPr>
            <a:r>
              <a:rPr lang="en-US" sz="1200" dirty="0">
                <a:latin typeface="Arial"/>
                <a:ea typeface="Times New Roman"/>
              </a:rPr>
              <a:t>Bike-sharing is well used where it has been established from the beginning which would support building ample bike facilities.  </a:t>
            </a:r>
            <a:endParaRPr lang="en-US" sz="1200" dirty="0">
              <a:latin typeface="Times New Roman"/>
              <a:ea typeface="Times New Roman"/>
            </a:endParaRPr>
          </a:p>
          <a:p>
            <a:pPr marL="457200" algn="just">
              <a:spcBef>
                <a:spcPts val="0"/>
              </a:spcBef>
            </a:pPr>
            <a:r>
              <a:rPr lang="en-US" sz="1200" dirty="0">
                <a:latin typeface="Arial"/>
                <a:ea typeface="Times New Roman"/>
              </a:rPr>
              <a:t> </a:t>
            </a:r>
            <a:endParaRPr lang="en-US" sz="1200" dirty="0">
              <a:latin typeface="Times New Roman"/>
              <a:ea typeface="Times New Roman"/>
            </a:endParaRPr>
          </a:p>
          <a:p>
            <a:pPr marL="342900" indent="-342900" algn="just">
              <a:spcBef>
                <a:spcPts val="0"/>
              </a:spcBef>
              <a:buFont typeface="Symbol"/>
              <a:buChar char=""/>
            </a:pPr>
            <a:r>
              <a:rPr lang="en-US" sz="1200" dirty="0">
                <a:latin typeface="Arial"/>
                <a:ea typeface="Times New Roman"/>
              </a:rPr>
              <a:t>How will bus activity be coordinated with light rail service?  Staff should work with Metro Transit to review and coordinate bus and light rail service.</a:t>
            </a:r>
            <a:endParaRPr lang="en-US" sz="1200" dirty="0">
              <a:latin typeface="Times New Roman"/>
              <a:ea typeface="Times New Roman"/>
            </a:endParaRPr>
          </a:p>
          <a:p>
            <a:pPr algn="just">
              <a:spcBef>
                <a:spcPts val="0"/>
              </a:spcBef>
            </a:pPr>
            <a:r>
              <a:rPr lang="en-US" sz="1200" dirty="0">
                <a:latin typeface="Arial"/>
                <a:ea typeface="Times New Roman"/>
              </a:rPr>
              <a:t> </a:t>
            </a:r>
            <a:endParaRPr lang="en-US" sz="1200" dirty="0">
              <a:latin typeface="Times New Roman"/>
              <a:ea typeface="Times New Roman"/>
            </a:endParaRPr>
          </a:p>
          <a:p>
            <a:pPr marL="342900" indent="-342900" algn="just">
              <a:spcBef>
                <a:spcPts val="0"/>
              </a:spcBef>
              <a:buFont typeface="Symbol"/>
              <a:buChar char=""/>
            </a:pPr>
            <a:r>
              <a:rPr lang="en-US" sz="1200" dirty="0">
                <a:latin typeface="Arial"/>
                <a:ea typeface="Times New Roman"/>
              </a:rPr>
              <a:t>How will park dedication be allocated?  It was discussed that park dedication should be shared between the two communities and used to focus on planned greenspace.</a:t>
            </a:r>
            <a:endParaRPr lang="en-US" sz="1200" dirty="0">
              <a:latin typeface="Times New Roman"/>
              <a:ea typeface="Times New Roman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4" y="6019802"/>
            <a:ext cx="1325357" cy="8381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113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909" y="1388853"/>
            <a:ext cx="4533900" cy="4095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1" y="612025"/>
            <a:ext cx="450532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5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35" y="628068"/>
            <a:ext cx="9587865" cy="524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7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520700"/>
          </a:xfrm>
        </p:spPr>
        <p:txBody>
          <a:bodyPr/>
          <a:lstStyle/>
          <a:p>
            <a:r>
              <a:rPr lang="en-US" dirty="0"/>
              <a:t>Shady Oak Station Area Development Strategy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914401"/>
            <a:ext cx="3810000" cy="4876801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/>
              <a:t>Zoning Districts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Innovation District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Start-ups business &amp; incubators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Transit Supportive Employment (TSE) District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Office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</a:t>
            </a:r>
            <a:r>
              <a:rPr lang="en-US" dirty="0" smtClean="0"/>
              <a:t>imited </a:t>
            </a:r>
            <a:r>
              <a:rPr lang="en-US" dirty="0"/>
              <a:t>R</a:t>
            </a:r>
            <a:r>
              <a:rPr lang="en-US" dirty="0" smtClean="0"/>
              <a:t>etail 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Service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</a:t>
            </a:r>
            <a:r>
              <a:rPr lang="en-US" dirty="0" smtClean="0"/>
              <a:t>igh </a:t>
            </a:r>
            <a:r>
              <a:rPr lang="en-US" dirty="0"/>
              <a:t>density </a:t>
            </a:r>
            <a:r>
              <a:rPr lang="en-US" dirty="0" smtClean="0"/>
              <a:t>residential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xisting </a:t>
            </a:r>
            <a:r>
              <a:rPr lang="en-US" dirty="0"/>
              <a:t>industrial, warehousing and manufacturing </a:t>
            </a:r>
            <a:r>
              <a:rPr lang="en-US" dirty="0" smtClean="0"/>
              <a:t>functions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Urban Industrial Employment (UIE) </a:t>
            </a:r>
            <a:r>
              <a:rPr lang="en-US" dirty="0" smtClean="0"/>
              <a:t>District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</a:t>
            </a:r>
            <a:r>
              <a:rPr lang="en-US" dirty="0" smtClean="0"/>
              <a:t>aintains </a:t>
            </a:r>
            <a:r>
              <a:rPr lang="en-US" dirty="0"/>
              <a:t>existing industrial </a:t>
            </a:r>
            <a:r>
              <a:rPr lang="en-US" dirty="0" smtClean="0"/>
              <a:t>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edevelopment </a:t>
            </a:r>
            <a:r>
              <a:rPr lang="en-US" dirty="0"/>
              <a:t>over time of transit supportive, high density residential, office, and a limited amount of retail and service uses. 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912" y="990601"/>
            <a:ext cx="4554858" cy="489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4" y="6019802"/>
            <a:ext cx="1325357" cy="8381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2191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67647"/>
            <a:ext cx="8229600" cy="520700"/>
          </a:xfrm>
        </p:spPr>
        <p:txBody>
          <a:bodyPr/>
          <a:lstStyle/>
          <a:p>
            <a:r>
              <a:rPr lang="en-US" dirty="0"/>
              <a:t>Shady Oak Station Area Development Strategy</a:t>
            </a:r>
          </a:p>
        </p:txBody>
      </p:sp>
      <p:sp>
        <p:nvSpPr>
          <p:cNvPr id="5" name="Rectangle 4"/>
          <p:cNvSpPr/>
          <p:nvPr/>
        </p:nvSpPr>
        <p:spPr>
          <a:xfrm>
            <a:off x="1911146" y="701047"/>
            <a:ext cx="4642054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rgbClr val="C0504D"/>
              </a:buClr>
              <a:buSzPct val="100000"/>
            </a:pPr>
            <a:r>
              <a:rPr lang="en-US" sz="1400" b="1" kern="0" dirty="0">
                <a:solidFill>
                  <a:prstClr val="black"/>
                </a:solidFill>
                <a:latin typeface="Calibri"/>
              </a:rPr>
              <a:t>Development Standards – </a:t>
            </a:r>
            <a:r>
              <a:rPr lang="en-US" sz="1400" kern="0" dirty="0">
                <a:solidFill>
                  <a:prstClr val="black"/>
                </a:solidFill>
                <a:latin typeface="Calibri"/>
              </a:rPr>
              <a:t>Required Active Edge</a:t>
            </a:r>
          </a:p>
          <a:p>
            <a:pPr lvl="0" eaLnBrk="0" hangingPunct="0">
              <a:spcBef>
                <a:spcPct val="20000"/>
              </a:spcBef>
              <a:buClr>
                <a:srgbClr val="C0504D"/>
              </a:buClr>
              <a:buSzPct val="100000"/>
            </a:pPr>
            <a:endParaRPr lang="en-US" sz="1400" kern="0" dirty="0">
              <a:solidFill>
                <a:prstClr val="black"/>
              </a:solidFill>
              <a:latin typeface="Calibri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rgbClr val="C0504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prstClr val="black"/>
                </a:solidFill>
                <a:latin typeface="Calibri"/>
              </a:rPr>
              <a:t>Increase visual and physical interaction between people inside and outside of buildings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C0504D"/>
              </a:buClr>
              <a:buSzPct val="10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prstClr val="black"/>
              </a:solidFill>
              <a:latin typeface="Calibri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rgbClr val="C0504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prstClr val="black"/>
                </a:solidFill>
                <a:latin typeface="Calibri"/>
              </a:rPr>
              <a:t>Characterized as building frontages with direct public street entries and a high degree of ground floor facade transparency.  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C0504D"/>
              </a:buClr>
              <a:buSzPct val="10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prstClr val="black"/>
              </a:solidFill>
              <a:latin typeface="Calibri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rgbClr val="C0504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prstClr val="black"/>
                </a:solidFill>
                <a:latin typeface="Calibri"/>
              </a:rPr>
              <a:t>Residents and visitors enter and exit the from the public street, activating and animating the public realm.</a:t>
            </a:r>
          </a:p>
          <a:p>
            <a:pPr eaLnBrk="0" hangingPunct="0">
              <a:spcBef>
                <a:spcPct val="20000"/>
              </a:spcBef>
              <a:buClr>
                <a:srgbClr val="C0504D"/>
              </a:buClr>
              <a:buSzPct val="100000"/>
            </a:pPr>
            <a:endParaRPr lang="en-US" sz="1400" kern="0" dirty="0">
              <a:solidFill>
                <a:prstClr val="black"/>
              </a:solidFill>
              <a:latin typeface="Calibri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rgbClr val="C0504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prstClr val="black"/>
                </a:solidFill>
                <a:latin typeface="Calibri"/>
              </a:rPr>
              <a:t>Required in specific areas and optional in others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C0504D"/>
              </a:buClr>
              <a:buSzPct val="10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prstClr val="black"/>
              </a:solidFill>
              <a:latin typeface="Calibri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rgbClr val="C0504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prstClr val="black"/>
                </a:solidFill>
                <a:latin typeface="Calibri"/>
              </a:rPr>
              <a:t>Fronting parking lots, service bays/loading bays, and parking garage entrances prohibited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C0504D"/>
              </a:buClr>
              <a:buSzPct val="10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702" y="704562"/>
            <a:ext cx="3531899" cy="176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0722" y="4267200"/>
            <a:ext cx="3523878" cy="183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0722" y="2514600"/>
            <a:ext cx="3523878" cy="161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4" y="6019802"/>
            <a:ext cx="1325357" cy="8381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4726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8571" y="149151"/>
            <a:ext cx="8229600" cy="520700"/>
          </a:xfrm>
        </p:spPr>
        <p:txBody>
          <a:bodyPr/>
          <a:lstStyle/>
          <a:p>
            <a:r>
              <a:rPr lang="en-US" dirty="0"/>
              <a:t>Shady Oak Station Area Development Strategy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405" y="838200"/>
            <a:ext cx="3609868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8496" y="3598393"/>
            <a:ext cx="3590622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28800" y="685800"/>
            <a:ext cx="4572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rgbClr val="C0504D"/>
              </a:buClr>
              <a:buSzPct val="100000"/>
            </a:pPr>
            <a:r>
              <a:rPr lang="en-US" sz="1400" b="1" kern="0" dirty="0">
                <a:solidFill>
                  <a:prstClr val="black"/>
                </a:solidFill>
                <a:latin typeface="Calibri"/>
              </a:rPr>
              <a:t>Development Standards - </a:t>
            </a:r>
            <a:r>
              <a:rPr lang="en-US" sz="1400" kern="0" dirty="0">
                <a:solidFill>
                  <a:prstClr val="black"/>
                </a:solidFill>
                <a:latin typeface="Calibri"/>
              </a:rPr>
              <a:t>Build-to-Line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C0504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prstClr val="black"/>
                </a:solidFill>
                <a:latin typeface="Calibri"/>
              </a:rPr>
              <a:t>Establish a continuous street wall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C0504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prstClr val="black"/>
                </a:solidFill>
                <a:latin typeface="Calibri"/>
              </a:rPr>
              <a:t>Provides for: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C0504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prstClr val="black"/>
                </a:solidFill>
                <a:latin typeface="Calibri"/>
              </a:rPr>
              <a:t>Pedestrian interest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C0504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prstClr val="black"/>
                </a:solidFill>
                <a:latin typeface="Calibri"/>
              </a:rPr>
              <a:t>Improved safety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C0504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prstClr val="black"/>
                </a:solidFill>
                <a:latin typeface="Calibri"/>
              </a:rPr>
              <a:t>Orient building to the street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C0504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prstClr val="black"/>
                </a:solidFill>
                <a:latin typeface="Calibri"/>
              </a:rPr>
              <a:t>Applies to ground floor in specific areas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C0504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prstClr val="black"/>
                </a:solidFill>
                <a:latin typeface="Calibri"/>
              </a:rPr>
              <a:t>Exceptions for: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C0504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prstClr val="black"/>
                </a:solidFill>
                <a:latin typeface="Calibri"/>
              </a:rPr>
              <a:t>Privacy for residential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C0504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prstClr val="black"/>
                </a:solidFill>
                <a:latin typeface="Calibri"/>
              </a:rPr>
              <a:t>Landscaping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C0504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prstClr val="black"/>
                </a:solidFill>
                <a:latin typeface="Calibri"/>
              </a:rPr>
              <a:t>Outdoor seating or display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C0504D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prstClr val="black"/>
                </a:solidFill>
                <a:latin typeface="Calibri"/>
              </a:rPr>
              <a:t>Architectural elements or entry features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4" y="6019802"/>
            <a:ext cx="1325357" cy="8381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6596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853" y="228600"/>
            <a:ext cx="8229600" cy="520700"/>
          </a:xfrm>
        </p:spPr>
        <p:txBody>
          <a:bodyPr/>
          <a:lstStyle/>
          <a:p>
            <a:r>
              <a:rPr lang="en-US" dirty="0"/>
              <a:t>Shady Oak Station Area Development Strategy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1201" y="762001"/>
            <a:ext cx="4230687" cy="4876801"/>
          </a:xfrm>
        </p:spPr>
        <p:txBody>
          <a:bodyPr/>
          <a:lstStyle/>
          <a:p>
            <a:r>
              <a:rPr lang="en-US" b="1" dirty="0" smtClean="0"/>
              <a:t>Development Standards</a:t>
            </a:r>
            <a:r>
              <a:rPr lang="en-US" dirty="0" smtClean="0"/>
              <a:t> – Useable Open Space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Provide for outdoor living &amp; recreational activity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Roofs, balconies, terraces, porches, decks or required setback areas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Minimum 100 square feet per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Relationship to park dedication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352800"/>
            <a:ext cx="3940927" cy="225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883" y="3352800"/>
            <a:ext cx="3827474" cy="225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1883" y="838200"/>
            <a:ext cx="3827474" cy="225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4" y="6019802"/>
            <a:ext cx="1325357" cy="8381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5400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520700"/>
          </a:xfrm>
        </p:spPr>
        <p:txBody>
          <a:bodyPr/>
          <a:lstStyle/>
          <a:p>
            <a:r>
              <a:rPr lang="en-US" dirty="0"/>
              <a:t>Shady Oak Station Area Development Strategy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2600" y="914401"/>
            <a:ext cx="3429000" cy="4876801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Development Standards </a:t>
            </a:r>
            <a:r>
              <a:rPr lang="en-US" dirty="0" smtClean="0"/>
              <a:t>–</a:t>
            </a:r>
            <a:r>
              <a:rPr lang="en-US" b="1" dirty="0" smtClean="0"/>
              <a:t> </a:t>
            </a:r>
            <a:r>
              <a:rPr lang="en-US" dirty="0" smtClean="0"/>
              <a:t>Auto Parking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Minimum &amp; maximum based on use and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Standards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Mixed use buildings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Joint use parking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Carpool parking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Distance from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Exceptions </a:t>
            </a:r>
            <a:r>
              <a:rPr lang="en-US" dirty="0"/>
              <a:t>to minimum requires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bicycle sharing facility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Bicycle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Motorcycle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car </a:t>
            </a:r>
            <a:r>
              <a:rPr lang="en-US" dirty="0"/>
              <a:t>sharing parking</a:t>
            </a:r>
            <a:r>
              <a:rPr lang="en-US" dirty="0" smtClean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Exceptions to maximum requirements: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Below grade parking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105" y="3429000"/>
            <a:ext cx="5363861" cy="2749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906" y="685799"/>
            <a:ext cx="1731015" cy="2590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75004" y="685800"/>
            <a:ext cx="173196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3106" y="685801"/>
            <a:ext cx="1731963" cy="259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4" y="6019802"/>
            <a:ext cx="1325357" cy="8381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9735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853" y="228600"/>
            <a:ext cx="8229600" cy="520700"/>
          </a:xfrm>
        </p:spPr>
        <p:txBody>
          <a:bodyPr/>
          <a:lstStyle/>
          <a:p>
            <a:r>
              <a:rPr lang="en-US" dirty="0"/>
              <a:t>Shady Oak Station Area Development Strategy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5000" y="685801"/>
            <a:ext cx="3962400" cy="4876801"/>
          </a:xfrm>
        </p:spPr>
        <p:txBody>
          <a:bodyPr/>
          <a:lstStyle/>
          <a:p>
            <a:r>
              <a:rPr lang="en-US" b="1" dirty="0" smtClean="0"/>
              <a:t>Development Standards </a:t>
            </a:r>
            <a:r>
              <a:rPr lang="en-US" dirty="0" smtClean="0"/>
              <a:t>–</a:t>
            </a:r>
            <a:r>
              <a:rPr lang="en-US" b="1" dirty="0" smtClean="0"/>
              <a:t> </a:t>
            </a:r>
            <a:r>
              <a:rPr lang="en-US" dirty="0" smtClean="0"/>
              <a:t>Bicycle Parking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Ensure adequate short-term &amp; long term bicycle parking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Based on use and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Standards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Racks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Lockers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Maneuvering areas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Signs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Covered parking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146" y="1310604"/>
            <a:ext cx="5310372" cy="470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236" y="3200399"/>
            <a:ext cx="1843421" cy="11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3897" y="4488917"/>
            <a:ext cx="1838325" cy="11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252" y="4488917"/>
            <a:ext cx="1844405" cy="11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200400"/>
            <a:ext cx="1843421" cy="11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4" y="6019802"/>
            <a:ext cx="1325357" cy="8381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6316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853" y="228600"/>
            <a:ext cx="8229600" cy="520700"/>
          </a:xfrm>
        </p:spPr>
        <p:txBody>
          <a:bodyPr/>
          <a:lstStyle/>
          <a:p>
            <a:r>
              <a:rPr lang="en-US" dirty="0"/>
              <a:t>Shady Oak Station Area Development Strategy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5001" y="990601"/>
            <a:ext cx="4230687" cy="4876801"/>
          </a:xfrm>
        </p:spPr>
        <p:txBody>
          <a:bodyPr/>
          <a:lstStyle/>
          <a:p>
            <a:r>
              <a:rPr lang="en-US" b="1" dirty="0" smtClean="0"/>
              <a:t>Development Standards</a:t>
            </a:r>
            <a:r>
              <a:rPr lang="en-US" dirty="0" smtClean="0"/>
              <a:t> – Minimum Building Height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urpose - encourage </a:t>
            </a:r>
            <a:r>
              <a:rPr lang="en-US" dirty="0"/>
              <a:t>transit supportive housing, office and commercial development in close proximity to the Shady Oak Station </a:t>
            </a:r>
            <a:r>
              <a:rPr lang="en-US" dirty="0" smtClean="0"/>
              <a:t>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</a:t>
            </a:r>
            <a:r>
              <a:rPr lang="en-US" dirty="0" smtClean="0"/>
              <a:t>o </a:t>
            </a:r>
            <a:r>
              <a:rPr lang="en-US" dirty="0"/>
              <a:t>maximum height </a:t>
            </a:r>
            <a:r>
              <a:rPr lang="en-US" dirty="0" smtClean="0"/>
              <a:t>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minimum building heights elsewhere in the Shady Oak Station Area zoning Districts shall be 20 feet.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990600"/>
            <a:ext cx="4613825" cy="522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4" y="6019802"/>
            <a:ext cx="1325357" cy="8381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2790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Housing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flowchart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"/>
          <a:stretch>
            <a:fillRect/>
          </a:stretch>
        </p:blipFill>
        <p:spPr bwMode="auto">
          <a:xfrm>
            <a:off x="2590800" y="1301338"/>
            <a:ext cx="7190510" cy="493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96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621" y="198407"/>
            <a:ext cx="8343922" cy="658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0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548" y="359031"/>
            <a:ext cx="7726388" cy="63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0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230" y="0"/>
            <a:ext cx="8352562" cy="674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7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4" t="13968" r="12591" b="6984"/>
          <a:stretch/>
        </p:blipFill>
        <p:spPr bwMode="auto">
          <a:xfrm rot="20444150">
            <a:off x="1968620" y="1719754"/>
            <a:ext cx="3378183" cy="3262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6" t="22575" r="7035" b="6217"/>
          <a:stretch/>
        </p:blipFill>
        <p:spPr bwMode="auto">
          <a:xfrm rot="20493584">
            <a:off x="5022600" y="1951333"/>
            <a:ext cx="5019084" cy="402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Considerations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782132" y="5870844"/>
            <a:ext cx="296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http://tinyurl.com/hrr9jpy</a:t>
            </a:r>
          </a:p>
        </p:txBody>
      </p:sp>
    </p:spTree>
    <p:extLst>
      <p:ext uri="{BB962C8B-B14F-4D97-AF65-F5344CB8AC3E}">
        <p14:creationId xmlns:p14="http://schemas.microsoft.com/office/powerpoint/2010/main" val="144810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984738"/>
            <a:ext cx="10968496" cy="526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0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Overlay District – current – </a:t>
            </a:r>
            <a:br>
              <a:rPr lang="en-US" dirty="0" smtClean="0"/>
            </a:br>
            <a:r>
              <a:rPr lang="en-US" dirty="0" smtClean="0"/>
              <a:t>adopted 2011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40385" t="19088" r="26602" b="11112"/>
          <a:stretch/>
        </p:blipFill>
        <p:spPr bwMode="auto">
          <a:xfrm>
            <a:off x="646111" y="2348345"/>
            <a:ext cx="4653253" cy="43122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4"/>
          <a:srcRect l="39904" t="19373" r="26602" b="9402"/>
          <a:stretch/>
        </p:blipFill>
        <p:spPr bwMode="auto">
          <a:xfrm>
            <a:off x="6868391" y="2052917"/>
            <a:ext cx="4203076" cy="46076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8407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Railvolution</a:t>
            </a:r>
            <a:r>
              <a:rPr lang="en-US" dirty="0" smtClean="0"/>
              <a:t>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886"/>
          <a:stretch/>
        </p:blipFill>
        <p:spPr>
          <a:xfrm rot="20929051">
            <a:off x="2917471" y="947178"/>
            <a:ext cx="6924198" cy="5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3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Property at Opus Station</a:t>
            </a:r>
          </a:p>
          <a:p>
            <a:r>
              <a:rPr lang="en-US" dirty="0" smtClean="0"/>
              <a:t>Valued at $8 million in 2014</a:t>
            </a:r>
          </a:p>
          <a:p>
            <a:r>
              <a:rPr lang="en-US" dirty="0" smtClean="0"/>
              <a:t>One sale for $12 million</a:t>
            </a:r>
          </a:p>
          <a:p>
            <a:r>
              <a:rPr lang="en-US" dirty="0" smtClean="0"/>
              <a:t>Most recent sale for $18 million</a:t>
            </a:r>
          </a:p>
          <a:p>
            <a:r>
              <a:rPr lang="en-US" dirty="0" smtClean="0"/>
              <a:t>Recent sale pending at</a:t>
            </a:r>
          </a:p>
          <a:p>
            <a:pPr marL="0" indent="0">
              <a:buNone/>
            </a:pPr>
            <a:r>
              <a:rPr lang="en-US" dirty="0" smtClean="0"/>
              <a:t>	 $26 million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744" t="19694" r="43680" b="9760"/>
          <a:stretch/>
        </p:blipFill>
        <p:spPr>
          <a:xfrm>
            <a:off x="5247132" y="528953"/>
            <a:ext cx="5878839" cy="60475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78860" y="3855027"/>
            <a:ext cx="2847111" cy="272143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0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623" y="114913"/>
            <a:ext cx="8700847" cy="658349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099540" y="767751"/>
            <a:ext cx="34505" cy="53052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668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5244" y="871099"/>
            <a:ext cx="8946541" cy="4195481"/>
          </a:xfrm>
        </p:spPr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rcp.umn.edu/wp-content/uploads/2015/07/PA8081_TOD_Report.pdf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95688">
            <a:off x="5639207" y="2204862"/>
            <a:ext cx="5343525" cy="3476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09" y="1416071"/>
            <a:ext cx="3184701" cy="529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53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Development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Analysis of all tools and authorities that exist along the line.</a:t>
            </a:r>
          </a:p>
          <a:p>
            <a:r>
              <a:rPr lang="en-US" dirty="0" smtClean="0"/>
              <a:t>Understanding complexities of development preparation (infrastructure and phasing)</a:t>
            </a:r>
          </a:p>
          <a:p>
            <a:r>
              <a:rPr lang="en-US" dirty="0" smtClean="0"/>
              <a:t>Understanding from other regions:  </a:t>
            </a:r>
            <a:r>
              <a:rPr lang="en-US" dirty="0" err="1" smtClean="0"/>
              <a:t>TransAct</a:t>
            </a:r>
            <a:r>
              <a:rPr lang="en-US" dirty="0" smtClean="0"/>
              <a:t>, Denver, and Dallas</a:t>
            </a:r>
          </a:p>
          <a:p>
            <a:r>
              <a:rPr lang="en-US" dirty="0" smtClean="0"/>
              <a:t>Case Study – Shady Oak Station</a:t>
            </a:r>
          </a:p>
          <a:p>
            <a:pPr lvl="1"/>
            <a:r>
              <a:rPr lang="en-US" dirty="0" smtClean="0"/>
              <a:t>Providing development examples and gap analysis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57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\\mi-mainfs2\sys\GIS\Users\Planning\Jeff\Shady Oak Station Aerials\Nort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0" b="21203"/>
          <a:stretch/>
        </p:blipFill>
        <p:spPr bwMode="auto">
          <a:xfrm>
            <a:off x="1981200" y="457201"/>
            <a:ext cx="8181460" cy="617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5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"/>
            <a:ext cx="7543800" cy="58293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304800"/>
            <a:ext cx="6248400" cy="520700"/>
          </a:xfrm>
        </p:spPr>
        <p:txBody>
          <a:bodyPr/>
          <a:lstStyle/>
          <a:p>
            <a:r>
              <a:rPr lang="en-US" dirty="0"/>
              <a:t>Shady Oak Station Area Development Strategy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4" y="6019802"/>
            <a:ext cx="1325357" cy="8381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cxnSp>
        <p:nvCxnSpPr>
          <p:cNvPr id="10" name="Straight Connector 9"/>
          <p:cNvCxnSpPr/>
          <p:nvPr/>
        </p:nvCxnSpPr>
        <p:spPr bwMode="auto">
          <a:xfrm flipV="1">
            <a:off x="4648200" y="2590800"/>
            <a:ext cx="1981200" cy="1295401"/>
          </a:xfrm>
          <a:prstGeom prst="line">
            <a:avLst/>
          </a:prstGeom>
          <a:noFill/>
          <a:ln w="63500" cap="rnd" cmpd="sng" algn="ctr">
            <a:solidFill>
              <a:srgbClr val="FF0000">
                <a:alpha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6324600" y="2590797"/>
            <a:ext cx="304800" cy="2"/>
          </a:xfrm>
          <a:prstGeom prst="line">
            <a:avLst/>
          </a:prstGeom>
          <a:noFill/>
          <a:ln w="63500" cap="rnd" cmpd="sng" algn="ctr">
            <a:solidFill>
              <a:srgbClr val="FF0000">
                <a:alpha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6324600" y="1752600"/>
            <a:ext cx="1447800" cy="838200"/>
          </a:xfrm>
          <a:prstGeom prst="line">
            <a:avLst/>
          </a:prstGeom>
          <a:noFill/>
          <a:ln w="63500" cap="rnd" cmpd="sng" algn="ctr">
            <a:solidFill>
              <a:srgbClr val="FF0000">
                <a:alpha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4648200" y="3886200"/>
            <a:ext cx="2971800" cy="990600"/>
          </a:xfrm>
          <a:prstGeom prst="line">
            <a:avLst/>
          </a:prstGeom>
          <a:noFill/>
          <a:ln w="63500" cap="rnd" cmpd="sng" algn="ctr">
            <a:solidFill>
              <a:srgbClr val="FF0000">
                <a:alpha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7315200" y="4876802"/>
            <a:ext cx="304800" cy="533398"/>
          </a:xfrm>
          <a:prstGeom prst="line">
            <a:avLst/>
          </a:prstGeom>
          <a:noFill/>
          <a:ln w="635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TextBox 43"/>
          <p:cNvSpPr txBox="1"/>
          <p:nvPr/>
        </p:nvSpPr>
        <p:spPr>
          <a:xfrm>
            <a:off x="6629400" y="3266549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glow rad="139700">
                    <a:schemeClr val="bg1">
                      <a:alpha val="75000"/>
                    </a:schemeClr>
                  </a:glow>
                </a:effectLst>
              </a:rPr>
              <a:t>Minnetonka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45314" y="2576319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glow rad="139700">
                    <a:schemeClr val="bg1">
                      <a:alpha val="75000"/>
                    </a:schemeClr>
                  </a:glow>
                </a:effectLst>
              </a:rPr>
              <a:t>Hopkins</a:t>
            </a:r>
          </a:p>
        </p:txBody>
      </p:sp>
      <p:sp>
        <p:nvSpPr>
          <p:cNvPr id="49" name="Down Arrow 48"/>
          <p:cNvSpPr/>
          <p:nvPr/>
        </p:nvSpPr>
        <p:spPr bwMode="auto">
          <a:xfrm rot="19166070">
            <a:off x="4732553" y="1630183"/>
            <a:ext cx="484632" cy="702032"/>
          </a:xfrm>
          <a:prstGeom prst="downArrow">
            <a:avLst>
              <a:gd name="adj1" fmla="val 53774"/>
              <a:gd name="adj2" fmla="val 78302"/>
            </a:avLst>
          </a:prstGeom>
          <a:solidFill>
            <a:srgbClr val="00B050">
              <a:alpha val="84000"/>
            </a:srgbClr>
          </a:solidFill>
          <a:ln>
            <a:noFill/>
          </a:ln>
          <a:effectLst>
            <a:glow rad="127000">
              <a:schemeClr val="bg1"/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4000" baseline="-250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rot="2997037">
            <a:off x="4020121" y="1724181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Station Platform</a:t>
            </a:r>
          </a:p>
        </p:txBody>
      </p:sp>
      <p:sp>
        <p:nvSpPr>
          <p:cNvPr id="52" name="TextBox 51"/>
          <p:cNvSpPr txBox="1"/>
          <p:nvPr/>
        </p:nvSpPr>
        <p:spPr>
          <a:xfrm rot="19655709">
            <a:off x="4974845" y="2989362"/>
            <a:ext cx="1927131" cy="30777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rPr>
              <a:t>Municipal Boundary</a:t>
            </a:r>
          </a:p>
        </p:txBody>
      </p:sp>
    </p:spTree>
    <p:extLst>
      <p:ext uri="{BB962C8B-B14F-4D97-AF65-F5344CB8AC3E}">
        <p14:creationId xmlns:p14="http://schemas.microsoft.com/office/powerpoint/2010/main" val="31236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762001"/>
            <a:ext cx="8686800" cy="521207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52400"/>
            <a:ext cx="6248400" cy="520700"/>
          </a:xfrm>
        </p:spPr>
        <p:txBody>
          <a:bodyPr/>
          <a:lstStyle/>
          <a:p>
            <a:r>
              <a:rPr lang="en-US" dirty="0"/>
              <a:t>Shady Oak Station Area Development Strategy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4" y="6019802"/>
            <a:ext cx="1325357" cy="8381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3758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223984"/>
            <a:ext cx="6476999" cy="663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8473"/>
            <a:ext cx="477202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72270" y="-1"/>
            <a:ext cx="98507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+mj-lt"/>
              </a:rPr>
              <a:t>SHADY OAK STATION – Hopkins/Minnetonka</a:t>
            </a:r>
          </a:p>
        </p:txBody>
      </p:sp>
    </p:spTree>
    <p:extLst>
      <p:ext uri="{BB962C8B-B14F-4D97-AF65-F5344CB8AC3E}">
        <p14:creationId xmlns:p14="http://schemas.microsoft.com/office/powerpoint/2010/main" val="3636485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143000"/>
            <a:ext cx="8689923" cy="485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87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838201"/>
            <a:ext cx="7808669" cy="511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798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1799</TotalTime>
  <Words>527</Words>
  <Application>Microsoft Office PowerPoint</Application>
  <PresentationFormat>Widescreen</PresentationFormat>
  <Paragraphs>149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Century Gothic</vt:lpstr>
      <vt:lpstr>Symbol</vt:lpstr>
      <vt:lpstr>Times New Roman</vt:lpstr>
      <vt:lpstr>Wingdings 3</vt:lpstr>
      <vt:lpstr>Ion</vt:lpstr>
      <vt:lpstr>SWLRT – Green Line Extension</vt:lpstr>
      <vt:lpstr>Housing Plan</vt:lpstr>
      <vt:lpstr>Economic Development Strategy</vt:lpstr>
      <vt:lpstr>PowerPoint Presentation</vt:lpstr>
      <vt:lpstr>Shady Oak Station Area Development Strategy</vt:lpstr>
      <vt:lpstr>Shady Oak Station Area Development Strategy</vt:lpstr>
      <vt:lpstr>PowerPoint Presentation</vt:lpstr>
      <vt:lpstr>PowerPoint Presentation</vt:lpstr>
      <vt:lpstr>PowerPoint Presentation</vt:lpstr>
      <vt:lpstr>Shady Oak Station Area Development Strategy</vt:lpstr>
      <vt:lpstr>PowerPoint Presentation</vt:lpstr>
      <vt:lpstr>PowerPoint Presentation</vt:lpstr>
      <vt:lpstr>Shady Oak Station Area Development Strategy</vt:lpstr>
      <vt:lpstr>Shady Oak Station Area Development Strategy</vt:lpstr>
      <vt:lpstr>Shady Oak Station Area Development Strategy</vt:lpstr>
      <vt:lpstr>Shady Oak Station Area Development Strategy</vt:lpstr>
      <vt:lpstr>Shady Oak Station Area Development Strategy</vt:lpstr>
      <vt:lpstr>Shady Oak Station Area Development Strategy</vt:lpstr>
      <vt:lpstr>Shady Oak Station Area Development Strategy</vt:lpstr>
      <vt:lpstr>PowerPoint Presentation</vt:lpstr>
      <vt:lpstr>PowerPoint Presentation</vt:lpstr>
      <vt:lpstr>PowerPoint Presentation</vt:lpstr>
      <vt:lpstr>Future Considerations</vt:lpstr>
      <vt:lpstr>PowerPoint Presentation</vt:lpstr>
      <vt:lpstr>Overlay District – current –  adopted 2011</vt:lpstr>
      <vt:lpstr>Railvolution 2016</vt:lpstr>
      <vt:lpstr>PowerPoint Presentation</vt:lpstr>
      <vt:lpstr>PowerPoint Presentation</vt:lpstr>
      <vt:lpstr>PowerPoint Presentation</vt:lpstr>
    </vt:vector>
  </TitlesOfParts>
  <Company>City of Minnetonka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Wischnack</dc:creator>
  <cp:lastModifiedBy>Julie Wischnack</cp:lastModifiedBy>
  <cp:revision>15</cp:revision>
  <cp:lastPrinted>2014-07-16T17:22:51Z</cp:lastPrinted>
  <dcterms:created xsi:type="dcterms:W3CDTF">2014-07-16T16:35:51Z</dcterms:created>
  <dcterms:modified xsi:type="dcterms:W3CDTF">2017-01-24T22:30:26Z</dcterms:modified>
</cp:coreProperties>
</file>