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5"/>
    <p:sldMasterId id="2147483660" r:id="rId6"/>
    <p:sldMasterId id="2147483681" r:id="rId7"/>
  </p:sldMasterIdLst>
  <p:notesMasterIdLst>
    <p:notesMasterId r:id="rId14"/>
  </p:notesMasterIdLst>
  <p:handoutMasterIdLst>
    <p:handoutMasterId r:id="rId15"/>
  </p:handoutMasterIdLst>
  <p:sldIdLst>
    <p:sldId id="529" r:id="rId8"/>
    <p:sldId id="532" r:id="rId9"/>
    <p:sldId id="533" r:id="rId10"/>
    <p:sldId id="534" r:id="rId11"/>
    <p:sldId id="535" r:id="rId12"/>
    <p:sldId id="536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mer, Steven" initials="ES" lastIdx="1" clrIdx="0">
    <p:extLst>
      <p:ext uri="{19B8F6BF-5375-455C-9EA6-DF929625EA0E}">
        <p15:presenceInfo xmlns:p15="http://schemas.microsoft.com/office/powerpoint/2012/main" userId="S-1-5-21-45710892-1888355708-794563710-37954" providerId="AD"/>
      </p:ext>
    </p:extLst>
  </p:cmAuthor>
  <p:cmAuthor id="2" name="wikenrl" initials="RW" lastIdx="1" clrIdx="1"/>
  <p:cmAuthor id="3" name="Larson, Michael" initials="LM" lastIdx="1" clrIdx="2">
    <p:extLst>
      <p:ext uri="{19B8F6BF-5375-455C-9EA6-DF929625EA0E}">
        <p15:presenceInfo xmlns:p15="http://schemas.microsoft.com/office/powerpoint/2012/main" userId="S-1-5-21-45710892-1888355708-794563710-474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594"/>
    <a:srgbClr val="78A2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16" autoAdjust="0"/>
    <p:restoredTop sz="59016" autoAdjust="0"/>
  </p:normalViewPr>
  <p:slideViewPr>
    <p:cSldViewPr snapToGrid="0">
      <p:cViewPr varScale="1">
        <p:scale>
          <a:sx n="45" d="100"/>
          <a:sy n="45" d="100"/>
        </p:scale>
        <p:origin x="2262" y="48"/>
      </p:cViewPr>
      <p:guideLst>
        <p:guide orient="horz" pos="206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60" d="100"/>
          <a:sy n="60" d="100"/>
        </p:scale>
        <p:origin x="3678" y="91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B54A4160-68B3-4342-81DC-DCD13879DA6C}" type="datetimeFigureOut">
              <a:rPr lang="en-US" smtClean="0"/>
              <a:pPr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D06F78C8-5F94-4F4C-90AE-F0F8FD1E13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17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1426ED90-2C1C-48AA-870B-57ED2DB5B5B0}" type="datetimeFigureOut">
              <a:rPr lang="en-US" smtClean="0"/>
              <a:pPr/>
              <a:t>1/30/2017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4" tIns="46582" rIns="93164" bIns="4658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C6F17732-738F-4B57-A47E-98F035DD80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511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F17732-738F-4B57-A47E-98F035DD803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275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F17732-738F-4B57-A47E-98F035DD803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073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F17732-738F-4B57-A47E-98F035DD803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166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F17732-738F-4B57-A47E-98F035DD803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615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F17732-738F-4B57-A47E-98F035DD803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21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F17732-738F-4B57-A47E-98F035DD803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286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" y="4343400"/>
            <a:ext cx="6858000" cy="578076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" y="2788920"/>
            <a:ext cx="4004992" cy="1463040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 noChangeAspect="1"/>
          </p:cNvSpPr>
          <p:nvPr>
            <p:ph type="body" sz="quarter" idx="10" hasCustomPrompt="1"/>
          </p:nvPr>
        </p:nvSpPr>
        <p:spPr>
          <a:xfrm>
            <a:off x="640080" y="5029200"/>
            <a:ext cx="6848475" cy="55562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Date, Year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640080" y="155448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76107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018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7365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668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2377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92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4815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4369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e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155448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3108960"/>
            <a:ext cx="7886700" cy="31019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310"/>
          <a:stretch/>
        </p:blipFill>
        <p:spPr>
          <a:xfrm>
            <a:off x="-4572" y="-10886"/>
            <a:ext cx="9148572" cy="1370368"/>
          </a:xfrm>
          <a:prstGeom prst="rect">
            <a:avLst/>
          </a:prstGeom>
        </p:spPr>
      </p:pic>
      <p:pic>
        <p:nvPicPr>
          <p:cNvPr id="5" name="Picture 2" descr="N:\CommDev\LPA\2040 Comp Plan Training Program\Project Management\Brochure\1759 (002).jp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76888" y="5513633"/>
            <a:ext cx="1600200" cy="11761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3573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78A22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05594"/>
          </a:solidFill>
          <a:latin typeface="Arial" pitchFamily="34" charset="0"/>
          <a:ea typeface="+mn-ea"/>
          <a:cs typeface="Arial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05594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05594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05594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05594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 noChangeAspect="1"/>
          </p:cNvSpPr>
          <p:nvPr userDrawn="1"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253055" y="5939161"/>
            <a:ext cx="8880286" cy="918839"/>
            <a:chOff x="253055" y="5931140"/>
            <a:chExt cx="8880286" cy="918839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61" t="26327" r="34277" b="42680"/>
            <a:stretch/>
          </p:blipFill>
          <p:spPr>
            <a:xfrm>
              <a:off x="1871602" y="5992796"/>
              <a:ext cx="6697856" cy="852744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</p:pic>
        <p:grpSp>
          <p:nvGrpSpPr>
            <p:cNvPr id="14" name="Group 13"/>
            <p:cNvGrpSpPr/>
            <p:nvPr userDrawn="1"/>
          </p:nvGrpSpPr>
          <p:grpSpPr>
            <a:xfrm>
              <a:off x="253055" y="5931140"/>
              <a:ext cx="8880286" cy="918839"/>
              <a:chOff x="253055" y="5939161"/>
              <a:chExt cx="8880286" cy="918839"/>
            </a:xfrm>
          </p:grpSpPr>
          <p:pic>
            <p:nvPicPr>
              <p:cNvPr id="8" name="Picture 7"/>
              <p:cNvPicPr>
                <a:picLocks noChangeAspect="1"/>
              </p:cNvPicPr>
              <p:nvPr userDrawn="1"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3055" y="6185582"/>
                <a:ext cx="1316736" cy="482554"/>
              </a:xfrm>
              <a:prstGeom prst="rect">
                <a:avLst/>
              </a:prstGeom>
            </p:spPr>
          </p:pic>
          <p:sp>
            <p:nvSpPr>
              <p:cNvPr id="13" name="TextBox 12"/>
              <p:cNvSpPr txBox="1"/>
              <p:nvPr userDrawn="1"/>
            </p:nvSpPr>
            <p:spPr>
              <a:xfrm>
                <a:off x="7304541" y="5939161"/>
                <a:ext cx="1828800" cy="9144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  <p:pic>
            <p:nvPicPr>
              <p:cNvPr id="11" name="Picture 2" descr="N:\CommDev\LPA\2040 Comp Plan Training Program\Project Management\Brochure\1759 (002).jpg"/>
              <p:cNvPicPr>
                <a:picLocks noChangeAspect="1" noChangeArrowheads="1"/>
              </p:cNvPicPr>
              <p:nvPr userDrawn="1"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7710249" y="6000817"/>
                <a:ext cx="1005840" cy="739294"/>
              </a:xfrm>
              <a:prstGeom prst="rect">
                <a:avLst/>
              </a:prstGeom>
              <a:noFill/>
            </p:spPr>
          </p:pic>
          <p:sp>
            <p:nvSpPr>
              <p:cNvPr id="12" name="Rectangle 11"/>
              <p:cNvSpPr/>
              <p:nvPr userDrawn="1"/>
            </p:nvSpPr>
            <p:spPr>
              <a:xfrm>
                <a:off x="1868905" y="5999747"/>
                <a:ext cx="5462338" cy="858253"/>
              </a:xfrm>
              <a:prstGeom prst="rect">
                <a:avLst/>
              </a:prstGeom>
              <a:gradFill flip="none" rotWithShape="1">
                <a:gsLst>
                  <a:gs pos="0">
                    <a:schemeClr val="bg1"/>
                  </a:gs>
                  <a:gs pos="9000">
                    <a:schemeClr val="bg1">
                      <a:alpha val="0"/>
                    </a:schemeClr>
                  </a:gs>
                  <a:gs pos="9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7409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6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78A22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05594"/>
          </a:solidFill>
          <a:latin typeface="Arial" pitchFamily="34" charset="0"/>
          <a:ea typeface="+mn-ea"/>
          <a:cs typeface="Arial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05594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05594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05594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05594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 noChangeAspect="1"/>
          </p:cNvSpPr>
          <p:nvPr userDrawn="1"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253055" y="5939161"/>
            <a:ext cx="8880286" cy="1477328"/>
            <a:chOff x="253055" y="5931140"/>
            <a:chExt cx="8880286" cy="1477328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871602" y="5992796"/>
              <a:ext cx="6697856" cy="852744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</p:pic>
        <p:grpSp>
          <p:nvGrpSpPr>
            <p:cNvPr id="14" name="Group 13"/>
            <p:cNvGrpSpPr/>
            <p:nvPr userDrawn="1"/>
          </p:nvGrpSpPr>
          <p:grpSpPr>
            <a:xfrm>
              <a:off x="253055" y="5931140"/>
              <a:ext cx="8880286" cy="1477328"/>
              <a:chOff x="253055" y="5939161"/>
              <a:chExt cx="8880286" cy="1477328"/>
            </a:xfrm>
          </p:grpSpPr>
          <p:pic>
            <p:nvPicPr>
              <p:cNvPr id="8" name="Picture 7"/>
              <p:cNvPicPr>
                <a:picLocks noChangeAspect="1"/>
              </p:cNvPicPr>
              <p:nvPr userDrawn="1"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53055" y="6185582"/>
                <a:ext cx="1316736" cy="482554"/>
              </a:xfrm>
              <a:prstGeom prst="rect">
                <a:avLst/>
              </a:prstGeom>
            </p:spPr>
          </p:pic>
          <p:sp>
            <p:nvSpPr>
              <p:cNvPr id="13" name="TextBox 12"/>
              <p:cNvSpPr txBox="1"/>
              <p:nvPr userDrawn="1"/>
            </p:nvSpPr>
            <p:spPr>
              <a:xfrm>
                <a:off x="7304541" y="5939161"/>
                <a:ext cx="1828800" cy="147732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en-US" dirty="0">
                  <a:solidFill>
                    <a:prstClr val="black"/>
                  </a:solidFill>
                </a:endParaRPr>
              </a:p>
              <a:p>
                <a:endParaRPr lang="en-US" dirty="0">
                  <a:solidFill>
                    <a:prstClr val="black"/>
                  </a:solidFill>
                </a:endParaRPr>
              </a:p>
              <a:p>
                <a:endParaRPr lang="en-US" dirty="0">
                  <a:solidFill>
                    <a:prstClr val="black"/>
                  </a:solidFill>
                </a:endParaRPr>
              </a:p>
              <a:p>
                <a:endParaRPr lang="en-US" dirty="0">
                  <a:solidFill>
                    <a:prstClr val="black"/>
                  </a:solidFill>
                </a:endParaRPr>
              </a:p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pic>
            <p:nvPicPr>
              <p:cNvPr id="11" name="Picture 2" descr="N:\CommDev\LPA\2040 Comp Plan Training Program\Project Management\Brochure\1759 (002).jpg"/>
              <p:cNvPicPr>
                <a:picLocks noChangeAspect="1" noChangeArrowheads="1"/>
              </p:cNvPicPr>
              <p:nvPr userDrawn="1"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10249" y="6000817"/>
                <a:ext cx="1005840" cy="739294"/>
              </a:xfrm>
              <a:prstGeom prst="rect">
                <a:avLst/>
              </a:prstGeom>
              <a:noFill/>
            </p:spPr>
          </p:pic>
          <p:sp>
            <p:nvSpPr>
              <p:cNvPr id="12" name="Rectangle 11"/>
              <p:cNvSpPr/>
              <p:nvPr userDrawn="1"/>
            </p:nvSpPr>
            <p:spPr>
              <a:xfrm>
                <a:off x="1868905" y="5999747"/>
                <a:ext cx="5462338" cy="858253"/>
              </a:xfrm>
              <a:prstGeom prst="rect">
                <a:avLst/>
              </a:prstGeom>
              <a:gradFill flip="none" rotWithShape="1">
                <a:gsLst>
                  <a:gs pos="0">
                    <a:schemeClr val="bg1"/>
                  </a:gs>
                  <a:gs pos="9000">
                    <a:schemeClr val="bg1">
                      <a:alpha val="0"/>
                    </a:schemeClr>
                  </a:gs>
                  <a:gs pos="9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96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78A22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05594"/>
          </a:solidFill>
          <a:latin typeface="Arial" pitchFamily="34" charset="0"/>
          <a:ea typeface="+mn-ea"/>
          <a:cs typeface="Arial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05594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05594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05594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05594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100" b="1" dirty="0"/>
              <a:t>Kim Berggren, Director of Community Development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100" dirty="0"/>
              <a:t>City of Brooklyn Park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100" b="1" dirty="0"/>
              <a:t>Kersten Elverum, Director of Econ. Development &amp; Planning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100" dirty="0"/>
              <a:t>City of Hopkins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100" b="1" dirty="0"/>
              <a:t>Jason Schmidt, Senior Planner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100" dirty="0"/>
              <a:t>City of Bloomington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100" b="1" dirty="0"/>
              <a:t>Bob </a:t>
            </a:r>
            <a:r>
              <a:rPr lang="en-US" sz="2100" b="1" dirty="0" err="1"/>
              <a:t>Streetar</a:t>
            </a:r>
            <a:r>
              <a:rPr lang="en-US" sz="2100" b="1" dirty="0"/>
              <a:t>, Community Development Director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100" dirty="0"/>
              <a:t>City of Oakdale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100" b="1" dirty="0"/>
              <a:t>Julie Wischnack, Community Development Director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100" dirty="0"/>
              <a:t>City of Minnetonka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Panel Discussion</a:t>
            </a:r>
          </a:p>
        </p:txBody>
      </p:sp>
    </p:spTree>
    <p:extLst>
      <p:ext uri="{BB962C8B-B14F-4D97-AF65-F5344CB8AC3E}">
        <p14:creationId xmlns:p14="http://schemas.microsoft.com/office/powerpoint/2010/main" val="1576809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/>
              <a:t>How is TOD planning different from, or similar to, other types of planning?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Panel Discussion</a:t>
            </a:r>
          </a:p>
        </p:txBody>
      </p:sp>
    </p:spTree>
    <p:extLst>
      <p:ext uri="{BB962C8B-B14F-4D97-AF65-F5344CB8AC3E}">
        <p14:creationId xmlns:p14="http://schemas.microsoft.com/office/powerpoint/2010/main" val="2355575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/>
              <a:t>What lessons can you share from previous comprehensive planning and station area planning?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Panel Discussion</a:t>
            </a:r>
          </a:p>
        </p:txBody>
      </p:sp>
    </p:spTree>
    <p:extLst>
      <p:ext uri="{BB962C8B-B14F-4D97-AF65-F5344CB8AC3E}">
        <p14:creationId xmlns:p14="http://schemas.microsoft.com/office/powerpoint/2010/main" val="2904281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/>
              <a:t>How should communities plan for places that are currently transit-friendly versus those that require more intervention or transformation?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Panel Discussion</a:t>
            </a:r>
          </a:p>
        </p:txBody>
      </p:sp>
    </p:spTree>
    <p:extLst>
      <p:ext uri="{BB962C8B-B14F-4D97-AF65-F5344CB8AC3E}">
        <p14:creationId xmlns:p14="http://schemas.microsoft.com/office/powerpoint/2010/main" val="228558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/>
              <a:t>What are the TOD market opportunities and challenges in your community?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Panel Discussion</a:t>
            </a:r>
          </a:p>
        </p:txBody>
      </p:sp>
    </p:spTree>
    <p:extLst>
      <p:ext uri="{BB962C8B-B14F-4D97-AF65-F5344CB8AC3E}">
        <p14:creationId xmlns:p14="http://schemas.microsoft.com/office/powerpoint/2010/main" val="286548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/>
              <a:t>How do you effectively communicate with a variety of stakeholders about the need for TOD and its benefits?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Panel Discussion</a:t>
            </a:r>
          </a:p>
        </p:txBody>
      </p:sp>
    </p:spTree>
    <p:extLst>
      <p:ext uri="{BB962C8B-B14F-4D97-AF65-F5344CB8AC3E}">
        <p14:creationId xmlns:p14="http://schemas.microsoft.com/office/powerpoint/2010/main" val="416823275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136d835-caec-42fb-aef5-7dc4f4491699">QQPN4YNDDVCH-118-188</_dlc_DocId>
    <_dlc_DocIdUrl xmlns="3136d835-caec-42fb-aef5-7dc4f4491699">
      <Url>http://metnet/cd/cd/LPA/_layouts/DocIdRedir.aspx?ID=QQPN4YNDDVCH-118-188</Url>
      <Description>QQPN4YNDDVCH-118-188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6C8D403E91DA41BBD48134BC418E6F" ma:contentTypeVersion="1" ma:contentTypeDescription="Create a new document." ma:contentTypeScope="" ma:versionID="768a73e7d3630e0d9fd2b5a28f07be31">
  <xsd:schema xmlns:xsd="http://www.w3.org/2001/XMLSchema" xmlns:xs="http://www.w3.org/2001/XMLSchema" xmlns:p="http://schemas.microsoft.com/office/2006/metadata/properties" xmlns:ns2="3136d835-caec-42fb-aef5-7dc4f4491699" targetNamespace="http://schemas.microsoft.com/office/2006/metadata/properties" ma:root="true" ma:fieldsID="584686b3437d66fee8fd2216fd3c2053" ns2:_="">
    <xsd:import namespace="3136d835-caec-42fb-aef5-7dc4f449169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6d835-caec-42fb-aef5-7dc4f449169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A3B3B13-DBFD-4946-9151-4038FC617482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3136d835-caec-42fb-aef5-7dc4f4491699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FE7E6E3-D896-45AC-AC0F-65C7D0251C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11D5FC-EFCA-4475-BB40-7AE29C8368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36d835-caec-42fb-aef5-7dc4f44916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06ADFE5-029E-4543-8FEF-CD8FFCEC52F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14402</TotalTime>
  <Words>154</Words>
  <Application>Microsoft Office PowerPoint</Application>
  <PresentationFormat>On-screen Show (4:3)</PresentationFormat>
  <Paragraphs>31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2_Office Theme</vt:lpstr>
      <vt:lpstr>Office Theme</vt:lpstr>
      <vt:lpstr>1_Office Theme</vt:lpstr>
      <vt:lpstr>Local Panel Discussion</vt:lpstr>
      <vt:lpstr>Local Panel Discussion</vt:lpstr>
      <vt:lpstr>Local Panel Discussion</vt:lpstr>
      <vt:lpstr>Local Panel Discussion</vt:lpstr>
      <vt:lpstr>Local Panel Discussion</vt:lpstr>
      <vt:lpstr>Local Panel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Torres, Angela</dc:creator>
  <cp:lastModifiedBy>Larson, Michael</cp:lastModifiedBy>
  <cp:revision>725</cp:revision>
  <cp:lastPrinted>2017-01-24T17:24:23Z</cp:lastPrinted>
  <dcterms:created xsi:type="dcterms:W3CDTF">2016-05-11T15:42:57Z</dcterms:created>
  <dcterms:modified xsi:type="dcterms:W3CDTF">2017-01-30T23:51:49Z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0x010100406C8D403E91DA41BBD48134BC418E6F</vt:lpwstr>
  </property>
  <property fmtid="{D5CDD505-2E9C-101B-9397-08002B2CF9AE}" pid="3" name="_dlc_DocIdItemGuid">
    <vt:lpwstr>bbd420d7-794e-4655-bde6-e34895a3e2b3</vt:lpwstr>
  </property>
</Properties>
</file>