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2"/>
  </p:notesMasterIdLst>
  <p:handoutMasterIdLst>
    <p:handoutMasterId r:id="rId13"/>
  </p:handoutMasterIdLst>
  <p:sldIdLst>
    <p:sldId id="952" r:id="rId5"/>
    <p:sldId id="1068" r:id="rId6"/>
    <p:sldId id="977" r:id="rId7"/>
    <p:sldId id="1018" r:id="rId8"/>
    <p:sldId id="1067" r:id="rId9"/>
    <p:sldId id="980" r:id="rId10"/>
    <p:sldId id="268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5093361-426E-362C-66FC-A6D2356AE3CF}" name="Bisila, Melissa" initials="BM" userId="S::melissa.bisila@metrotransit.org::425c9d4e-0141-48e4-a7c5-b8b763a847c6" providerId="AD"/>
  <p188:author id="{97EC9CD6-806E-AA45-8406-267E4040774C}" name="Bisila, Melissa" initials="MB" userId="S::Melissa.Bisila@metrotransit.org::425c9d4e-0141-48e4-a7c5-b8b763a847c6" providerId="AD"/>
  <p188:author id="{DC6DDCF4-7E22-0E9B-90CE-62971CDC5ABC}" name="Hadzic-Stanek, Jasna" initials="JH" userId="S::Jasna.Hadzic-Stanek@metrotransit.org::4edeba51-672a-4840-8b0d-a9c351e1d11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z, Leah" initials="JL" lastIdx="1" clrIdx="0">
    <p:extLst>
      <p:ext uri="{19B8F6BF-5375-455C-9EA6-DF929625EA0E}">
        <p15:presenceInfo xmlns:p15="http://schemas.microsoft.com/office/powerpoint/2012/main" userId="S::leah.janz@metrotransit.org::a1774303-522a-4c45-9d90-dd9943175d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1FF"/>
    <a:srgbClr val="D6EDFF"/>
    <a:srgbClr val="003865"/>
    <a:srgbClr val="78BE21"/>
    <a:srgbClr val="000000"/>
    <a:srgbClr val="E8E8E8"/>
    <a:srgbClr val="0D0D0D"/>
    <a:srgbClr val="B20738"/>
    <a:srgbClr val="00A3E2"/>
    <a:srgbClr val="2C2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57" autoAdjust="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dzic-Stanek, Jasna" userId="4edeba51-672a-4840-8b0d-a9c351e1d119" providerId="ADAL" clId="{925B58BF-5A80-4F1C-8D4E-304A4D3A09E2}"/>
    <pc:docChg chg="modSld">
      <pc:chgData name="Hadzic-Stanek, Jasna" userId="4edeba51-672a-4840-8b0d-a9c351e1d119" providerId="ADAL" clId="{925B58BF-5A80-4F1C-8D4E-304A4D3A09E2}" dt="2025-08-01T15:02:20.439" v="2" actId="20577"/>
      <pc:docMkLst>
        <pc:docMk/>
      </pc:docMkLst>
      <pc:sldChg chg="modNotesTx">
        <pc:chgData name="Hadzic-Stanek, Jasna" userId="4edeba51-672a-4840-8b0d-a9c351e1d119" providerId="ADAL" clId="{925B58BF-5A80-4F1C-8D4E-304A4D3A09E2}" dt="2025-08-01T15:02:20.439" v="2" actId="20577"/>
        <pc:sldMkLst>
          <pc:docMk/>
          <pc:sldMk cId="4229327763" sldId="977"/>
        </pc:sldMkLst>
      </pc:sldChg>
      <pc:sldChg chg="modNotesTx">
        <pc:chgData name="Hadzic-Stanek, Jasna" userId="4edeba51-672a-4840-8b0d-a9c351e1d119" providerId="ADAL" clId="{925B58BF-5A80-4F1C-8D4E-304A4D3A09E2}" dt="2025-08-01T15:02:12.223" v="0" actId="20577"/>
        <pc:sldMkLst>
          <pc:docMk/>
          <pc:sldMk cId="3657012251" sldId="980"/>
        </pc:sldMkLst>
      </pc:sldChg>
      <pc:sldChg chg="modNotesTx">
        <pc:chgData name="Hadzic-Stanek, Jasna" userId="4edeba51-672a-4840-8b0d-a9c351e1d119" providerId="ADAL" clId="{925B58BF-5A80-4F1C-8D4E-304A4D3A09E2}" dt="2025-08-01T15:02:17.198" v="1" actId="20577"/>
        <pc:sldMkLst>
          <pc:docMk/>
          <pc:sldMk cId="3534975851" sldId="1018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1410ED-15EB-45B1-B234-8B82132B60C5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74475A8-82F5-4D74-AFB0-681722BB1984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>
              <a:solidFill>
                <a:schemeClr val="tx2"/>
              </a:solidFill>
            </a:rPr>
            <a:t>Provide audio content that meets ADA requirements</a:t>
          </a:r>
        </a:p>
      </dgm:t>
    </dgm:pt>
    <dgm:pt modelId="{EA304FB5-FA03-41E5-B359-938047D8CDAE}" type="parTrans" cxnId="{4C12ABE3-9EE3-4234-8D48-B0840C5D4196}">
      <dgm:prSet/>
      <dgm:spPr/>
      <dgm:t>
        <a:bodyPr/>
        <a:lstStyle/>
        <a:p>
          <a:endParaRPr lang="en-US"/>
        </a:p>
      </dgm:t>
    </dgm:pt>
    <dgm:pt modelId="{AD5A5B6F-DD8F-4EAC-9DF6-FFF9531789BE}" type="sibTrans" cxnId="{4C12ABE3-9EE3-4234-8D48-B0840C5D4196}">
      <dgm:prSet/>
      <dgm:spPr/>
      <dgm:t>
        <a:bodyPr/>
        <a:lstStyle/>
        <a:p>
          <a:endParaRPr lang="en-US"/>
        </a:p>
      </dgm:t>
    </dgm:pt>
    <dgm:pt modelId="{01370C10-16B9-4A20-8F00-E2DC181251A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>
              <a:solidFill>
                <a:schemeClr val="tx2"/>
              </a:solidFill>
            </a:rPr>
            <a:t>Be able to proactively respond to issues and outages </a:t>
          </a:r>
        </a:p>
      </dgm:t>
    </dgm:pt>
    <dgm:pt modelId="{20648EA2-46E4-494F-BD67-4E9B757B431E}" type="parTrans" cxnId="{3C5D21EB-9041-4F46-9D64-00C6FEBE9C69}">
      <dgm:prSet/>
      <dgm:spPr/>
      <dgm:t>
        <a:bodyPr/>
        <a:lstStyle/>
        <a:p>
          <a:endParaRPr lang="en-US"/>
        </a:p>
      </dgm:t>
    </dgm:pt>
    <dgm:pt modelId="{A7185C5C-55BE-43E6-9D13-CE5AD5AEB46E}" type="sibTrans" cxnId="{3C5D21EB-9041-4F46-9D64-00C6FEBE9C69}">
      <dgm:prSet/>
      <dgm:spPr/>
      <dgm:t>
        <a:bodyPr/>
        <a:lstStyle/>
        <a:p>
          <a:endParaRPr lang="en-US"/>
        </a:p>
      </dgm:t>
    </dgm:pt>
    <dgm:pt modelId="{305CB584-0AE7-4D06-9EA6-332090725B8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>
              <a:solidFill>
                <a:schemeClr val="tx2"/>
              </a:solidFill>
            </a:rPr>
            <a:t>Reduce the manual labor required to produce new content </a:t>
          </a:r>
        </a:p>
      </dgm:t>
    </dgm:pt>
    <dgm:pt modelId="{AC311E4A-57C8-47F1-A1A3-90381F8554A4}" type="parTrans" cxnId="{462D1D58-87B7-4A6D-ACDD-27015442F9AA}">
      <dgm:prSet/>
      <dgm:spPr/>
      <dgm:t>
        <a:bodyPr/>
        <a:lstStyle/>
        <a:p>
          <a:endParaRPr lang="en-US"/>
        </a:p>
      </dgm:t>
    </dgm:pt>
    <dgm:pt modelId="{194F0DF7-C7CC-4938-B512-52A499B50FCD}" type="sibTrans" cxnId="{462D1D58-87B7-4A6D-ACDD-27015442F9AA}">
      <dgm:prSet/>
      <dgm:spPr/>
      <dgm:t>
        <a:bodyPr/>
        <a:lstStyle/>
        <a:p>
          <a:endParaRPr lang="en-US"/>
        </a:p>
      </dgm:t>
    </dgm:pt>
    <dgm:pt modelId="{99A5D9C4-3D6F-4833-9482-55B6310621E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>
              <a:solidFill>
                <a:schemeClr val="tx2"/>
              </a:solidFill>
            </a:rPr>
            <a:t>Reduce system complexity</a:t>
          </a:r>
        </a:p>
      </dgm:t>
    </dgm:pt>
    <dgm:pt modelId="{079E45B5-9FDA-49BB-ADBB-A827FFF7D69C}" type="parTrans" cxnId="{865AB0D4-73D0-43F9-8AE1-8BAE823302DF}">
      <dgm:prSet/>
      <dgm:spPr/>
      <dgm:t>
        <a:bodyPr/>
        <a:lstStyle/>
        <a:p>
          <a:endParaRPr lang="en-US"/>
        </a:p>
      </dgm:t>
    </dgm:pt>
    <dgm:pt modelId="{BD9EBF89-44C2-4A22-AAC6-B3F6DA2136C4}" type="sibTrans" cxnId="{865AB0D4-73D0-43F9-8AE1-8BAE823302DF}">
      <dgm:prSet/>
      <dgm:spPr/>
      <dgm:t>
        <a:bodyPr/>
        <a:lstStyle/>
        <a:p>
          <a:endParaRPr lang="en-US"/>
        </a:p>
      </dgm:t>
    </dgm:pt>
    <dgm:pt modelId="{9E604C5D-EBB2-4CAB-B4A4-1354AF803AE0}" type="pres">
      <dgm:prSet presAssocID="{F11410ED-15EB-45B1-B234-8B82132B60C5}" presName="root" presStyleCnt="0">
        <dgm:presLayoutVars>
          <dgm:dir/>
          <dgm:resizeHandles val="exact"/>
        </dgm:presLayoutVars>
      </dgm:prSet>
      <dgm:spPr/>
    </dgm:pt>
    <dgm:pt modelId="{5BCD69E7-7F1C-47EA-835B-11C9785BA17D}" type="pres">
      <dgm:prSet presAssocID="{674475A8-82F5-4D74-AFB0-681722BB1984}" presName="compNode" presStyleCnt="0"/>
      <dgm:spPr/>
    </dgm:pt>
    <dgm:pt modelId="{EFB36D73-51B0-4D20-9A10-89C83217A16C}" type="pres">
      <dgm:prSet presAssocID="{674475A8-82F5-4D74-AFB0-681722BB1984}" presName="iconRect" presStyleLbl="node1" presStyleIdx="0" presStyleCnt="4" custScaleX="274955" custScaleY="272760" custLinFactNeighborX="40690" custLinFactNeighborY="-42226"/>
      <dgm:spPr>
        <a:blipFill>
          <a:blip xmlns:r="http://schemas.openxmlformats.org/officeDocument/2006/relationships" r:embed="rId1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59AD4664-7308-446E-BE04-DAAD1E3D4026}" type="pres">
      <dgm:prSet presAssocID="{674475A8-82F5-4D74-AFB0-681722BB1984}" presName="iconSpace" presStyleCnt="0"/>
      <dgm:spPr/>
    </dgm:pt>
    <dgm:pt modelId="{762752BD-EA64-4E2A-BA3C-F5211CAA4F9A}" type="pres">
      <dgm:prSet presAssocID="{674475A8-82F5-4D74-AFB0-681722BB1984}" presName="parTx" presStyleLbl="revTx" presStyleIdx="0" presStyleCnt="8" custLinFactNeighborX="-8237" custLinFactNeighborY="97150">
        <dgm:presLayoutVars>
          <dgm:chMax val="0"/>
          <dgm:chPref val="0"/>
        </dgm:presLayoutVars>
      </dgm:prSet>
      <dgm:spPr/>
    </dgm:pt>
    <dgm:pt modelId="{F6E90B4A-5AB8-47D2-90D4-7A272D3AF374}" type="pres">
      <dgm:prSet presAssocID="{674475A8-82F5-4D74-AFB0-681722BB1984}" presName="txSpace" presStyleCnt="0"/>
      <dgm:spPr/>
    </dgm:pt>
    <dgm:pt modelId="{3AB501A9-E76D-4572-9773-F0F620C00559}" type="pres">
      <dgm:prSet presAssocID="{674475A8-82F5-4D74-AFB0-681722BB1984}" presName="desTx" presStyleLbl="revTx" presStyleIdx="1" presStyleCnt="8">
        <dgm:presLayoutVars/>
      </dgm:prSet>
      <dgm:spPr/>
    </dgm:pt>
    <dgm:pt modelId="{7A4B516C-7DD4-44E6-91E3-3ED3A9CC6FD3}" type="pres">
      <dgm:prSet presAssocID="{AD5A5B6F-DD8F-4EAC-9DF6-FFF9531789BE}" presName="sibTrans" presStyleCnt="0"/>
      <dgm:spPr/>
    </dgm:pt>
    <dgm:pt modelId="{59502509-70DF-4848-B0C2-2A464D92979D}" type="pres">
      <dgm:prSet presAssocID="{01370C10-16B9-4A20-8F00-E2DC181251AB}" presName="compNode" presStyleCnt="0"/>
      <dgm:spPr/>
    </dgm:pt>
    <dgm:pt modelId="{327E419B-24AE-421C-9360-4BCB03298742}" type="pres">
      <dgm:prSet presAssocID="{01370C10-16B9-4A20-8F00-E2DC181251AB}" presName="iconRect" presStyleLbl="node1" presStyleIdx="1" presStyleCnt="4" custScaleX="264970" custScaleY="213951" custLinFactNeighborX="33044" custLinFactNeighborY="-26729"/>
      <dgm:spPr>
        <a:blipFill>
          <a:blip xmlns:r="http://schemas.openxmlformats.org/officeDocument/2006/relationships"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 outline"/>
        </a:ext>
      </dgm:extLst>
    </dgm:pt>
    <dgm:pt modelId="{6A5D1437-058D-4E42-A65A-39F7390B9C6B}" type="pres">
      <dgm:prSet presAssocID="{01370C10-16B9-4A20-8F00-E2DC181251AB}" presName="iconSpace" presStyleCnt="0"/>
      <dgm:spPr/>
    </dgm:pt>
    <dgm:pt modelId="{BBD6511E-C768-4ACB-9B53-564DB5B74AFE}" type="pres">
      <dgm:prSet presAssocID="{01370C10-16B9-4A20-8F00-E2DC181251AB}" presName="parTx" presStyleLbl="revTx" presStyleIdx="2" presStyleCnt="8" custLinFactNeighborX="-6943" custLinFactNeighborY="33036">
        <dgm:presLayoutVars>
          <dgm:chMax val="0"/>
          <dgm:chPref val="0"/>
        </dgm:presLayoutVars>
      </dgm:prSet>
      <dgm:spPr/>
    </dgm:pt>
    <dgm:pt modelId="{51891D53-965B-40B5-8767-BFC718BDF81A}" type="pres">
      <dgm:prSet presAssocID="{01370C10-16B9-4A20-8F00-E2DC181251AB}" presName="txSpace" presStyleCnt="0"/>
      <dgm:spPr/>
    </dgm:pt>
    <dgm:pt modelId="{F3811B41-D51C-4EF8-8A08-15C6C438153E}" type="pres">
      <dgm:prSet presAssocID="{01370C10-16B9-4A20-8F00-E2DC181251AB}" presName="desTx" presStyleLbl="revTx" presStyleIdx="3" presStyleCnt="8">
        <dgm:presLayoutVars/>
      </dgm:prSet>
      <dgm:spPr/>
    </dgm:pt>
    <dgm:pt modelId="{AFAF5341-4B9C-4515-A8A7-5C788D314A36}" type="pres">
      <dgm:prSet presAssocID="{A7185C5C-55BE-43E6-9D13-CE5AD5AEB46E}" presName="sibTrans" presStyleCnt="0"/>
      <dgm:spPr/>
    </dgm:pt>
    <dgm:pt modelId="{7696E715-1929-4C77-B0F6-E84BA94B081A}" type="pres">
      <dgm:prSet presAssocID="{305CB584-0AE7-4D06-9EA6-332090725B8F}" presName="compNode" presStyleCnt="0"/>
      <dgm:spPr/>
    </dgm:pt>
    <dgm:pt modelId="{FC0745AD-C89A-4FC0-9A2C-1D71C306A07C}" type="pres">
      <dgm:prSet presAssocID="{305CB584-0AE7-4D06-9EA6-332090725B8F}" presName="iconRect" presStyleLbl="node1" presStyleIdx="2" presStyleCnt="4" custScaleX="311813" custScaleY="275923" custLinFactNeighborX="-4208" custLinFactNeighborY="-32635"/>
      <dgm:spPr>
        <a:blipFill>
          <a:blip xmlns:r="http://schemas.openxmlformats.org/officeDocument/2006/relationships"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9F169A0A-6BA5-4B2E-813B-6AFE8284C23B}" type="pres">
      <dgm:prSet presAssocID="{305CB584-0AE7-4D06-9EA6-332090725B8F}" presName="iconSpace" presStyleCnt="0"/>
      <dgm:spPr/>
    </dgm:pt>
    <dgm:pt modelId="{C4DDB747-DD0B-4C2D-A24D-47D19A92FE75}" type="pres">
      <dgm:prSet presAssocID="{305CB584-0AE7-4D06-9EA6-332090725B8F}" presName="parTx" presStyleLbl="revTx" presStyleIdx="4" presStyleCnt="8" custLinFactNeighborX="-18007" custLinFactNeighborY="28001">
        <dgm:presLayoutVars>
          <dgm:chMax val="0"/>
          <dgm:chPref val="0"/>
        </dgm:presLayoutVars>
      </dgm:prSet>
      <dgm:spPr/>
    </dgm:pt>
    <dgm:pt modelId="{9AB6794B-069A-4237-9ABE-18027E34BFA2}" type="pres">
      <dgm:prSet presAssocID="{305CB584-0AE7-4D06-9EA6-332090725B8F}" presName="txSpace" presStyleCnt="0"/>
      <dgm:spPr/>
    </dgm:pt>
    <dgm:pt modelId="{5B2E6600-CB8D-4F00-AE95-D92499A59F5A}" type="pres">
      <dgm:prSet presAssocID="{305CB584-0AE7-4D06-9EA6-332090725B8F}" presName="desTx" presStyleLbl="revTx" presStyleIdx="5" presStyleCnt="8">
        <dgm:presLayoutVars/>
      </dgm:prSet>
      <dgm:spPr/>
    </dgm:pt>
    <dgm:pt modelId="{F075CE23-FB1D-4693-8902-EC257564BD5F}" type="pres">
      <dgm:prSet presAssocID="{194F0DF7-C7CC-4938-B512-52A499B50FCD}" presName="sibTrans" presStyleCnt="0"/>
      <dgm:spPr/>
    </dgm:pt>
    <dgm:pt modelId="{4BDDD292-CA8D-45C3-9863-D93C96F81A63}" type="pres">
      <dgm:prSet presAssocID="{99A5D9C4-3D6F-4833-9482-55B6310621E8}" presName="compNode" presStyleCnt="0"/>
      <dgm:spPr/>
    </dgm:pt>
    <dgm:pt modelId="{A569E946-3BA5-4C91-A85C-5AA0ED4119BF}" type="pres">
      <dgm:prSet presAssocID="{99A5D9C4-3D6F-4833-9482-55B6310621E8}" presName="iconRect" presStyleLbl="node1" presStyleIdx="3" presStyleCnt="4" custScaleX="253624" custScaleY="272732" custLinFactNeighborX="-4208" custLinFactNeighborY="-31837"/>
      <dgm:spPr>
        <a:blipFill>
          <a:blip xmlns:r="http://schemas.openxmlformats.org/officeDocument/2006/relationships" r:embed="rId7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"/>
        </a:ext>
      </dgm:extLst>
    </dgm:pt>
    <dgm:pt modelId="{180F0840-F6C2-424D-84A5-E73790A506CB}" type="pres">
      <dgm:prSet presAssocID="{99A5D9C4-3D6F-4833-9482-55B6310621E8}" presName="iconSpace" presStyleCnt="0"/>
      <dgm:spPr/>
    </dgm:pt>
    <dgm:pt modelId="{9A95DE37-AC46-46B8-BD34-575B1E638DFC}" type="pres">
      <dgm:prSet presAssocID="{99A5D9C4-3D6F-4833-9482-55B6310621E8}" presName="parTx" presStyleLbl="revTx" presStyleIdx="6" presStyleCnt="8" custLinFactNeighborX="-11840" custLinFactNeighborY="94535">
        <dgm:presLayoutVars>
          <dgm:chMax val="0"/>
          <dgm:chPref val="0"/>
        </dgm:presLayoutVars>
      </dgm:prSet>
      <dgm:spPr/>
    </dgm:pt>
    <dgm:pt modelId="{6B32A69E-0ED5-45E8-992F-9941CAB641CD}" type="pres">
      <dgm:prSet presAssocID="{99A5D9C4-3D6F-4833-9482-55B6310621E8}" presName="txSpace" presStyleCnt="0"/>
      <dgm:spPr/>
    </dgm:pt>
    <dgm:pt modelId="{9CF97013-3CD3-43A2-8B12-C41F7029DCD2}" type="pres">
      <dgm:prSet presAssocID="{99A5D9C4-3D6F-4833-9482-55B6310621E8}" presName="desTx" presStyleLbl="revTx" presStyleIdx="7" presStyleCnt="8">
        <dgm:presLayoutVars/>
      </dgm:prSet>
      <dgm:spPr/>
    </dgm:pt>
  </dgm:ptLst>
  <dgm:cxnLst>
    <dgm:cxn modelId="{C9C9DD0A-83E5-40BB-A266-E45F51EA3C9C}" type="presOf" srcId="{99A5D9C4-3D6F-4833-9482-55B6310621E8}" destId="{9A95DE37-AC46-46B8-BD34-575B1E638DFC}" srcOrd="0" destOrd="0" presId="urn:microsoft.com/office/officeart/2018/2/layout/IconLabelDescriptionList"/>
    <dgm:cxn modelId="{B6FDFC5B-E3C2-41F0-A33C-3CCB74BAAAEA}" type="presOf" srcId="{01370C10-16B9-4A20-8F00-E2DC181251AB}" destId="{BBD6511E-C768-4ACB-9B53-564DB5B74AFE}" srcOrd="0" destOrd="0" presId="urn:microsoft.com/office/officeart/2018/2/layout/IconLabelDescriptionList"/>
    <dgm:cxn modelId="{57FA8455-1A1A-4685-B684-2120EB933811}" type="presOf" srcId="{674475A8-82F5-4D74-AFB0-681722BB1984}" destId="{762752BD-EA64-4E2A-BA3C-F5211CAA4F9A}" srcOrd="0" destOrd="0" presId="urn:microsoft.com/office/officeart/2018/2/layout/IconLabelDescriptionList"/>
    <dgm:cxn modelId="{879A4276-F829-4058-A388-4FC34B05FA48}" type="presOf" srcId="{305CB584-0AE7-4D06-9EA6-332090725B8F}" destId="{C4DDB747-DD0B-4C2D-A24D-47D19A92FE75}" srcOrd="0" destOrd="0" presId="urn:microsoft.com/office/officeart/2018/2/layout/IconLabelDescriptionList"/>
    <dgm:cxn modelId="{462D1D58-87B7-4A6D-ACDD-27015442F9AA}" srcId="{F11410ED-15EB-45B1-B234-8B82132B60C5}" destId="{305CB584-0AE7-4D06-9EA6-332090725B8F}" srcOrd="2" destOrd="0" parTransId="{AC311E4A-57C8-47F1-A1A3-90381F8554A4}" sibTransId="{194F0DF7-C7CC-4938-B512-52A499B50FCD}"/>
    <dgm:cxn modelId="{865AB0D4-73D0-43F9-8AE1-8BAE823302DF}" srcId="{F11410ED-15EB-45B1-B234-8B82132B60C5}" destId="{99A5D9C4-3D6F-4833-9482-55B6310621E8}" srcOrd="3" destOrd="0" parTransId="{079E45B5-9FDA-49BB-ADBB-A827FFF7D69C}" sibTransId="{BD9EBF89-44C2-4A22-AAC6-B3F6DA2136C4}"/>
    <dgm:cxn modelId="{8A4D63DD-7103-4E1C-BA13-557543533B3A}" type="presOf" srcId="{F11410ED-15EB-45B1-B234-8B82132B60C5}" destId="{9E604C5D-EBB2-4CAB-B4A4-1354AF803AE0}" srcOrd="0" destOrd="0" presId="urn:microsoft.com/office/officeart/2018/2/layout/IconLabelDescriptionList"/>
    <dgm:cxn modelId="{4C12ABE3-9EE3-4234-8D48-B0840C5D4196}" srcId="{F11410ED-15EB-45B1-B234-8B82132B60C5}" destId="{674475A8-82F5-4D74-AFB0-681722BB1984}" srcOrd="0" destOrd="0" parTransId="{EA304FB5-FA03-41E5-B359-938047D8CDAE}" sibTransId="{AD5A5B6F-DD8F-4EAC-9DF6-FFF9531789BE}"/>
    <dgm:cxn modelId="{3C5D21EB-9041-4F46-9D64-00C6FEBE9C69}" srcId="{F11410ED-15EB-45B1-B234-8B82132B60C5}" destId="{01370C10-16B9-4A20-8F00-E2DC181251AB}" srcOrd="1" destOrd="0" parTransId="{20648EA2-46E4-494F-BD67-4E9B757B431E}" sibTransId="{A7185C5C-55BE-43E6-9D13-CE5AD5AEB46E}"/>
    <dgm:cxn modelId="{FE98CC57-8BAA-40A1-8930-8E8D70F3A9B9}" type="presParOf" srcId="{9E604C5D-EBB2-4CAB-B4A4-1354AF803AE0}" destId="{5BCD69E7-7F1C-47EA-835B-11C9785BA17D}" srcOrd="0" destOrd="0" presId="urn:microsoft.com/office/officeart/2018/2/layout/IconLabelDescriptionList"/>
    <dgm:cxn modelId="{91432162-AB74-4926-AF41-1E19085CE979}" type="presParOf" srcId="{5BCD69E7-7F1C-47EA-835B-11C9785BA17D}" destId="{EFB36D73-51B0-4D20-9A10-89C83217A16C}" srcOrd="0" destOrd="0" presId="urn:microsoft.com/office/officeart/2018/2/layout/IconLabelDescriptionList"/>
    <dgm:cxn modelId="{4EFA3DA1-34A4-493A-8F25-0509B64BE262}" type="presParOf" srcId="{5BCD69E7-7F1C-47EA-835B-11C9785BA17D}" destId="{59AD4664-7308-446E-BE04-DAAD1E3D4026}" srcOrd="1" destOrd="0" presId="urn:microsoft.com/office/officeart/2018/2/layout/IconLabelDescriptionList"/>
    <dgm:cxn modelId="{F3A11D34-62E2-46B2-8B4E-1538ED26B902}" type="presParOf" srcId="{5BCD69E7-7F1C-47EA-835B-11C9785BA17D}" destId="{762752BD-EA64-4E2A-BA3C-F5211CAA4F9A}" srcOrd="2" destOrd="0" presId="urn:microsoft.com/office/officeart/2018/2/layout/IconLabelDescriptionList"/>
    <dgm:cxn modelId="{1AC94118-ABBA-4B09-AA2D-7A04E014A8EF}" type="presParOf" srcId="{5BCD69E7-7F1C-47EA-835B-11C9785BA17D}" destId="{F6E90B4A-5AB8-47D2-90D4-7A272D3AF374}" srcOrd="3" destOrd="0" presId="urn:microsoft.com/office/officeart/2018/2/layout/IconLabelDescriptionList"/>
    <dgm:cxn modelId="{C159BCA8-11F2-47C3-9F4B-B1173D3811E2}" type="presParOf" srcId="{5BCD69E7-7F1C-47EA-835B-11C9785BA17D}" destId="{3AB501A9-E76D-4572-9773-F0F620C00559}" srcOrd="4" destOrd="0" presId="urn:microsoft.com/office/officeart/2018/2/layout/IconLabelDescriptionList"/>
    <dgm:cxn modelId="{AAAECF0A-152A-4195-9592-1D1053D65BC9}" type="presParOf" srcId="{9E604C5D-EBB2-4CAB-B4A4-1354AF803AE0}" destId="{7A4B516C-7DD4-44E6-91E3-3ED3A9CC6FD3}" srcOrd="1" destOrd="0" presId="urn:microsoft.com/office/officeart/2018/2/layout/IconLabelDescriptionList"/>
    <dgm:cxn modelId="{DCEB7CA2-947E-40D2-96B2-4BEAF3EF5D5A}" type="presParOf" srcId="{9E604C5D-EBB2-4CAB-B4A4-1354AF803AE0}" destId="{59502509-70DF-4848-B0C2-2A464D92979D}" srcOrd="2" destOrd="0" presId="urn:microsoft.com/office/officeart/2018/2/layout/IconLabelDescriptionList"/>
    <dgm:cxn modelId="{594CB36C-1C47-4A66-95C4-C0AA021BF3D7}" type="presParOf" srcId="{59502509-70DF-4848-B0C2-2A464D92979D}" destId="{327E419B-24AE-421C-9360-4BCB03298742}" srcOrd="0" destOrd="0" presId="urn:microsoft.com/office/officeart/2018/2/layout/IconLabelDescriptionList"/>
    <dgm:cxn modelId="{B24803DE-58D1-41DB-8251-8276111C0B0D}" type="presParOf" srcId="{59502509-70DF-4848-B0C2-2A464D92979D}" destId="{6A5D1437-058D-4E42-A65A-39F7390B9C6B}" srcOrd="1" destOrd="0" presId="urn:microsoft.com/office/officeart/2018/2/layout/IconLabelDescriptionList"/>
    <dgm:cxn modelId="{796716B4-9CF8-4D09-975C-383F99BF8EE4}" type="presParOf" srcId="{59502509-70DF-4848-B0C2-2A464D92979D}" destId="{BBD6511E-C768-4ACB-9B53-564DB5B74AFE}" srcOrd="2" destOrd="0" presId="urn:microsoft.com/office/officeart/2018/2/layout/IconLabelDescriptionList"/>
    <dgm:cxn modelId="{1B9F8CD6-1E47-4B50-A0D7-A686A9075632}" type="presParOf" srcId="{59502509-70DF-4848-B0C2-2A464D92979D}" destId="{51891D53-965B-40B5-8767-BFC718BDF81A}" srcOrd="3" destOrd="0" presId="urn:microsoft.com/office/officeart/2018/2/layout/IconLabelDescriptionList"/>
    <dgm:cxn modelId="{1CCF43BD-9D12-4AB2-A2EF-152007269C25}" type="presParOf" srcId="{59502509-70DF-4848-B0C2-2A464D92979D}" destId="{F3811B41-D51C-4EF8-8A08-15C6C438153E}" srcOrd="4" destOrd="0" presId="urn:microsoft.com/office/officeart/2018/2/layout/IconLabelDescriptionList"/>
    <dgm:cxn modelId="{C0FD4D2D-57F2-4596-866F-FBC122FB5F56}" type="presParOf" srcId="{9E604C5D-EBB2-4CAB-B4A4-1354AF803AE0}" destId="{AFAF5341-4B9C-4515-A8A7-5C788D314A36}" srcOrd="3" destOrd="0" presId="urn:microsoft.com/office/officeart/2018/2/layout/IconLabelDescriptionList"/>
    <dgm:cxn modelId="{D94E514D-1B4D-4361-AB7A-8FE4E8B291A7}" type="presParOf" srcId="{9E604C5D-EBB2-4CAB-B4A4-1354AF803AE0}" destId="{7696E715-1929-4C77-B0F6-E84BA94B081A}" srcOrd="4" destOrd="0" presId="urn:microsoft.com/office/officeart/2018/2/layout/IconLabelDescriptionList"/>
    <dgm:cxn modelId="{6ECD706B-8B7D-4617-9F28-94C85439B740}" type="presParOf" srcId="{7696E715-1929-4C77-B0F6-E84BA94B081A}" destId="{FC0745AD-C89A-4FC0-9A2C-1D71C306A07C}" srcOrd="0" destOrd="0" presId="urn:microsoft.com/office/officeart/2018/2/layout/IconLabelDescriptionList"/>
    <dgm:cxn modelId="{73678965-66CF-427C-A9A2-EA8B60A57F4C}" type="presParOf" srcId="{7696E715-1929-4C77-B0F6-E84BA94B081A}" destId="{9F169A0A-6BA5-4B2E-813B-6AFE8284C23B}" srcOrd="1" destOrd="0" presId="urn:microsoft.com/office/officeart/2018/2/layout/IconLabelDescriptionList"/>
    <dgm:cxn modelId="{4F2EA66A-39DD-429E-8538-F1E762000E71}" type="presParOf" srcId="{7696E715-1929-4C77-B0F6-E84BA94B081A}" destId="{C4DDB747-DD0B-4C2D-A24D-47D19A92FE75}" srcOrd="2" destOrd="0" presId="urn:microsoft.com/office/officeart/2018/2/layout/IconLabelDescriptionList"/>
    <dgm:cxn modelId="{3D8CB121-630B-473D-BFA3-D7DBD6DE0D0D}" type="presParOf" srcId="{7696E715-1929-4C77-B0F6-E84BA94B081A}" destId="{9AB6794B-069A-4237-9ABE-18027E34BFA2}" srcOrd="3" destOrd="0" presId="urn:microsoft.com/office/officeart/2018/2/layout/IconLabelDescriptionList"/>
    <dgm:cxn modelId="{11091E87-B91F-4C9C-AB2C-F4C6637C436C}" type="presParOf" srcId="{7696E715-1929-4C77-B0F6-E84BA94B081A}" destId="{5B2E6600-CB8D-4F00-AE95-D92499A59F5A}" srcOrd="4" destOrd="0" presId="urn:microsoft.com/office/officeart/2018/2/layout/IconLabelDescriptionList"/>
    <dgm:cxn modelId="{675252FD-5282-489A-93F5-CE0D88072529}" type="presParOf" srcId="{9E604C5D-EBB2-4CAB-B4A4-1354AF803AE0}" destId="{F075CE23-FB1D-4693-8902-EC257564BD5F}" srcOrd="5" destOrd="0" presId="urn:microsoft.com/office/officeart/2018/2/layout/IconLabelDescriptionList"/>
    <dgm:cxn modelId="{5450A5FF-9140-47CB-A4BC-DB7B31170593}" type="presParOf" srcId="{9E604C5D-EBB2-4CAB-B4A4-1354AF803AE0}" destId="{4BDDD292-CA8D-45C3-9863-D93C96F81A63}" srcOrd="6" destOrd="0" presId="urn:microsoft.com/office/officeart/2018/2/layout/IconLabelDescriptionList"/>
    <dgm:cxn modelId="{D11616BD-2A97-4EDB-9FD6-30DBD46E7EA6}" type="presParOf" srcId="{4BDDD292-CA8D-45C3-9863-D93C96F81A63}" destId="{A569E946-3BA5-4C91-A85C-5AA0ED4119BF}" srcOrd="0" destOrd="0" presId="urn:microsoft.com/office/officeart/2018/2/layout/IconLabelDescriptionList"/>
    <dgm:cxn modelId="{E7F89D65-9537-4AF2-94C3-C12EB01B6046}" type="presParOf" srcId="{4BDDD292-CA8D-45C3-9863-D93C96F81A63}" destId="{180F0840-F6C2-424D-84A5-E73790A506CB}" srcOrd="1" destOrd="0" presId="urn:microsoft.com/office/officeart/2018/2/layout/IconLabelDescriptionList"/>
    <dgm:cxn modelId="{CCCC11B1-4111-480F-AEEF-AD6CF26ACCB5}" type="presParOf" srcId="{4BDDD292-CA8D-45C3-9863-D93C96F81A63}" destId="{9A95DE37-AC46-46B8-BD34-575B1E638DFC}" srcOrd="2" destOrd="0" presId="urn:microsoft.com/office/officeart/2018/2/layout/IconLabelDescriptionList"/>
    <dgm:cxn modelId="{E34740B7-6F1E-4E1F-8D03-51AC8A875AAC}" type="presParOf" srcId="{4BDDD292-CA8D-45C3-9863-D93C96F81A63}" destId="{6B32A69E-0ED5-45E8-992F-9941CAB641CD}" srcOrd="3" destOrd="0" presId="urn:microsoft.com/office/officeart/2018/2/layout/IconLabelDescriptionList"/>
    <dgm:cxn modelId="{35A9D793-9782-46A4-8F2F-51F829BDC409}" type="presParOf" srcId="{4BDDD292-CA8D-45C3-9863-D93C96F81A63}" destId="{9CF97013-3CD3-43A2-8B12-C41F7029DCD2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36D73-51B0-4D20-9A10-89C83217A16C}">
      <dsp:nvSpPr>
        <dsp:cNvPr id="0" name=""/>
        <dsp:cNvSpPr/>
      </dsp:nvSpPr>
      <dsp:spPr>
        <a:xfrm>
          <a:off x="271377" y="256829"/>
          <a:ext cx="1828977" cy="1814376"/>
        </a:xfrm>
        <a:prstGeom prst="rect">
          <a:avLst/>
        </a:prstGeom>
        <a:blipFill>
          <a:blip xmlns:r="http://schemas.openxmlformats.org/officeDocument/2006/relationships" r:embed="rId1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752BD-EA64-4E2A-BA3C-F5211CAA4F9A}">
      <dsp:nvSpPr>
        <dsp:cNvPr id="0" name=""/>
        <dsp:cNvSpPr/>
      </dsp:nvSpPr>
      <dsp:spPr>
        <a:xfrm>
          <a:off x="426055" y="2485213"/>
          <a:ext cx="1900546" cy="186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>
              <a:solidFill>
                <a:schemeClr val="tx2"/>
              </a:solidFill>
            </a:rPr>
            <a:t>Provide audio content that meets ADA requirements</a:t>
          </a:r>
        </a:p>
      </dsp:txBody>
      <dsp:txXfrm>
        <a:off x="426055" y="2485213"/>
        <a:ext cx="1900546" cy="1861361"/>
      </dsp:txXfrm>
    </dsp:sp>
    <dsp:sp modelId="{3AB501A9-E76D-4572-9773-F0F620C00559}">
      <dsp:nvSpPr>
        <dsp:cNvPr id="0" name=""/>
        <dsp:cNvSpPr/>
      </dsp:nvSpPr>
      <dsp:spPr>
        <a:xfrm>
          <a:off x="582603" y="3808740"/>
          <a:ext cx="1900546" cy="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E419B-24AE-421C-9360-4BCB03298742}">
      <dsp:nvSpPr>
        <dsp:cNvPr id="0" name=""/>
        <dsp:cNvSpPr/>
      </dsp:nvSpPr>
      <dsp:spPr>
        <a:xfrm>
          <a:off x="3035552" y="457712"/>
          <a:ext cx="1762557" cy="1423183"/>
        </a:xfrm>
        <a:prstGeom prst="rect">
          <a:avLst/>
        </a:prstGeom>
        <a:blipFill>
          <a:blip xmlns:r="http://schemas.openxmlformats.org/officeDocument/2006/relationships"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6511E-C768-4ACB-9B53-564DB5B74AFE}">
      <dsp:nvSpPr>
        <dsp:cNvPr id="0" name=""/>
        <dsp:cNvSpPr/>
      </dsp:nvSpPr>
      <dsp:spPr>
        <a:xfrm>
          <a:off x="3232474" y="2410569"/>
          <a:ext cx="1900546" cy="186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>
              <a:solidFill>
                <a:schemeClr val="tx2"/>
              </a:solidFill>
            </a:rPr>
            <a:t>Be able to proactively respond to issues and outages </a:t>
          </a:r>
        </a:p>
      </dsp:txBody>
      <dsp:txXfrm>
        <a:off x="3232474" y="2410569"/>
        <a:ext cx="1900546" cy="1861361"/>
      </dsp:txXfrm>
    </dsp:sp>
    <dsp:sp modelId="{F3811B41-D51C-4EF8-8A08-15C6C438153E}">
      <dsp:nvSpPr>
        <dsp:cNvPr id="0" name=""/>
        <dsp:cNvSpPr/>
      </dsp:nvSpPr>
      <dsp:spPr>
        <a:xfrm>
          <a:off x="3364429" y="3710942"/>
          <a:ext cx="1900546" cy="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745AD-C89A-4FC0-9A2C-1D71C306A07C}">
      <dsp:nvSpPr>
        <dsp:cNvPr id="0" name=""/>
        <dsp:cNvSpPr/>
      </dsp:nvSpPr>
      <dsp:spPr>
        <a:xfrm>
          <a:off x="5569580" y="315367"/>
          <a:ext cx="2074153" cy="1835416"/>
        </a:xfrm>
        <a:prstGeom prst="rect">
          <a:avLst/>
        </a:prstGeom>
        <a:blipFill>
          <a:blip xmlns:r="http://schemas.openxmlformats.org/officeDocument/2006/relationships"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DB747-DD0B-4C2D-A24D-47D19A92FE75}">
      <dsp:nvSpPr>
        <dsp:cNvPr id="0" name=""/>
        <dsp:cNvSpPr/>
      </dsp:nvSpPr>
      <dsp:spPr>
        <a:xfrm>
          <a:off x="5959821" y="2419908"/>
          <a:ext cx="1900546" cy="186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>
              <a:solidFill>
                <a:schemeClr val="tx2"/>
              </a:solidFill>
            </a:rPr>
            <a:t>Reduce the manual labor required to produce new content </a:t>
          </a:r>
        </a:p>
      </dsp:txBody>
      <dsp:txXfrm>
        <a:off x="5959821" y="2419908"/>
        <a:ext cx="1900546" cy="1861361"/>
      </dsp:txXfrm>
    </dsp:sp>
    <dsp:sp modelId="{5B2E6600-CB8D-4F00-AE95-D92499A59F5A}">
      <dsp:nvSpPr>
        <dsp:cNvPr id="0" name=""/>
        <dsp:cNvSpPr/>
      </dsp:nvSpPr>
      <dsp:spPr>
        <a:xfrm>
          <a:off x="6302052" y="3814000"/>
          <a:ext cx="1900546" cy="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69E946-3BA5-4C91-A85C-5AA0ED4119BF}">
      <dsp:nvSpPr>
        <dsp:cNvPr id="0" name=""/>
        <dsp:cNvSpPr/>
      </dsp:nvSpPr>
      <dsp:spPr>
        <a:xfrm>
          <a:off x="8507204" y="325982"/>
          <a:ext cx="1687085" cy="1814189"/>
        </a:xfrm>
        <a:prstGeom prst="rect">
          <a:avLst/>
        </a:prstGeom>
        <a:blipFill>
          <a:blip xmlns:r="http://schemas.openxmlformats.org/officeDocument/2006/relationships" r:embed="rId7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5DE37-AC46-46B8-BD34-575B1E638DFC}">
      <dsp:nvSpPr>
        <dsp:cNvPr id="0" name=""/>
        <dsp:cNvSpPr/>
      </dsp:nvSpPr>
      <dsp:spPr>
        <a:xfrm>
          <a:off x="8821117" y="2485213"/>
          <a:ext cx="1900546" cy="186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>
              <a:solidFill>
                <a:schemeClr val="tx2"/>
              </a:solidFill>
            </a:rPr>
            <a:t>Reduce system complexity</a:t>
          </a:r>
        </a:p>
      </dsp:txBody>
      <dsp:txXfrm>
        <a:off x="8821117" y="2485213"/>
        <a:ext cx="1900546" cy="1861361"/>
      </dsp:txXfrm>
    </dsp:sp>
    <dsp:sp modelId="{9CF97013-3CD3-43A2-8B12-C41F7029DCD2}">
      <dsp:nvSpPr>
        <dsp:cNvPr id="0" name=""/>
        <dsp:cNvSpPr/>
      </dsp:nvSpPr>
      <dsp:spPr>
        <a:xfrm>
          <a:off x="9046142" y="3808694"/>
          <a:ext cx="1900546" cy="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Calibri" panose="020F0502020204030204" pitchFamily="34" charset="0"/>
              </a:rPr>
              <a:t>7/31/2025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Calibri" panose="020F0502020204030204" pitchFamily="34" charset="0"/>
              </a:rPr>
              <a:t>‹#›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80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64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62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73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18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0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>
            <a:extLst>
              <a:ext uri="{FF2B5EF4-FFF2-40B4-BE49-F238E27FC236}">
                <a16:creationId xmlns:a16="http://schemas.microsoft.com/office/drawing/2014/main" id="{37728AE7-9781-4746-8415-01CB58B45CD4}"/>
              </a:ext>
            </a:extLst>
          </p:cNvPr>
          <p:cNvSpPr/>
          <p:nvPr userDrawn="1"/>
        </p:nvSpPr>
        <p:spPr bwMode="white">
          <a:xfrm>
            <a:off x="0" y="4461628"/>
            <a:ext cx="12192000" cy="239637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2960" y="5568475"/>
            <a:ext cx="8128535" cy="8365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8229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/>
              <a:t>metrotransit.org/websiteurl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822960" y="4481081"/>
            <a:ext cx="8656921" cy="1087394"/>
          </a:xfrm>
          <a:noFill/>
        </p:spPr>
        <p:txBody>
          <a:bodyPr wrap="square" lIns="91440" tIns="365760" rIns="91440" bIns="9144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986FC4-3351-3744-8D76-CA74FEF5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855"/>
            <a:ext cx="12192000" cy="139773"/>
          </a:xfrm>
          <a:prstGeom prst="rect">
            <a:avLst/>
          </a:prstGeom>
        </p:spPr>
      </p:pic>
      <p:pic>
        <p:nvPicPr>
          <p:cNvPr id="10" name="Graphic 8" descr="Metro Transit logo">
            <a:extLst>
              <a:ext uri="{FF2B5EF4-FFF2-40B4-BE49-F238E27FC236}">
                <a16:creationId xmlns:a16="http://schemas.microsoft.com/office/drawing/2014/main" id="{97C347D8-A79A-D345-A819-2628E71251D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914" y="1920240"/>
            <a:ext cx="3958172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7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3-Up Vertic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4920E0-79FC-2A41-BFE1-796879637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0F8FA5FC-D685-C64E-B40A-4758AD45EFE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697855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1AF865-361D-764F-BA54-5A0911F3CD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1473242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978E753A-5F42-264E-A613-CFAA02D9E9F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4936052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5FACAE1C-4252-E842-8055-39E3D382E6A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4712235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221809E5-D3B4-D643-86E4-6D7852AF191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8174249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4D30C85B-0614-EE4D-88C0-2BAB3489D23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7949636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5519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Horizont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4920E0-79FC-2A41-BFE1-796879637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C5D7257E-758E-2642-BC37-5B6AE8B238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45556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0C44A9D-D26F-3444-AB9D-C423C1FA83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black">
          <a:xfrm>
            <a:off x="2876550" y="1945557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54382E37-ED85-C54C-AAE7-294821F8167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18C461A5-73BF-AF41-8BDE-6FC0A9E71D4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D9E03392-82AA-6D45-8BAF-8CE04019D79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199805" y="1945556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3E9167A5-D825-8C4C-BEC6-244E49142B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black">
          <a:xfrm>
            <a:off x="8270023" y="1945557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63F0704B-5B6C-8A41-85CD-320B102ED3D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E106A665-84FF-1644-804C-8165ECD207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0050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2-Up Horizont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4920E0-79FC-2A41-BFE1-796879637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98688E0-A6AA-F840-AD39-A498D82A57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4AAF1E6F-478E-5743-84DF-D2F72D437B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black">
          <a:xfrm>
            <a:off x="2876550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7DEDB8E4-D44D-E840-A3D4-04DA1AE5D15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FCCDD6D1-5175-7343-8133-78D8BCEC16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black">
          <a:xfrm>
            <a:off x="8270023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8470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Blue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Yellow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Light Gray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E8E8E8">
              <a:alpha val="87843"/>
            </a:srgb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03797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2598820"/>
            <a:ext cx="11658600" cy="785825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Add “thank you” here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 err="1"/>
              <a:t>firstname.lastname@metrotransit.org</a:t>
            </a:r>
            <a:endParaRPr lang="en-US"/>
          </a:p>
          <a:p>
            <a:pPr lvl="0"/>
            <a:r>
              <a:rPr lang="en-US"/>
              <a:t>555-555-5555</a:t>
            </a:r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A021451-1323-8343-A27E-BAF75715C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532"/>
            <a:ext cx="12192000" cy="139773"/>
          </a:xfrm>
          <a:prstGeom prst="rect">
            <a:avLst/>
          </a:prstGeom>
        </p:spPr>
      </p:pic>
      <p:pic>
        <p:nvPicPr>
          <p:cNvPr id="11" name="Graphic 8" descr="Metro Transit logo">
            <a:extLst>
              <a:ext uri="{FF2B5EF4-FFF2-40B4-BE49-F238E27FC236}">
                <a16:creationId xmlns:a16="http://schemas.microsoft.com/office/drawing/2014/main" id="{F31C6FF3-96EF-8C4A-B580-35412B48E3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71597" y="677153"/>
            <a:ext cx="2404872" cy="39445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67A8B5-6C83-4A4C-9CEF-BCC78D9C8A5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B94E1AD-6C2D-8D44-863A-29E3932668E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9A8ECAC-FFC8-FC48-9B30-8F1B26C8C3E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2960" y="5568696"/>
            <a:ext cx="6583017" cy="8365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8229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/>
              <a:t>metrotransit.org/websiteurl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0" y="-2"/>
            <a:ext cx="12192000" cy="431982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822960" y="4480560"/>
            <a:ext cx="10530840" cy="1088136"/>
          </a:xfrm>
          <a:noFill/>
        </p:spPr>
        <p:txBody>
          <a:bodyPr wrap="square" lIns="91440" tIns="365760" rIns="91440" bIns="9144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71FD358-6985-1D46-8FE0-BB33EA7ED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855"/>
            <a:ext cx="12192000" cy="139773"/>
          </a:xfrm>
          <a:prstGeom prst="rect">
            <a:avLst/>
          </a:prstGeom>
        </p:spPr>
      </p:pic>
      <p:pic>
        <p:nvPicPr>
          <p:cNvPr id="10" name="Graphic 8" descr="Metro Transit logo">
            <a:extLst>
              <a:ext uri="{FF2B5EF4-FFF2-40B4-BE49-F238E27FC236}">
                <a16:creationId xmlns:a16="http://schemas.microsoft.com/office/drawing/2014/main" id="{36FE0934-00F1-DF41-881D-A226F0396A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71597" y="5902111"/>
            <a:ext cx="2404872" cy="39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34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1 column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2057400"/>
            <a:ext cx="10515600" cy="4114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1793B38-4BA6-AD40-BD4D-25E70E296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6D62370-7B43-4149-8118-BF5049DA6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74BAB7C2-51F8-4F4B-87A3-CEC87BF0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9749B1B-B866-2B49-B659-D3DF99F0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2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2057400"/>
            <a:ext cx="4846320" cy="4114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07629-59F3-6F42-962D-13AEF63E6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07480" y="2057400"/>
            <a:ext cx="4846320" cy="4114800"/>
          </a:xfrm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DAB7BCA-5864-114C-91E4-93FC55E1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E0B521-362E-8E42-9052-BA315AA83B0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B1710F-86D3-3743-834F-C922FAE41DB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07CF73-50F7-DE40-8F9C-0A227235ED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7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head and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308AD99-41A7-6B4A-9A00-0F8C38DBBB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73202"/>
            <a:ext cx="10512425" cy="971677"/>
          </a:xfrm>
        </p:spPr>
        <p:txBody>
          <a:bodyPr lIns="0" r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503BB34-220D-5F48-9A75-9C9752418644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838200" y="3057954"/>
            <a:ext cx="10512424" cy="3108960"/>
          </a:xfrm>
          <a:noFill/>
        </p:spPr>
        <p:txBody>
          <a:bodyPr lIns="0" rIns="0" numCol="2" spcCol="91440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53A20F-6CE1-E64B-B2F3-347F7F25CB3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C0161E-D7B9-C947-AF53-D379DCC6AD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267A9-22AE-BB46-9BC7-D6AC23A9E3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5DE27BB-B26E-6B40-8285-E09A54EAC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4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head and Split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308AD99-41A7-6B4A-9A00-0F8C38DBBB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73202"/>
            <a:ext cx="10512425" cy="971677"/>
          </a:xfrm>
        </p:spPr>
        <p:txBody>
          <a:bodyPr lIns="0" r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C20C8BF-B321-DC4B-8445-98553B51201D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838200" y="3057954"/>
            <a:ext cx="4846320" cy="3108960"/>
          </a:xfrm>
          <a:noFill/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992AA05-4981-9349-A737-73F69064E58A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6504432" y="3057954"/>
            <a:ext cx="4846320" cy="3108960"/>
          </a:xfrm>
          <a:noFill/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1317815-D9E1-5244-95FE-C5E2BC18D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26C15-9F9E-AA4E-8B3C-485FDE19B44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024F1F-FCC0-9948-A2CD-F50B4CA1B2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42981-7BE7-6C4D-AA04-E6F213AAB7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0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2 column stacke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4215384"/>
            <a:ext cx="10515600" cy="1828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07629-59F3-6F42-962D-13AEF63E6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070402"/>
            <a:ext cx="10515600" cy="1828800"/>
          </a:xfrm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1794BCF-5230-9443-BD6B-CFF01123E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F47318-B5FA-4445-B7A1-FD43F52379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96EDD6-9106-D745-923B-51DDED949E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D946222-5FAE-A048-B745-6393336E437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2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Image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199" y="2086708"/>
            <a:ext cx="6236208" cy="41148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2086708"/>
            <a:ext cx="4535424" cy="41148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4920E0-79FC-2A41-BFE1-796879637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Vertic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4920E0-79FC-2A41-BFE1-796879637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96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05B71CE-1FB3-5441-A779-929D1E7B860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5DB17DA-D682-3B4E-A0FC-515CE07440D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B537F8F4-454F-2647-98B8-FE6C9CF6133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44A55C3-164C-BE47-B58E-A8B841E34B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8AC9CD10-2FFB-BA4A-88F2-2456A24DEAD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552F817C-D73B-0C4B-A41E-88047BC4BE1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D74917D1-B5B4-6345-AE79-FEDF502F854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B79E397-D832-824A-B5CB-400E15BEDED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05522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fld id="{97146A86-9F44-0143-A019-33CAB9F4355B}" type="datetime1">
              <a:rPr lang="en-US" smtClean="0"/>
              <a:t>7/31/2025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r>
              <a:rPr lang="en-US"/>
              <a:t>metrotransit.org/websiteurl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10396728" y="6356350"/>
            <a:ext cx="146266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5" r:id="rId2"/>
    <p:sldLayoutId id="2147483847" r:id="rId3"/>
    <p:sldLayoutId id="2147483848" r:id="rId4"/>
    <p:sldLayoutId id="2147483858" r:id="rId5"/>
    <p:sldLayoutId id="2147483860" r:id="rId6"/>
    <p:sldLayoutId id="2147483852" r:id="rId7"/>
    <p:sldLayoutId id="2147483826" r:id="rId8"/>
    <p:sldLayoutId id="2147483861" r:id="rId9"/>
    <p:sldLayoutId id="2147483862" r:id="rId10"/>
    <p:sldLayoutId id="2147483863" r:id="rId11"/>
    <p:sldLayoutId id="2147483864" r:id="rId12"/>
    <p:sldLayoutId id="2147483732" r:id="rId13"/>
    <p:sldLayoutId id="2147483733" r:id="rId14"/>
    <p:sldLayoutId id="2147483821" r:id="rId15"/>
    <p:sldLayoutId id="2147483797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enorit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2"/>
          </a:solidFill>
          <a:latin typeface="Tenorit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System Font Regular"/>
        <a:buChar char="–"/>
        <a:defRPr sz="2100" kern="1200">
          <a:solidFill>
            <a:schemeClr val="tx2"/>
          </a:solidFill>
          <a:latin typeface="Tenorit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asna.Hadzic-Stanek@metrotransit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32F616-EF4C-8844-8AE1-66EE0B8459D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TAAC: Push Button Annunciator Replacement Project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316AF3-2D63-7043-B862-239247E68B6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960" y="5568474"/>
            <a:ext cx="8656921" cy="1289525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6 August 2025</a:t>
            </a:r>
          </a:p>
          <a:p>
            <a:r>
              <a:rPr lang="en-US"/>
              <a:t>Jasna Hadzic-Stanek | Transit Information Sr. Project Administrator</a:t>
            </a:r>
          </a:p>
          <a:p>
            <a:r>
              <a:rPr lang="en-US"/>
              <a:t>Jacob Brown | Transit Information Field Operations Manager</a:t>
            </a:r>
          </a:p>
        </p:txBody>
      </p:sp>
      <p:pic>
        <p:nvPicPr>
          <p:cNvPr id="7" name="Graphic 8">
            <a:extLst>
              <a:ext uri="{FF2B5EF4-FFF2-40B4-BE49-F238E27FC236}">
                <a16:creationId xmlns:a16="http://schemas.microsoft.com/office/drawing/2014/main" id="{5170F0BA-B1EE-4045-9A1B-60E12C831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914" y="1920240"/>
            <a:ext cx="3958172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331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2F5A-5CBF-5842-EDEE-221623A71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3D59B-5240-BB27-FAC8-2BA384AAD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Project Overview</a:t>
            </a:r>
          </a:p>
          <a:p>
            <a:r>
              <a:rPr lang="en-US"/>
              <a:t>Project Goals</a:t>
            </a:r>
          </a:p>
          <a:p>
            <a:r>
              <a:rPr lang="en-US"/>
              <a:t>Project Timeline</a:t>
            </a:r>
          </a:p>
          <a:p>
            <a:r>
              <a:rPr lang="en-US"/>
              <a:t>TAAC Involvement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3B205-EA78-CDB9-8C93-158D75AE4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4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7CD61E-7749-724C-C16D-967B6FDD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Overview: Push Button Annunciator Project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ABCFB-AC47-1EB6-5502-78022E950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6495661" cy="4114800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r>
              <a:rPr lang="en-US"/>
              <a:t>The agency supports 450+ Annunciators</a:t>
            </a:r>
          </a:p>
          <a:p>
            <a:pPr lvl="1"/>
            <a:r>
              <a:rPr lang="en-US">
                <a:latin typeface="Tenorite"/>
              </a:rPr>
              <a:t>Hardware components are end of life</a:t>
            </a:r>
          </a:p>
          <a:p>
            <a:pPr lvl="1"/>
            <a:r>
              <a:rPr lang="en-US"/>
              <a:t>It’s difficult to track when they aren’t working</a:t>
            </a:r>
          </a:p>
          <a:p>
            <a:pPr lvl="1"/>
            <a:r>
              <a:rPr lang="en-US"/>
              <a:t>Data not in parity with visual data</a:t>
            </a:r>
          </a:p>
          <a:p>
            <a:pPr marL="457200" lvl="1" indent="0">
              <a:buNone/>
            </a:pPr>
            <a:r>
              <a:rPr lang="en-US"/>
              <a:t>Decision: Replace with new technology.</a:t>
            </a:r>
          </a:p>
          <a:p>
            <a:r>
              <a:rPr lang="en-US"/>
              <a:t>Replacement Strategy</a:t>
            </a:r>
          </a:p>
          <a:p>
            <a:pPr lvl="1"/>
            <a:r>
              <a:rPr lang="en-US"/>
              <a:t>Phase 1 – Technology Evaluation </a:t>
            </a:r>
          </a:p>
          <a:p>
            <a:pPr lvl="1"/>
            <a:r>
              <a:rPr lang="en-US"/>
              <a:t>Phase 2 – Pilot</a:t>
            </a:r>
          </a:p>
          <a:p>
            <a:pPr lvl="1"/>
            <a:r>
              <a:rPr lang="en-US"/>
              <a:t>Phase 3 - Implementation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1026" name="Picture 2" descr="A person who is visually impaired standing next to a Metro Transit pylon with the push button annunciator.">
            <a:extLst>
              <a:ext uri="{FF2B5EF4-FFF2-40B4-BE49-F238E27FC236}">
                <a16:creationId xmlns:a16="http://schemas.microsoft.com/office/drawing/2014/main" id="{DC6F841E-43E9-C546-54D5-1F730EE47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758483"/>
            <a:ext cx="3200400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32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B5293-48A1-7E02-0151-56AAACEA4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1216025"/>
          </a:xfrm>
        </p:spPr>
        <p:txBody>
          <a:bodyPr anchor="b">
            <a:normAutofit/>
          </a:bodyPr>
          <a:lstStyle/>
          <a:p>
            <a:r>
              <a:rPr lang="en-US"/>
              <a:t>Project Goals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20E21-356E-1981-8E3D-453DE5844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6728" y="6356350"/>
            <a:ext cx="146266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71AB850-A19C-D6BF-45F8-1F11EF2FA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08971"/>
              </p:ext>
            </p:extLst>
          </p:nvPr>
        </p:nvGraphicFramePr>
        <p:xfrm>
          <a:off x="406400" y="1825625"/>
          <a:ext cx="10947400" cy="434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497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7813-5AED-D65B-A7AC-48D3EF8F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4F1A0-324A-DED4-5E1C-4E4997611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Winter/Spring 2025: Business case development and project charter</a:t>
            </a:r>
          </a:p>
          <a:p>
            <a:r>
              <a:rPr lang="en-US"/>
              <a:t>Summer/Fall 2025: Engineering consult procurement</a:t>
            </a:r>
          </a:p>
          <a:p>
            <a:r>
              <a:rPr lang="en-US"/>
              <a:t>Fall/Winter 2025: Solution evaluation, engineering consultation and recommendations, &amp; pilot selection</a:t>
            </a:r>
          </a:p>
          <a:p>
            <a:r>
              <a:rPr lang="en-US"/>
              <a:t>Spring 2026: Pilot</a:t>
            </a:r>
          </a:p>
          <a:p>
            <a:r>
              <a:rPr lang="en-US"/>
              <a:t>Winter 2026 - 2027+: Vendor procurement &amp; implementation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DD8F-413E-7061-8E7B-06223F35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4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E15AA-A251-3E25-82F7-91FA4940E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1216025"/>
          </a:xfrm>
        </p:spPr>
        <p:txBody>
          <a:bodyPr anchor="b">
            <a:normAutofit/>
          </a:bodyPr>
          <a:lstStyle/>
          <a:p>
            <a:r>
              <a:rPr lang="en-US"/>
              <a:t>How does TAAC want to be involved?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D8D2C-1C2F-2337-E83E-2EFE2E98D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4846320" cy="4114800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How should we best engage with people living with disabilities?</a:t>
            </a:r>
          </a:p>
          <a:p>
            <a:r>
              <a:rPr lang="en-US">
                <a:latin typeface="Tenorite"/>
              </a:rPr>
              <a:t>Would TAAC like to be a part of usability testing during the pilot phase?</a:t>
            </a:r>
          </a:p>
          <a:p>
            <a:r>
              <a:rPr lang="en-US">
                <a:latin typeface="Tenorite"/>
              </a:rPr>
              <a:t>Would TAAC like to support additional user research for low/no vision riders?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6" name="Picture 5" descr="Cartoon checklist and pencil">
            <a:extLst>
              <a:ext uri="{FF2B5EF4-FFF2-40B4-BE49-F238E27FC236}">
                <a16:creationId xmlns:a16="http://schemas.microsoft.com/office/drawing/2014/main" id="{701DB13E-AC06-AC08-5CD6-4240DE59BA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480" y="2297430"/>
            <a:ext cx="4846320" cy="363474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ECB15-66D2-5D29-A885-1DACCB34FD0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396728" y="6356350"/>
            <a:ext cx="146266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12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200" b="1"/>
              <a:t>Jasna Hadzic-Stanek</a:t>
            </a:r>
          </a:p>
          <a:p>
            <a:r>
              <a:rPr lang="en-US" sz="2800" i="1">
                <a:hlinkClick r:id="rId3"/>
              </a:rPr>
              <a:t>Jasna.Hadzic-Stanek@metrotransit.org</a:t>
            </a:r>
            <a:endParaRPr lang="en-US" sz="2800" i="1"/>
          </a:p>
          <a:p>
            <a:r>
              <a:rPr lang="en-US" sz="2800"/>
              <a:t>612-349-7178</a:t>
            </a:r>
          </a:p>
        </p:txBody>
      </p:sp>
    </p:spTree>
    <p:extLst>
      <p:ext uri="{BB962C8B-B14F-4D97-AF65-F5344CB8AC3E}">
        <p14:creationId xmlns:p14="http://schemas.microsoft.com/office/powerpoint/2010/main" val="2798851806"/>
      </p:ext>
    </p:extLst>
  </p:cSld>
  <p:clrMapOvr>
    <a:masterClrMapping/>
  </p:clrMapOvr>
</p:sld>
</file>

<file path=ppt/theme/theme1.xml><?xml version="1.0" encoding="utf-8"?>
<a:theme xmlns:a="http://schemas.openxmlformats.org/drawingml/2006/main" name="Metro Transit">
  <a:themeElements>
    <a:clrScheme name="Metro Transit 1">
      <a:dk1>
        <a:srgbClr val="0053A0"/>
      </a:dk1>
      <a:lt1>
        <a:srgbClr val="FFFFFF"/>
      </a:lt1>
      <a:dk2>
        <a:srgbClr val="000000"/>
      </a:dk2>
      <a:lt2>
        <a:srgbClr val="DDDDDA"/>
      </a:lt2>
      <a:accent1>
        <a:srgbClr val="0053A0"/>
      </a:accent1>
      <a:accent2>
        <a:srgbClr val="FFD200"/>
      </a:accent2>
      <a:accent3>
        <a:srgbClr val="ED1B2E"/>
      </a:accent3>
      <a:accent4>
        <a:srgbClr val="A5CF4C"/>
      </a:accent4>
      <a:accent5>
        <a:srgbClr val="FF7300"/>
      </a:accent5>
      <a:accent6>
        <a:srgbClr val="6B1F7C"/>
      </a:accent6>
      <a:hlink>
        <a:srgbClr val="0097D0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109F8522-AC5F-364F-8B19-BCF9DB65CD0D}" vid="{25A1EF37-E185-DF46-BAD2-25068B7EA9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7FF020C6352845B102B0052E1D53E7" ma:contentTypeVersion="4" ma:contentTypeDescription="Create a new document." ma:contentTypeScope="" ma:versionID="2bfd087ceae68b97f6918984a90a639b">
  <xsd:schema xmlns:xsd="http://www.w3.org/2001/XMLSchema" xmlns:xs="http://www.w3.org/2001/XMLSchema" xmlns:p="http://schemas.microsoft.com/office/2006/metadata/properties" xmlns:ns2="2ad4f741-5c0e-4c41-aae4-1faaadf26528" targetNamespace="http://schemas.microsoft.com/office/2006/metadata/properties" ma:root="true" ma:fieldsID="d436fc582ce79771c9737f3bcc82ad7b" ns2:_="">
    <xsd:import namespace="2ad4f741-5c0e-4c41-aae4-1faaadf265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d4f741-5c0e-4c41-aae4-1faaadf265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64b45a1d-b84b-4644-8999-78311e8f0e53"/>
    <ds:schemaRef ds:uri="e67cc7ca-041d-4fbc-8d11-80be1a0e00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C9D3DA7-B154-4D66-AD11-9658659AC847}">
  <ds:schemaRefs>
    <ds:schemaRef ds:uri="2ad4f741-5c0e-4c41-aae4-1faaadf2652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ddbff68b-482a-4573-81e0-fef8156a4fd0}" enabled="0" method="" siteId="{ddbff68b-482a-4573-81e0-fef8156a4fd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MT-Presentation</Template>
  <TotalTime>0</TotalTime>
  <Words>243</Words>
  <Application>Microsoft Office PowerPoint</Application>
  <PresentationFormat>Widescreen</PresentationFormat>
  <Paragraphs>49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System Font Regular</vt:lpstr>
      <vt:lpstr>Tenorite</vt:lpstr>
      <vt:lpstr>Metro Transit</vt:lpstr>
      <vt:lpstr>TAAC: Push Button Annunciator Replacement Project</vt:lpstr>
      <vt:lpstr>Agenda</vt:lpstr>
      <vt:lpstr>Overview: Push Button Annunciator Project</vt:lpstr>
      <vt:lpstr>Project Goals</vt:lpstr>
      <vt:lpstr>Project Timeline</vt:lpstr>
      <vt:lpstr>How does TAAC want to be involved?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Pocket Schedule Evaluation</dc:title>
  <dc:subject/>
  <dc:creator>Bakken, Nathan</dc:creator>
  <cp:keywords/>
  <dc:description/>
  <cp:lastModifiedBy>Hadzic-Stanek, Jasna</cp:lastModifiedBy>
  <cp:revision>2</cp:revision>
  <cp:lastPrinted>2017-03-14T16:27:36Z</cp:lastPrinted>
  <dcterms:created xsi:type="dcterms:W3CDTF">2024-08-16T18:34:57Z</dcterms:created>
  <dcterms:modified xsi:type="dcterms:W3CDTF">2025-08-01T15:02:21Z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version">
    <vt:lpwstr>2.0</vt:lpwstr>
  </property>
  <property fmtid="{D5CDD505-2E9C-101B-9397-08002B2CF9AE}" pid="3" name="ContentTypeId">
    <vt:lpwstr>0x0101006A7FF020C6352845B102B0052E1D53E7</vt:lpwstr>
  </property>
  <property fmtid="{D5CDD505-2E9C-101B-9397-08002B2CF9AE}" pid="4" name="MediaServiceImageTags">
    <vt:lpwstr/>
  </property>
</Properties>
</file>