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</p:sldMasterIdLst>
  <p:notesMasterIdLst>
    <p:notesMasterId r:id="rId16"/>
  </p:notesMasterIdLst>
  <p:handoutMasterIdLst>
    <p:handoutMasterId r:id="rId17"/>
  </p:handoutMasterIdLst>
  <p:sldIdLst>
    <p:sldId id="952" r:id="rId5"/>
    <p:sldId id="998" r:id="rId6"/>
    <p:sldId id="996" r:id="rId7"/>
    <p:sldId id="1012" r:id="rId8"/>
    <p:sldId id="1009" r:id="rId9"/>
    <p:sldId id="1013" r:id="rId10"/>
    <p:sldId id="1010" r:id="rId11"/>
    <p:sldId id="1014" r:id="rId12"/>
    <p:sldId id="1011" r:id="rId13"/>
    <p:sldId id="1008" r:id="rId14"/>
    <p:sldId id="268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z, Leah" initials="JL" lastIdx="1" clrIdx="0">
    <p:extLst>
      <p:ext uri="{19B8F6BF-5375-455C-9EA6-DF929625EA0E}">
        <p15:presenceInfo xmlns:p15="http://schemas.microsoft.com/office/powerpoint/2012/main" userId="S::leah.janz@metrotransit.org::a1774303-522a-4c45-9d90-dd9943175d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46CF"/>
    <a:srgbClr val="99D1FF"/>
    <a:srgbClr val="D6EDFF"/>
    <a:srgbClr val="003865"/>
    <a:srgbClr val="78BE21"/>
    <a:srgbClr val="000000"/>
    <a:srgbClr val="E8E8E8"/>
    <a:srgbClr val="0D0D0D"/>
    <a:srgbClr val="B20738"/>
    <a:srgbClr val="00A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07E6D5-024D-4C6E-9520-85AC0DE96173}" v="13" dt="2025-06-25T19:28:27.2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08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On Time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'On Time Performance'!$B$1</c:f>
              <c:strCache>
                <c:ptCount val="1"/>
                <c:pt idx="0">
                  <c:v>Month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'On Time Performance'!$A$2:$A$8</c:f>
              <c:strCache>
                <c:ptCount val="7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</c:strCache>
            </c:strRef>
          </c:cat>
          <c:val>
            <c:numRef>
              <c:f>'On Time Performance'!$B$2:$B$8</c:f>
              <c:numCache>
                <c:formatCode>General</c:formatCode>
                <c:ptCount val="7"/>
                <c:pt idx="0">
                  <c:v>94.3</c:v>
                </c:pt>
                <c:pt idx="1">
                  <c:v>93.4</c:v>
                </c:pt>
                <c:pt idx="2">
                  <c:v>94.8</c:v>
                </c:pt>
                <c:pt idx="3">
                  <c:v>93.9</c:v>
                </c:pt>
                <c:pt idx="4">
                  <c:v>93.5</c:v>
                </c:pt>
                <c:pt idx="5">
                  <c:v>93.4</c:v>
                </c:pt>
                <c:pt idx="6">
                  <c:v>93.5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C3-4DF0-939C-811C9D7D82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5713071"/>
        <c:axId val="935704431"/>
      </c:barChart>
      <c:lineChart>
        <c:grouping val="standard"/>
        <c:varyColors val="0"/>
        <c:ser>
          <c:idx val="1"/>
          <c:order val="1"/>
          <c:tx>
            <c:strRef>
              <c:f>'On Time Performance'!$C$1</c:f>
              <c:strCache>
                <c:ptCount val="1"/>
                <c:pt idx="0">
                  <c:v>YTD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'On Time Performance'!$A$2:$A$8</c:f>
              <c:strCache>
                <c:ptCount val="7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</c:strCache>
            </c:strRef>
          </c:cat>
          <c:val>
            <c:numRef>
              <c:f>'On Time Performance'!$C$2:$C$8</c:f>
              <c:numCache>
                <c:formatCode>General</c:formatCode>
                <c:ptCount val="7"/>
                <c:pt idx="0">
                  <c:v>94.3</c:v>
                </c:pt>
                <c:pt idx="1">
                  <c:v>93.85</c:v>
                </c:pt>
                <c:pt idx="2">
                  <c:v>94.166666666666671</c:v>
                </c:pt>
                <c:pt idx="3">
                  <c:v>94.1</c:v>
                </c:pt>
                <c:pt idx="4">
                  <c:v>93.97999999999999</c:v>
                </c:pt>
                <c:pt idx="5">
                  <c:v>93.883333333333326</c:v>
                </c:pt>
                <c:pt idx="6">
                  <c:v>93.75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0C3-4DF0-939C-811C9D7D82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5713071"/>
        <c:axId val="935704431"/>
      </c:lineChart>
      <c:catAx>
        <c:axId val="935713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5704431"/>
        <c:crosses val="autoZero"/>
        <c:auto val="1"/>
        <c:lblAlgn val="ctr"/>
        <c:lblOffset val="100"/>
        <c:noMultiLvlLbl val="0"/>
      </c:catAx>
      <c:valAx>
        <c:axId val="9357044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57130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Appointment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'Appointment Time'!$B$1</c:f>
              <c:strCache>
                <c:ptCount val="1"/>
                <c:pt idx="0">
                  <c:v>Month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'Appointment Time'!$A$2:$A$8</c:f>
              <c:strCache>
                <c:ptCount val="7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</c:strCache>
            </c:strRef>
          </c:cat>
          <c:val>
            <c:numRef>
              <c:f>'Appointment Time'!$B$2:$B$8</c:f>
              <c:numCache>
                <c:formatCode>General</c:formatCode>
                <c:ptCount val="7"/>
                <c:pt idx="0">
                  <c:v>93.6</c:v>
                </c:pt>
                <c:pt idx="1">
                  <c:v>93.8</c:v>
                </c:pt>
                <c:pt idx="2">
                  <c:v>94.8</c:v>
                </c:pt>
                <c:pt idx="3">
                  <c:v>93.9</c:v>
                </c:pt>
                <c:pt idx="4">
                  <c:v>93.4</c:v>
                </c:pt>
                <c:pt idx="5">
                  <c:v>91.9</c:v>
                </c:pt>
                <c:pt idx="6">
                  <c:v>92.3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3F-433D-968E-44308F6AFB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77336447"/>
        <c:axId val="1277345087"/>
      </c:barChart>
      <c:lineChart>
        <c:grouping val="standard"/>
        <c:varyColors val="0"/>
        <c:ser>
          <c:idx val="1"/>
          <c:order val="1"/>
          <c:tx>
            <c:strRef>
              <c:f>'Appointment Time'!$C$1</c:f>
              <c:strCache>
                <c:ptCount val="1"/>
                <c:pt idx="0">
                  <c:v>YTD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'Appointment Time'!$A$2:$A$8</c:f>
              <c:strCache>
                <c:ptCount val="7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</c:strCache>
            </c:strRef>
          </c:cat>
          <c:val>
            <c:numRef>
              <c:f>'Appointment Time'!$C$2:$C$8</c:f>
              <c:numCache>
                <c:formatCode>General</c:formatCode>
                <c:ptCount val="7"/>
                <c:pt idx="0">
                  <c:v>93.6</c:v>
                </c:pt>
                <c:pt idx="1">
                  <c:v>93.699999999999989</c:v>
                </c:pt>
                <c:pt idx="2">
                  <c:v>94.066666666666663</c:v>
                </c:pt>
                <c:pt idx="3">
                  <c:v>94.025000000000006</c:v>
                </c:pt>
                <c:pt idx="4">
                  <c:v>93.9</c:v>
                </c:pt>
                <c:pt idx="5">
                  <c:v>93.566666666666663</c:v>
                </c:pt>
                <c:pt idx="6">
                  <c:v>93.34999999999998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E3F-433D-968E-44308F6AFB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7336447"/>
        <c:axId val="1277345087"/>
      </c:lineChart>
      <c:catAx>
        <c:axId val="1277336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45087"/>
        <c:crosses val="autoZero"/>
        <c:auto val="1"/>
        <c:lblAlgn val="ctr"/>
        <c:lblOffset val="100"/>
        <c:noMultiLvlLbl val="0"/>
      </c:catAx>
      <c:valAx>
        <c:axId val="1277345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364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Max On Board Time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'On Board Time'!$B$1</c:f>
              <c:strCache>
                <c:ptCount val="1"/>
                <c:pt idx="0">
                  <c:v>Month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'On Board Time'!$A$2:$A$8</c:f>
              <c:strCache>
                <c:ptCount val="7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</c:strCache>
            </c:strRef>
          </c:cat>
          <c:val>
            <c:numRef>
              <c:f>'On Board Time'!$B$2:$B$8</c:f>
              <c:numCache>
                <c:formatCode>General</c:formatCode>
                <c:ptCount val="7"/>
                <c:pt idx="0">
                  <c:v>97.4</c:v>
                </c:pt>
                <c:pt idx="1">
                  <c:v>97.3</c:v>
                </c:pt>
                <c:pt idx="2">
                  <c:v>97.6</c:v>
                </c:pt>
                <c:pt idx="3">
                  <c:v>97.2</c:v>
                </c:pt>
                <c:pt idx="4">
                  <c:v>97.3</c:v>
                </c:pt>
                <c:pt idx="5">
                  <c:v>97.2</c:v>
                </c:pt>
                <c:pt idx="6">
                  <c:v>97.2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C5-4A0B-B704-703C672327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5702991"/>
        <c:axId val="935702511"/>
      </c:barChart>
      <c:lineChart>
        <c:grouping val="standard"/>
        <c:varyColors val="0"/>
        <c:ser>
          <c:idx val="1"/>
          <c:order val="1"/>
          <c:tx>
            <c:strRef>
              <c:f>'On Board Time'!$C$1</c:f>
              <c:strCache>
                <c:ptCount val="1"/>
                <c:pt idx="0">
                  <c:v>YTD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'On Board Time'!$A$2:$A$8</c:f>
              <c:strCache>
                <c:ptCount val="7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</c:strCache>
            </c:strRef>
          </c:cat>
          <c:val>
            <c:numRef>
              <c:f>'On Board Time'!$C$2:$C$8</c:f>
              <c:numCache>
                <c:formatCode>General</c:formatCode>
                <c:ptCount val="7"/>
                <c:pt idx="0">
                  <c:v>97.4</c:v>
                </c:pt>
                <c:pt idx="1">
                  <c:v>97.35</c:v>
                </c:pt>
                <c:pt idx="2">
                  <c:v>97.433333333333323</c:v>
                </c:pt>
                <c:pt idx="3">
                  <c:v>97.374999999999986</c:v>
                </c:pt>
                <c:pt idx="4">
                  <c:v>97.359999999999985</c:v>
                </c:pt>
                <c:pt idx="5">
                  <c:v>97.333333333333329</c:v>
                </c:pt>
                <c:pt idx="6">
                  <c:v>97.3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C5-4A0B-B704-703C672327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5702991"/>
        <c:axId val="935702511"/>
      </c:lineChart>
      <c:catAx>
        <c:axId val="9357029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5702511"/>
        <c:crosses val="autoZero"/>
        <c:auto val="1"/>
        <c:lblAlgn val="ctr"/>
        <c:lblOffset val="100"/>
        <c:noMultiLvlLbl val="0"/>
      </c:catAx>
      <c:valAx>
        <c:axId val="935702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57029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Calibri" panose="020F0502020204030204" pitchFamily="34" charset="0"/>
              </a:rPr>
              <a:t>8/6/2025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Calibri" panose="020F0502020204030204" pitchFamily="34" charset="0"/>
              </a:rPr>
              <a:t>‹#›</a:t>
            </a:fld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8/6/2025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80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98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34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2FD74D-D825-437F-14E5-B23977A37B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1B18D3E-A6E9-276C-A906-45DB4ECEF7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5274C69-9FC7-50DE-6D16-EBE54FF545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631E0D-01C7-A7F4-43E4-B53BD4C994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26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052730-5C9C-F496-6A65-80B44BA68F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C5ECD7D-54BD-B411-4E15-F178598443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64EF5DF-0862-5FF1-7244-0EE6A2ED6D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EEB9A-F2E2-66DF-09BC-F253DD18C6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08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601CE-4F35-3A76-91E0-DE827961C5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7529315-EE93-F952-D7D4-92BE266148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00E127E-AD1D-CCC3-E8A8-7102B8F01F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EBC5D-2340-CD34-701C-4BB2BE3408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0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008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>
            <a:extLst>
              <a:ext uri="{FF2B5EF4-FFF2-40B4-BE49-F238E27FC236}">
                <a16:creationId xmlns:a16="http://schemas.microsoft.com/office/drawing/2014/main" id="{37728AE7-9781-4746-8415-01CB58B45CD4}"/>
              </a:ext>
            </a:extLst>
          </p:cNvPr>
          <p:cNvSpPr/>
          <p:nvPr userDrawn="1"/>
        </p:nvSpPr>
        <p:spPr bwMode="white">
          <a:xfrm>
            <a:off x="0" y="4461628"/>
            <a:ext cx="12192000" cy="239637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22960" y="5568475"/>
            <a:ext cx="8128535" cy="8365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spcAft>
                <a:spcPts val="1000"/>
              </a:spcAft>
              <a:buNone/>
              <a:defRPr sz="2400"/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r>
              <a:rPr lang="en-US"/>
              <a:t> | Job Title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8229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l"/>
            <a:r>
              <a:rPr lang="en-US"/>
              <a:t>metrotransit.org/websiteurl</a:t>
            </a:r>
          </a:p>
        </p:txBody>
      </p:sp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822960" y="4481081"/>
            <a:ext cx="8656921" cy="1087394"/>
          </a:xfrm>
          <a:noFill/>
        </p:spPr>
        <p:txBody>
          <a:bodyPr wrap="square" lIns="91440" tIns="365760" rIns="91440" bIns="9144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enter the slideshow title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3986FC4-3351-3744-8D76-CA74FEF5C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1855"/>
            <a:ext cx="12192000" cy="139773"/>
          </a:xfrm>
          <a:prstGeom prst="rect">
            <a:avLst/>
          </a:prstGeom>
        </p:spPr>
      </p:pic>
      <p:pic>
        <p:nvPicPr>
          <p:cNvPr id="8" name="Graphic 8" descr="Metro Mobility logo">
            <a:extLst>
              <a:ext uri="{FF2B5EF4-FFF2-40B4-BE49-F238E27FC236}">
                <a16:creationId xmlns:a16="http://schemas.microsoft.com/office/drawing/2014/main" id="{444BA553-83DC-874E-88B8-A864A3C99D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16324" y="1710175"/>
            <a:ext cx="3959352" cy="97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575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3-Up Vertical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0F8FA5FC-D685-C64E-B40A-4758AD45EFE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697855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521AF865-361D-764F-BA54-5A0911F3CD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1473242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978E753A-5F42-264E-A613-CFAA02D9E9F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4936052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5FACAE1C-4252-E842-8055-39E3D382E6A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4712235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25" name="Picture Placeholder 7">
            <a:extLst>
              <a:ext uri="{FF2B5EF4-FFF2-40B4-BE49-F238E27FC236}">
                <a16:creationId xmlns:a16="http://schemas.microsoft.com/office/drawing/2014/main" id="{221809E5-D3B4-D643-86E4-6D7852AF191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8174249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4D30C85B-0614-EE4D-88C0-2BAB3489D23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7949636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B0EE424B-15D7-A04A-9FCE-A625EF2FC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95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4-Up Horizontal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C5D7257E-758E-2642-BC37-5B6AE8B238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45556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90C44A9D-D26F-3444-AB9D-C423C1FA83F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 bwMode="black">
          <a:xfrm>
            <a:off x="2876550" y="1945557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54382E37-ED85-C54C-AAE7-294821F8167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18C461A5-73BF-AF41-8BDE-6FC0A9E71D4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D9E03392-82AA-6D45-8BAF-8CE04019D79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6199805" y="1945556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3E9167A5-D825-8C4C-BEC6-244E49142B4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 bwMode="black">
          <a:xfrm>
            <a:off x="8270023" y="1945557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63F0704B-5B6C-8A41-85CD-320B102ED3DC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 bwMode="gray"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E106A665-84FF-1644-804C-8165ECD2079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9915B410-D06C-CE45-B5CE-1F515BC3F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050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2-Up Horizontal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98688E0-A6AA-F840-AD39-A498D82A57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800328"/>
            <a:ext cx="1858809" cy="1858809"/>
          </a:xfrm>
          <a:prstGeom prst="rect">
            <a:avLst/>
          </a:prstGeom>
          <a:noFill/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4AAF1E6F-478E-5743-84DF-D2F72D437B5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 bwMode="black">
          <a:xfrm>
            <a:off x="2876550" y="2800329"/>
            <a:ext cx="2866328" cy="1858809"/>
          </a:xfrm>
          <a:noFill/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7DEDB8E4-D44D-E840-A3D4-04DA1AE5D15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199805" y="2800328"/>
            <a:ext cx="1858809" cy="1858809"/>
          </a:xfrm>
          <a:prstGeom prst="rect">
            <a:avLst/>
          </a:prstGeom>
          <a:noFill/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FCCDD6D1-5175-7343-8133-78D8BCEC16A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 bwMode="black">
          <a:xfrm>
            <a:off x="8270023" y="2800329"/>
            <a:ext cx="2866328" cy="1858809"/>
          </a:xfrm>
          <a:noFill/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9BB616E2-A148-1F44-9C48-B7D26F06C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70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Blue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/>
          </p:cNvSpPr>
          <p:nvPr userDrawn="1"/>
        </p:nvSpPr>
        <p:spPr bwMode="black">
          <a:xfrm>
            <a:off x="-1" y="5638800"/>
            <a:ext cx="12192000" cy="1219200"/>
          </a:xfrm>
          <a:prstGeom prst="rect">
            <a:avLst/>
          </a:prstGeom>
          <a:solidFill>
            <a:schemeClr val="tx1"/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/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5638801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563879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Yellow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/>
          </p:cNvSpPr>
          <p:nvPr userDrawn="1"/>
        </p:nvSpPr>
        <p:spPr bwMode="auto">
          <a:xfrm>
            <a:off x="0" y="5638800"/>
            <a:ext cx="12192000" cy="1219200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/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 bwMode="black">
          <a:xfrm>
            <a:off x="266700" y="5638800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 bwMode="gray">
          <a:xfrm>
            <a:off x="0" y="3"/>
            <a:ext cx="12192000" cy="56387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Light Gray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/>
          </p:cNvSpPr>
          <p:nvPr userDrawn="1"/>
        </p:nvSpPr>
        <p:spPr bwMode="auto">
          <a:xfrm>
            <a:off x="0" y="5638800"/>
            <a:ext cx="12192000" cy="1219200"/>
          </a:xfrm>
          <a:prstGeom prst="rect">
            <a:avLst/>
          </a:prstGeom>
          <a:solidFill>
            <a:srgbClr val="E8E8E8">
              <a:alpha val="87843"/>
            </a:srgbClr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/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 bwMode="black">
          <a:xfrm>
            <a:off x="266700" y="5638800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 bwMode="gray">
          <a:xfrm>
            <a:off x="0" y="3"/>
            <a:ext cx="12192000" cy="56387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03797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2598820"/>
            <a:ext cx="11658600" cy="785825"/>
          </a:xfrm>
          <a:noFill/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Add “thank you” here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0"/>
            <a:r>
              <a:rPr lang="en-US" err="1"/>
              <a:t>firstname.lastname@metrotransit.org</a:t>
            </a:r>
            <a:endParaRPr lang="en-US"/>
          </a:p>
          <a:p>
            <a:pPr lvl="0"/>
            <a:r>
              <a:rPr lang="en-US"/>
              <a:t>555-555-5555</a:t>
            </a:r>
          </a:p>
        </p:txBody>
      </p:sp>
      <p:sp>
        <p:nvSpPr>
          <p:cNvPr id="6" name="Rectangle 6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A021451-1323-8343-A27E-BAF75715C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532"/>
            <a:ext cx="12192000" cy="139773"/>
          </a:xfrm>
          <a:prstGeom prst="rect">
            <a:avLst/>
          </a:prstGeom>
        </p:spPr>
      </p:pic>
      <p:pic>
        <p:nvPicPr>
          <p:cNvPr id="12" name="Graphic 8" descr="Metro Mobility logo">
            <a:extLst>
              <a:ext uri="{FF2B5EF4-FFF2-40B4-BE49-F238E27FC236}">
                <a16:creationId xmlns:a16="http://schemas.microsoft.com/office/drawing/2014/main" id="{DAB54457-90A3-5F41-8042-288DC47F7FF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57997" y="534273"/>
            <a:ext cx="2404872" cy="59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22960" y="5568696"/>
            <a:ext cx="6583017" cy="8365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r>
              <a:rPr lang="en-US"/>
              <a:t> | Job Title</a:t>
            </a:r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8229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l"/>
            <a:r>
              <a:rPr lang="en-US"/>
              <a:t>metrotransit.org/websiteurl</a:t>
            </a:r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7"/>
          </p:nvPr>
        </p:nvSpPr>
        <p:spPr bwMode="gray">
          <a:xfrm>
            <a:off x="0" y="-2"/>
            <a:ext cx="12192000" cy="431982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822960" y="4480560"/>
            <a:ext cx="10530840" cy="1088136"/>
          </a:xfrm>
          <a:noFill/>
        </p:spPr>
        <p:txBody>
          <a:bodyPr wrap="square" lIns="91440" tIns="365760" rIns="91440" bIns="9144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enter the slideshow title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71FD358-6985-1D46-8FE0-BB33EA7ED1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1855"/>
            <a:ext cx="12192000" cy="139773"/>
          </a:xfrm>
          <a:prstGeom prst="rect">
            <a:avLst/>
          </a:prstGeom>
        </p:spPr>
      </p:pic>
      <p:pic>
        <p:nvPicPr>
          <p:cNvPr id="8" name="Graphic 8" descr="Metro Mobility logo">
            <a:extLst>
              <a:ext uri="{FF2B5EF4-FFF2-40B4-BE49-F238E27FC236}">
                <a16:creationId xmlns:a16="http://schemas.microsoft.com/office/drawing/2014/main" id="{42D5B31A-21EB-4845-90AF-9B8BEA1444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21087" y="5902111"/>
            <a:ext cx="2404872" cy="59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347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1 column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 bwMode="gray">
          <a:xfrm>
            <a:off x="838200" y="2057400"/>
            <a:ext cx="10515600" cy="4114800"/>
          </a:xfrm>
          <a:noFill/>
        </p:spPr>
        <p:txBody>
          <a:bodyPr lIns="0" tIns="0" rIns="0" bIns="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36D62370-7B43-4149-8118-BF5049DA6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8/6/2025</a:t>
            </a:fld>
            <a:endParaRPr lang="en-US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74BAB7C2-51F8-4F4B-87A3-CEC87BF02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A9749B1B-B866-2B49-B659-D3DF99F0E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C7FC32A-9FF6-0048-96C3-021FA4F89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42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2-Column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 bwMode="gray">
          <a:xfrm>
            <a:off x="838200" y="2057400"/>
            <a:ext cx="4846320" cy="4114800"/>
          </a:xfrm>
          <a:noFill/>
        </p:spPr>
        <p:txBody>
          <a:bodyPr lIns="0" tIns="0" rIns="0" bIns="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C07629-59F3-6F42-962D-13AEF63E69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07480" y="2057400"/>
            <a:ext cx="4846320" cy="4114800"/>
          </a:xfrm>
        </p:spPr>
        <p:txBody>
          <a:bodyPr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E0B521-362E-8E42-9052-BA315AA83B0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8/6/2025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DB1710F-86D3-3743-834F-C922FAE41DB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F07CF73-50F7-DE40-8F9C-0A227235ED9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D696046-5F11-9048-BDDF-59CFA68A67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97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ubhead and 2-Column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5308AD99-41A7-6B4A-9A00-0F8C38DBBB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973202"/>
            <a:ext cx="10512425" cy="971677"/>
          </a:xfrm>
        </p:spPr>
        <p:txBody>
          <a:bodyPr lIns="0" rIns="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503BB34-220D-5F48-9A75-9C9752418644}"/>
              </a:ext>
            </a:extLst>
          </p:cNvPr>
          <p:cNvSpPr>
            <a:spLocks noGrp="1"/>
          </p:cNvSpPr>
          <p:nvPr>
            <p:ph sz="half" idx="1"/>
          </p:nvPr>
        </p:nvSpPr>
        <p:spPr bwMode="gray">
          <a:xfrm>
            <a:off x="838200" y="3057954"/>
            <a:ext cx="10512424" cy="3108960"/>
          </a:xfrm>
          <a:noFill/>
        </p:spPr>
        <p:txBody>
          <a:bodyPr lIns="0" rIns="0" numCol="2" spcCol="914400">
            <a:noAutofit/>
          </a:bodyPr>
          <a:lstStyle>
            <a:lvl1pPr>
              <a:lnSpc>
                <a:spcPct val="100000"/>
              </a:lnSpc>
              <a:defRPr sz="2100"/>
            </a:lvl1pPr>
            <a:lvl2pPr marL="685800" indent="-228600">
              <a:spcAft>
                <a:spcPts val="500"/>
              </a:spcAft>
              <a:buFont typeface="System Font Regular"/>
              <a:buChar char="–"/>
              <a:defRPr sz="1700"/>
            </a:lvl2pPr>
            <a:lvl3pPr marL="1143000" indent="-228600">
              <a:spcAft>
                <a:spcPts val="500"/>
              </a:spcAft>
              <a:buFont typeface="System Font Regular"/>
              <a:buChar char="–"/>
              <a:defRPr/>
            </a:lvl3pPr>
            <a:lvl4pPr marL="1600200" indent="-228600">
              <a:spcAft>
                <a:spcPts val="500"/>
              </a:spcAft>
              <a:buFont typeface="System Font Regular"/>
              <a:buChar char="–"/>
              <a:defRPr/>
            </a:lvl4pPr>
            <a:lvl5pPr marL="2057400" indent="-228600">
              <a:spcAft>
                <a:spcPts val="500"/>
              </a:spcAft>
              <a:buFont typeface="System Font Regular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53A20F-6CE1-E64B-B2F3-347F7F25CB3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C0161E-D7B9-C947-AF53-D379DCC6AD9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9267A9-22AE-BB46-9BC7-D6AC23A9E3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9EA9BB-C186-8A4E-99DD-79BB7F44D3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342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ubhead and Split 2-Column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5308AD99-41A7-6B4A-9A00-0F8C38DBBB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973202"/>
            <a:ext cx="10512425" cy="971677"/>
          </a:xfrm>
        </p:spPr>
        <p:txBody>
          <a:bodyPr lIns="0" rIns="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C20C8BF-B321-DC4B-8445-98553B51201D}"/>
              </a:ext>
            </a:extLst>
          </p:cNvPr>
          <p:cNvSpPr>
            <a:spLocks noGrp="1"/>
          </p:cNvSpPr>
          <p:nvPr>
            <p:ph sz="half" idx="1"/>
          </p:nvPr>
        </p:nvSpPr>
        <p:spPr bwMode="gray">
          <a:xfrm>
            <a:off x="838200" y="3057954"/>
            <a:ext cx="4846320" cy="3108960"/>
          </a:xfrm>
          <a:noFill/>
        </p:spPr>
        <p:txBody>
          <a:bodyPr lIns="0" rIns="0">
            <a:noAutofit/>
          </a:bodyPr>
          <a:lstStyle>
            <a:lvl1pPr>
              <a:lnSpc>
                <a:spcPct val="100000"/>
              </a:lnSpc>
              <a:defRPr sz="2100"/>
            </a:lvl1pPr>
            <a:lvl2pPr marL="685800" indent="-228600">
              <a:spcAft>
                <a:spcPts val="500"/>
              </a:spcAft>
              <a:buFont typeface="System Font Regular"/>
              <a:buChar char="–"/>
              <a:defRPr sz="1700"/>
            </a:lvl2pPr>
            <a:lvl3pPr marL="1143000" indent="-228600">
              <a:spcAft>
                <a:spcPts val="500"/>
              </a:spcAft>
              <a:buFont typeface="System Font Regular"/>
              <a:buChar char="–"/>
              <a:defRPr/>
            </a:lvl3pPr>
            <a:lvl4pPr marL="1600200" indent="-228600">
              <a:spcAft>
                <a:spcPts val="500"/>
              </a:spcAft>
              <a:buFont typeface="System Font Regular"/>
              <a:buChar char="–"/>
              <a:defRPr/>
            </a:lvl4pPr>
            <a:lvl5pPr marL="2057400" indent="-228600">
              <a:spcAft>
                <a:spcPts val="500"/>
              </a:spcAft>
              <a:buFont typeface="System Font Regular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992AA05-4981-9349-A737-73F69064E58A}"/>
              </a:ext>
            </a:extLst>
          </p:cNvPr>
          <p:cNvSpPr>
            <a:spLocks noGrp="1"/>
          </p:cNvSpPr>
          <p:nvPr>
            <p:ph sz="half" idx="2"/>
          </p:nvPr>
        </p:nvSpPr>
        <p:spPr bwMode="gray">
          <a:xfrm>
            <a:off x="6504432" y="3057954"/>
            <a:ext cx="4846320" cy="3108960"/>
          </a:xfrm>
          <a:noFill/>
        </p:spPr>
        <p:txBody>
          <a:bodyPr lIns="0" rIns="0">
            <a:noAutofit/>
          </a:bodyPr>
          <a:lstStyle>
            <a:lvl1pPr>
              <a:lnSpc>
                <a:spcPct val="100000"/>
              </a:lnSpc>
              <a:defRPr sz="2100"/>
            </a:lvl1pPr>
            <a:lvl2pPr marL="685800" indent="-228600">
              <a:spcAft>
                <a:spcPts val="500"/>
              </a:spcAft>
              <a:buFont typeface="System Font Regular"/>
              <a:buChar char="–"/>
              <a:defRPr sz="1700"/>
            </a:lvl2pPr>
            <a:lvl3pPr marL="1143000" indent="-228600">
              <a:spcAft>
                <a:spcPts val="500"/>
              </a:spcAft>
              <a:buFont typeface="System Font Regular"/>
              <a:buChar char="–"/>
              <a:defRPr/>
            </a:lvl3pPr>
            <a:lvl4pPr marL="1600200" indent="-228600">
              <a:spcAft>
                <a:spcPts val="500"/>
              </a:spcAft>
              <a:buFont typeface="System Font Regular"/>
              <a:buChar char="–"/>
              <a:defRPr/>
            </a:lvl4pPr>
            <a:lvl5pPr marL="2057400" indent="-228600">
              <a:spcAft>
                <a:spcPts val="500"/>
              </a:spcAft>
              <a:buFont typeface="System Font Regular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C26C15-9F9E-AA4E-8B3C-485FDE19B44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024F1F-FCC0-9948-A2CD-F50B4CA1B29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442981-7BE7-6C4D-AA04-E6F213AAB7B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0D93717-6A1D-E24A-91F4-C6ACD461A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10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2 column stacked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609600"/>
            <a:ext cx="10515600" cy="1216025"/>
          </a:xfrm>
          <a:noFill/>
        </p:spPr>
        <p:txBody>
          <a:bodyPr lIns="0" tIns="365760" rIns="0" anchor="b" anchorCtr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 bwMode="gray">
          <a:xfrm>
            <a:off x="838200" y="4215384"/>
            <a:ext cx="10515600" cy="1828800"/>
          </a:xfrm>
          <a:noFill/>
        </p:spPr>
        <p:txBody>
          <a:bodyPr lIns="0" tIns="0" rIns="0" bIns="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AC07629-59F3-6F42-962D-13AEF63E69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070402"/>
            <a:ext cx="10515600" cy="1828800"/>
          </a:xfrm>
        </p:spPr>
        <p:txBody>
          <a:bodyPr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F47318-B5FA-4445-B7A1-FD43F523791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8/6/2025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696EDD6-9106-D745-923B-51DDED949E6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D946222-5FAE-A048-B745-6393336E437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2612B9D-4620-C343-ACB1-B2D38EE6E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62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Image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0"/>
          </p:nvPr>
        </p:nvSpPr>
        <p:spPr bwMode="white">
          <a:xfrm>
            <a:off x="838199" y="2086708"/>
            <a:ext cx="6236208" cy="4114800"/>
          </a:xfrm>
        </p:spPr>
        <p:txBody>
          <a:bodyPr lIns="0" tIns="0" rIns="0" bIns="0"/>
          <a:lstStyle>
            <a:lvl1pPr>
              <a:buClr>
                <a:schemeClr val="tx1"/>
              </a:buClr>
              <a:defRPr>
                <a:solidFill>
                  <a:schemeClr val="tx2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2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2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2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3"/>
          </p:nvPr>
        </p:nvSpPr>
        <p:spPr bwMode="ltGray">
          <a:xfrm>
            <a:off x="7653566" y="2086708"/>
            <a:ext cx="4535424" cy="4114800"/>
          </a:xfrm>
        </p:spPr>
        <p:txBody>
          <a:bodyPr lIns="0" tIns="0" rIns="0" bIns="0"/>
          <a:lstStyle>
            <a:lvl1pPr>
              <a:buClr>
                <a:schemeClr val="tx1"/>
              </a:buCl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0BBFCD-235E-CC48-B20C-974D536D4B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2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4-Up Vertical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623667"/>
            <a:ext cx="10515600" cy="1216025"/>
          </a:xfrm>
          <a:noFill/>
        </p:spPr>
        <p:txBody>
          <a:bodyPr lIns="0" tIns="365760" rIns="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F3EE8-5BAC-C544-9413-8B72EAC78F0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146A86-9F44-0143-A019-33CAB9F4355B}" type="datetime1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9135-716D-3042-936E-831C235CF2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metrotransit.org/websiteurl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84196-2108-8C4A-9E41-155E76BA35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005B71CE-1FB3-5441-A779-929D1E7B860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F5DB17DA-D682-3B4E-A0FC-515CE07440D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B537F8F4-454F-2647-98B8-FE6C9CF61332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F44A55C3-164C-BE47-B58E-A8B841E34B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8AC9CD10-2FFB-BA4A-88F2-2456A24DEAD4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552F817C-D73B-0C4B-A41E-88047BC4BE1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D74917D1-B5B4-6345-AE79-FEDF502F854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 bwMode="gray"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B79E397-D832-824A-B5CB-400E15BEDED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black"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CE26FC9-EDBF-F44C-B935-E1A9E8F91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22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latin typeface="Tenorite" pitchFamily="2" charset="0"/>
              </a:defRPr>
            </a:lvl1pPr>
          </a:lstStyle>
          <a:p>
            <a:fld id="{97146A86-9F44-0143-A019-33CAB9F4355B}" type="datetime1">
              <a:rPr lang="en-US" smtClean="0"/>
              <a:t>8/6/2025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  <a:latin typeface="Tenorite" pitchFamily="2" charset="0"/>
              </a:defRPr>
            </a:lvl1pPr>
          </a:lstStyle>
          <a:p>
            <a:r>
              <a:rPr lang="en-US"/>
              <a:t>metrotransit.org/websiteurl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10396728" y="6356350"/>
            <a:ext cx="1462668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2"/>
                </a:solidFill>
                <a:latin typeface="Tenorite" pitchFamily="2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45" r:id="rId2"/>
    <p:sldLayoutId id="2147483847" r:id="rId3"/>
    <p:sldLayoutId id="2147483848" r:id="rId4"/>
    <p:sldLayoutId id="2147483858" r:id="rId5"/>
    <p:sldLayoutId id="2147483860" r:id="rId6"/>
    <p:sldLayoutId id="2147483852" r:id="rId7"/>
    <p:sldLayoutId id="2147483826" r:id="rId8"/>
    <p:sldLayoutId id="2147483861" r:id="rId9"/>
    <p:sldLayoutId id="2147483862" r:id="rId10"/>
    <p:sldLayoutId id="2147483863" r:id="rId11"/>
    <p:sldLayoutId id="2147483864" r:id="rId12"/>
    <p:sldLayoutId id="2147483732" r:id="rId13"/>
    <p:sldLayoutId id="2147483733" r:id="rId14"/>
    <p:sldLayoutId id="2147483821" r:id="rId15"/>
    <p:sldLayoutId id="2147483797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Tenorite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2"/>
          </a:solidFill>
          <a:latin typeface="Tenorite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1"/>
        </a:buClr>
        <a:buFont typeface="System Font Regular"/>
        <a:buChar char="–"/>
        <a:defRPr sz="2100" kern="1200">
          <a:solidFill>
            <a:schemeClr val="tx2"/>
          </a:solidFill>
          <a:latin typeface="Tenorit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Tenorit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Tenorit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Tenorit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32F616-EF4C-8844-8AE1-66EE0B8459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Metro Mobility Program Overview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2316AF3-2D63-7043-B862-239247E68B6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2960" y="5568474"/>
            <a:ext cx="11212022" cy="128952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Transportation Accessibility Advisory Committee</a:t>
            </a:r>
            <a:r>
              <a:rPr lang="en-US"/>
              <a:t>, 08/06/2025</a:t>
            </a:r>
            <a:endParaRPr lang="en-US" dirty="0"/>
          </a:p>
          <a:p>
            <a:r>
              <a:rPr lang="en-US" dirty="0"/>
              <a:t>Julie Sellner, Metro Mobility Customer Service Manager, Julie.sellner@metc.state.mn.us </a:t>
            </a:r>
          </a:p>
          <a:p>
            <a:r>
              <a:rPr lang="en-US" dirty="0"/>
              <a:t>Cheryl Schmidt, Metro Mobility Customer Service Assistant Manager, Cheryl.Schmidt@metc.state.mn.us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Graphic 8" descr="Metro Mobility logo">
            <a:extLst>
              <a:ext uri="{FF2B5EF4-FFF2-40B4-BE49-F238E27FC236}">
                <a16:creationId xmlns:a16="http://schemas.microsoft.com/office/drawing/2014/main" id="{E5AE4C01-2FA4-6744-96B0-E67007AAB7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16324" y="1710175"/>
            <a:ext cx="3959352" cy="97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331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42D26-A5B2-738A-8518-80031F943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A2E45-518C-8359-6622-F88A73A53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1322"/>
            <a:ext cx="9394371" cy="4210878"/>
          </a:xfrm>
        </p:spPr>
        <p:txBody>
          <a:bodyPr>
            <a:normAutofit/>
          </a:bodyPr>
          <a:lstStyle/>
          <a:p>
            <a:r>
              <a:rPr lang="en-US" dirty="0"/>
              <a:t>Question from last meeting: What other data points are tracked by MMSC:</a:t>
            </a:r>
          </a:p>
          <a:p>
            <a:pPr lvl="1"/>
            <a:r>
              <a:rPr lang="en-US" dirty="0"/>
              <a:t>Performance Standards are reviewed monthly for each provider.</a:t>
            </a:r>
          </a:p>
          <a:p>
            <a:pPr lvl="1"/>
            <a:r>
              <a:rPr lang="en-US" dirty="0"/>
              <a:t>Demand Data Tracking are other areas also tracked for the Metro Mobility Service</a:t>
            </a:r>
          </a:p>
          <a:p>
            <a:pPr lvl="1"/>
            <a:r>
              <a:rPr lang="en-US" dirty="0"/>
              <a:t>Going forward, the major Key Performance Indicators will be provided for TAAC</a:t>
            </a:r>
          </a:p>
          <a:p>
            <a:r>
              <a:rPr lang="en-US" dirty="0"/>
              <a:t>Other Questions?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DCE54C-6209-21EB-2C07-9A332AEA7F5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75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/>
            </a:br>
            <a:br>
              <a:rPr lang="en-US"/>
            </a:br>
            <a:r>
              <a:rPr lang="en-US"/>
              <a:t>Thank you!</a:t>
            </a:r>
          </a:p>
        </p:txBody>
      </p:sp>
      <p:pic>
        <p:nvPicPr>
          <p:cNvPr id="8" name="Graphic 8" descr="Metro Mobility logo">
            <a:extLst>
              <a:ext uri="{FF2B5EF4-FFF2-40B4-BE49-F238E27FC236}">
                <a16:creationId xmlns:a16="http://schemas.microsoft.com/office/drawing/2014/main" id="{70913D66-2695-BF4F-A564-ED9C877F04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57997" y="534273"/>
            <a:ext cx="2404872" cy="59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85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609600"/>
            <a:ext cx="10515600" cy="1216025"/>
          </a:xfrm>
        </p:spPr>
        <p:txBody>
          <a:bodyPr/>
          <a:lstStyle/>
          <a:p>
            <a:r>
              <a:rPr lang="en-US"/>
              <a:t>Key Service Performance Metrics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95E0EA-716D-5647-A420-A52E5098C43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0396728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BB0365FC-BD43-E013-ED4C-F3289E9A2FE0}"/>
              </a:ext>
            </a:extLst>
          </p:cNvPr>
          <p:cNvSpPr txBox="1">
            <a:spLocks/>
          </p:cNvSpPr>
          <p:nvPr/>
        </p:nvSpPr>
        <p:spPr>
          <a:xfrm>
            <a:off x="585227" y="1952973"/>
            <a:ext cx="6385844" cy="36907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 kern="1200">
                <a:solidFill>
                  <a:schemeClr val="tx2"/>
                </a:solidFill>
                <a:latin typeface="Tenorite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System Font Regular"/>
              <a:buChar char="–"/>
              <a:defRPr sz="2100" kern="1200">
                <a:solidFill>
                  <a:schemeClr val="tx2"/>
                </a:solidFill>
                <a:latin typeface="Tenorite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 kern="1200">
                <a:solidFill>
                  <a:schemeClr val="tx2"/>
                </a:solidFill>
                <a:latin typeface="Tenorite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 kern="1200">
                <a:solidFill>
                  <a:schemeClr val="tx2"/>
                </a:solidFill>
                <a:latin typeface="Tenorite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 kern="1200">
                <a:solidFill>
                  <a:schemeClr val="tx2"/>
                </a:solidFill>
                <a:latin typeface="Tenorit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82261">
              <a:buClrTx/>
            </a:pPr>
            <a:r>
              <a:rPr lang="en-US" sz="1800" b="1" kern="0">
                <a:solidFill>
                  <a:schemeClr val="tx1"/>
                </a:solidFill>
              </a:rPr>
              <a:t>On-Time Performance (OTP): </a:t>
            </a:r>
            <a:r>
              <a:rPr lang="en-US" sz="1800" kern="0">
                <a:solidFill>
                  <a:schemeClr val="tx1"/>
                </a:solidFill>
              </a:rPr>
              <a:t>Percentage of all trips that arrive within 30-minutes of the negotiated pick-up time. </a:t>
            </a:r>
          </a:p>
          <a:p>
            <a:pPr defTabSz="482261">
              <a:buClrTx/>
            </a:pPr>
            <a:r>
              <a:rPr lang="en-US" sz="1800" b="1" kern="0">
                <a:solidFill>
                  <a:schemeClr val="tx1"/>
                </a:solidFill>
              </a:rPr>
              <a:t>Appointment Time (APPT): </a:t>
            </a:r>
            <a:r>
              <a:rPr lang="en-US" sz="1800" kern="0">
                <a:solidFill>
                  <a:schemeClr val="tx1"/>
                </a:solidFill>
              </a:rPr>
              <a:t>Percentage of all trips that arrived no later than the negotiated appointment time and no earlier than 30 minutes early* to the scheduled appointment time. (*effective 1/1/2024)</a:t>
            </a:r>
          </a:p>
          <a:p>
            <a:pPr defTabSz="482261">
              <a:buClrTx/>
            </a:pPr>
            <a:r>
              <a:rPr lang="en-US" sz="1800" b="1" kern="0">
                <a:solidFill>
                  <a:schemeClr val="tx1"/>
                </a:solidFill>
              </a:rPr>
              <a:t>On-Board Time (OBT): </a:t>
            </a:r>
            <a:r>
              <a:rPr lang="en-US" sz="1800" kern="0">
                <a:solidFill>
                  <a:schemeClr val="tx1"/>
                </a:solidFill>
              </a:rPr>
              <a:t>Percentage of trips that did not exceed the calculated maximum on board time.</a:t>
            </a:r>
          </a:p>
          <a:p>
            <a:pPr defTabSz="482261">
              <a:buClrTx/>
            </a:pPr>
            <a:r>
              <a:rPr lang="en-US" sz="1800" b="1" kern="0">
                <a:solidFill>
                  <a:schemeClr val="tx1"/>
                </a:solidFill>
              </a:rPr>
              <a:t>Capacity Denials</a:t>
            </a:r>
            <a:r>
              <a:rPr lang="en-US" sz="1800" kern="0">
                <a:solidFill>
                  <a:schemeClr val="tx1"/>
                </a:solidFill>
              </a:rPr>
              <a:t>: Count of requested trips that were unable to be performed due to system capacity constraints.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776CEFB-5F12-D536-C7C9-D295BA9F1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528060"/>
              </p:ext>
            </p:extLst>
          </p:nvPr>
        </p:nvGraphicFramePr>
        <p:xfrm>
          <a:off x="7196226" y="1952973"/>
          <a:ext cx="4663170" cy="3351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655">
                  <a:extLst>
                    <a:ext uri="{9D8B030D-6E8A-4147-A177-3AD203B41FA5}">
                      <a16:colId xmlns:a16="http://schemas.microsoft.com/office/drawing/2014/main" val="2663592423"/>
                    </a:ext>
                  </a:extLst>
                </a:gridCol>
                <a:gridCol w="2238375">
                  <a:extLst>
                    <a:ext uri="{9D8B030D-6E8A-4147-A177-3AD203B41FA5}">
                      <a16:colId xmlns:a16="http://schemas.microsoft.com/office/drawing/2014/main" val="3194215380"/>
                    </a:ext>
                  </a:extLst>
                </a:gridCol>
                <a:gridCol w="984140">
                  <a:extLst>
                    <a:ext uri="{9D8B030D-6E8A-4147-A177-3AD203B41FA5}">
                      <a16:colId xmlns:a16="http://schemas.microsoft.com/office/drawing/2014/main" val="2593191620"/>
                    </a:ext>
                  </a:extLst>
                </a:gridCol>
              </a:tblGrid>
              <a:tr h="47500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“ADA”</a:t>
                      </a:r>
                    </a:p>
                    <a:p>
                      <a:pPr algn="ctr"/>
                      <a:r>
                        <a:rPr lang="en-US" dirty="0"/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“Non-ADA” Goal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7416797"/>
                  </a:ext>
                </a:extLst>
              </a:tr>
              <a:tr h="654106">
                <a:tc>
                  <a:txBody>
                    <a:bodyPr/>
                    <a:lstStyle/>
                    <a:p>
                      <a:r>
                        <a:rPr lang="en-US" dirty="0"/>
                        <a:t>OTP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 </a:t>
                      </a:r>
                    </a:p>
                    <a:p>
                      <a:r>
                        <a:rPr lang="en-US" dirty="0"/>
                        <a:t>(contract min. 90%)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287543"/>
                  </a:ext>
                </a:extLst>
              </a:tr>
              <a:tr h="654106">
                <a:tc>
                  <a:txBody>
                    <a:bodyPr/>
                    <a:lstStyle/>
                    <a:p>
                      <a:r>
                        <a:rPr lang="en-US" dirty="0"/>
                        <a:t>APPT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  <a:p>
                      <a:r>
                        <a:rPr lang="en-US" dirty="0"/>
                        <a:t>(contract min. 85%)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513347"/>
                  </a:ext>
                </a:extLst>
              </a:tr>
              <a:tr h="654106">
                <a:tc>
                  <a:txBody>
                    <a:bodyPr/>
                    <a:lstStyle/>
                    <a:p>
                      <a:r>
                        <a:rPr lang="en-US"/>
                        <a:t>OBT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100%</a:t>
                      </a:r>
                    </a:p>
                    <a:p>
                      <a:r>
                        <a:rPr lang="en-US"/>
                        <a:t>(contract min. 95%)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956316"/>
                  </a:ext>
                </a:extLst>
              </a:tr>
              <a:tr h="475005">
                <a:tc>
                  <a:txBody>
                    <a:bodyPr/>
                    <a:lstStyle/>
                    <a:p>
                      <a:r>
                        <a:rPr lang="en-US"/>
                        <a:t>Denials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Zero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Zero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58670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E2CD2B0-E2DB-ACB6-B718-04DA86BCE2FF}"/>
              </a:ext>
            </a:extLst>
          </p:cNvPr>
          <p:cNvSpPr txBox="1"/>
          <p:nvPr/>
        </p:nvSpPr>
        <p:spPr>
          <a:xfrm>
            <a:off x="332604" y="5756185"/>
            <a:ext cx="117512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NOTE: The Americans with Disabilities Act (ADA) </a:t>
            </a:r>
            <a:r>
              <a:rPr lang="en-US" b="1" i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does not permit transit agencies to have any capacity constraints</a:t>
            </a:r>
            <a:r>
              <a:rPr lang="en-US" b="0" i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 in ADA paratransit. Capacity constraints are defined as any operational patterns or practices that significantly limit the availability of service to ADA paratransit eligible individuals</a:t>
            </a:r>
            <a:r>
              <a:rPr lang="en-US" sz="1800">
                <a:solidFill>
                  <a:schemeClr val="tx1"/>
                </a:solidFill>
              </a:rPr>
              <a:t>. 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19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9BB53-24B5-5DF7-4CAB-3211256D3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9600"/>
            <a:ext cx="10582275" cy="1216025"/>
          </a:xfrm>
        </p:spPr>
        <p:txBody>
          <a:bodyPr>
            <a:normAutofit fontScale="90000"/>
          </a:bodyPr>
          <a:lstStyle/>
          <a:p>
            <a:r>
              <a:rPr lang="en-US" dirty="0"/>
              <a:t>2025 Year To Date KPI Data – </a:t>
            </a:r>
            <a:br>
              <a:rPr lang="en-US" dirty="0"/>
            </a:br>
            <a:r>
              <a:rPr lang="en-US" dirty="0"/>
              <a:t>				</a:t>
            </a:r>
            <a:r>
              <a:rPr lang="en-US" dirty="0">
                <a:solidFill>
                  <a:schemeClr val="tx2"/>
                </a:solidFill>
              </a:rPr>
              <a:t>On Time Performance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FED456-1DC1-9D94-7DF7-A02D2150B11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7DA56D47-5DEC-65FB-6AA4-7013211ACA8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541571"/>
              </p:ext>
            </p:extLst>
          </p:nvPr>
        </p:nvGraphicFramePr>
        <p:xfrm>
          <a:off x="838198" y="2314575"/>
          <a:ext cx="10582276" cy="3305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8187">
                  <a:extLst>
                    <a:ext uri="{9D8B030D-6E8A-4147-A177-3AD203B41FA5}">
                      <a16:colId xmlns:a16="http://schemas.microsoft.com/office/drawing/2014/main" val="2550760086"/>
                    </a:ext>
                  </a:extLst>
                </a:gridCol>
                <a:gridCol w="2171363">
                  <a:extLst>
                    <a:ext uri="{9D8B030D-6E8A-4147-A177-3AD203B41FA5}">
                      <a16:colId xmlns:a16="http://schemas.microsoft.com/office/drawing/2014/main" val="4132973088"/>
                    </a:ext>
                  </a:extLst>
                </a:gridCol>
                <a:gridCol w="2171363">
                  <a:extLst>
                    <a:ext uri="{9D8B030D-6E8A-4147-A177-3AD203B41FA5}">
                      <a16:colId xmlns:a16="http://schemas.microsoft.com/office/drawing/2014/main" val="1238226352"/>
                    </a:ext>
                  </a:extLst>
                </a:gridCol>
                <a:gridCol w="2171363">
                  <a:extLst>
                    <a:ext uri="{9D8B030D-6E8A-4147-A177-3AD203B41FA5}">
                      <a16:colId xmlns:a16="http://schemas.microsoft.com/office/drawing/2014/main" val="2530879544"/>
                    </a:ext>
                  </a:extLst>
                </a:gridCol>
              </a:tblGrid>
              <a:tr h="661035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ADA Trips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Non-ADA Trips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Total Trips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15526094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On Time Performance: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93.5%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93.3%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93.5%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19794798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Total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668,622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261,405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930,027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5240259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On Time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625,162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243,891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869,575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01093769"/>
                  </a:ext>
                </a:extLst>
              </a:tr>
              <a:tr h="661035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Late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43,460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17,514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60,452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1792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58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6997B-BDD4-F74C-E0E8-A6335EB6B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Time Performance (ADA and non-ADA)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A61F5A-667E-ACDD-B81F-DB646FE2351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39C14E-E1F3-9305-C16B-6165755B4050}"/>
              </a:ext>
            </a:extLst>
          </p:cNvPr>
          <p:cNvSpPr txBox="1"/>
          <p:nvPr/>
        </p:nvSpPr>
        <p:spPr>
          <a:xfrm>
            <a:off x="3319272" y="6356350"/>
            <a:ext cx="432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YTD Average = 93.5%     </a:t>
            </a:r>
            <a:r>
              <a:rPr lang="en-US" dirty="0">
                <a:solidFill>
                  <a:srgbClr val="F446CF"/>
                </a:solidFill>
              </a:rPr>
              <a:t>FTA Threshold = 90%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C6C2846-4192-729D-B6E4-B8A8E0873B1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46250224"/>
              </p:ext>
            </p:extLst>
          </p:nvPr>
        </p:nvGraphicFramePr>
        <p:xfrm>
          <a:off x="838200" y="1973262"/>
          <a:ext cx="10610088" cy="4125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4888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CE7613-F573-F755-541C-DF4C610770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3515C-1C93-899E-D243-0ACA3F2DE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9600"/>
            <a:ext cx="10582275" cy="1216025"/>
          </a:xfrm>
        </p:spPr>
        <p:txBody>
          <a:bodyPr>
            <a:normAutofit fontScale="90000"/>
          </a:bodyPr>
          <a:lstStyle/>
          <a:p>
            <a:r>
              <a:rPr lang="en-US" dirty="0"/>
              <a:t>2025 Year To Date KPI Data – </a:t>
            </a:r>
            <a:br>
              <a:rPr lang="en-US" dirty="0"/>
            </a:br>
            <a:r>
              <a:rPr lang="en-US" dirty="0"/>
              <a:t>				</a:t>
            </a:r>
            <a:r>
              <a:rPr lang="en-US" dirty="0">
                <a:solidFill>
                  <a:schemeClr val="tx2"/>
                </a:solidFill>
              </a:rPr>
              <a:t>Appointment Time Performance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A323B3D-4F87-063A-47DE-D2720A276B7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37585010"/>
              </p:ext>
            </p:extLst>
          </p:nvPr>
        </p:nvGraphicFramePr>
        <p:xfrm>
          <a:off x="838198" y="2219324"/>
          <a:ext cx="10458452" cy="4029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87508">
                  <a:extLst>
                    <a:ext uri="{9D8B030D-6E8A-4147-A177-3AD203B41FA5}">
                      <a16:colId xmlns:a16="http://schemas.microsoft.com/office/drawing/2014/main" val="458827975"/>
                    </a:ext>
                  </a:extLst>
                </a:gridCol>
                <a:gridCol w="1923648">
                  <a:extLst>
                    <a:ext uri="{9D8B030D-6E8A-4147-A177-3AD203B41FA5}">
                      <a16:colId xmlns:a16="http://schemas.microsoft.com/office/drawing/2014/main" val="3129919836"/>
                    </a:ext>
                  </a:extLst>
                </a:gridCol>
                <a:gridCol w="1923648">
                  <a:extLst>
                    <a:ext uri="{9D8B030D-6E8A-4147-A177-3AD203B41FA5}">
                      <a16:colId xmlns:a16="http://schemas.microsoft.com/office/drawing/2014/main" val="2376137857"/>
                    </a:ext>
                  </a:extLst>
                </a:gridCol>
                <a:gridCol w="1923648">
                  <a:extLst>
                    <a:ext uri="{9D8B030D-6E8A-4147-A177-3AD203B41FA5}">
                      <a16:colId xmlns:a16="http://schemas.microsoft.com/office/drawing/2014/main" val="2544177427"/>
                    </a:ext>
                  </a:extLst>
                </a:gridCol>
              </a:tblGrid>
              <a:tr h="805815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ADA Trips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Non-ADA Trips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Total Trips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5924733"/>
                  </a:ext>
                </a:extLst>
              </a:tr>
              <a:tr h="805815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Appointment On Time Performance: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92.3%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91.8%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92.3%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0616862"/>
                  </a:ext>
                </a:extLst>
              </a:tr>
              <a:tr h="805815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Total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191,010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90,638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281,648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4022950"/>
                  </a:ext>
                </a:extLst>
              </a:tr>
              <a:tr h="805815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Early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3,982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1,890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5,872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0683153"/>
                  </a:ext>
                </a:extLst>
              </a:tr>
              <a:tr h="805815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Late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10,782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5,116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15,898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5272830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A6E79E-D2AB-5ACE-1D33-EA988025EEA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2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7847B-17C3-6D9C-6E01-67526F327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Appointment Time (both ADA and non-ADA)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7EF31F-BC6C-B166-0420-F03F0941389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59E7038-A025-3F0A-0800-31AAADA9C6EF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56565078"/>
              </p:ext>
            </p:extLst>
          </p:nvPr>
        </p:nvGraphicFramePr>
        <p:xfrm>
          <a:off x="838200" y="1973262"/>
          <a:ext cx="10515600" cy="4275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0985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E70576-0F9E-A6B4-BEF6-58DD47945D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D0AFC-D599-01DB-D61B-A4956B0D9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9600"/>
            <a:ext cx="10582275" cy="1216025"/>
          </a:xfrm>
        </p:spPr>
        <p:txBody>
          <a:bodyPr>
            <a:normAutofit fontScale="90000"/>
          </a:bodyPr>
          <a:lstStyle/>
          <a:p>
            <a:r>
              <a:rPr lang="en-US" dirty="0"/>
              <a:t>2025 Year To Date KPI Data – </a:t>
            </a:r>
            <a:br>
              <a:rPr lang="en-US" dirty="0"/>
            </a:br>
            <a:r>
              <a:rPr lang="en-US" dirty="0"/>
              <a:t>				</a:t>
            </a:r>
            <a:r>
              <a:rPr lang="en-US" dirty="0">
                <a:solidFill>
                  <a:schemeClr val="tx2"/>
                </a:solidFill>
              </a:rPr>
              <a:t>On Board Time Performance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9E577-0574-9073-2DF2-708F97CCF58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E389168D-B68C-2FD9-3E53-CFA0FCC72EC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69155909"/>
              </p:ext>
            </p:extLst>
          </p:nvPr>
        </p:nvGraphicFramePr>
        <p:xfrm>
          <a:off x="838198" y="2524124"/>
          <a:ext cx="9867900" cy="31337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93557">
                  <a:extLst>
                    <a:ext uri="{9D8B030D-6E8A-4147-A177-3AD203B41FA5}">
                      <a16:colId xmlns:a16="http://schemas.microsoft.com/office/drawing/2014/main" val="224333089"/>
                    </a:ext>
                  </a:extLst>
                </a:gridCol>
                <a:gridCol w="2024781">
                  <a:extLst>
                    <a:ext uri="{9D8B030D-6E8A-4147-A177-3AD203B41FA5}">
                      <a16:colId xmlns:a16="http://schemas.microsoft.com/office/drawing/2014/main" val="2102152076"/>
                    </a:ext>
                  </a:extLst>
                </a:gridCol>
                <a:gridCol w="2024781">
                  <a:extLst>
                    <a:ext uri="{9D8B030D-6E8A-4147-A177-3AD203B41FA5}">
                      <a16:colId xmlns:a16="http://schemas.microsoft.com/office/drawing/2014/main" val="4208696950"/>
                    </a:ext>
                  </a:extLst>
                </a:gridCol>
                <a:gridCol w="2024781">
                  <a:extLst>
                    <a:ext uri="{9D8B030D-6E8A-4147-A177-3AD203B41FA5}">
                      <a16:colId xmlns:a16="http://schemas.microsoft.com/office/drawing/2014/main" val="1170902189"/>
                    </a:ext>
                  </a:extLst>
                </a:gridCol>
              </a:tblGrid>
              <a:tr h="783431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ADA Trips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Non-ADA Trips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Total Trips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6986323"/>
                  </a:ext>
                </a:extLst>
              </a:tr>
              <a:tr h="783431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On Board Time Performance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96.8%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98.2%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97.2%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8269709"/>
                  </a:ext>
                </a:extLst>
              </a:tr>
              <a:tr h="783431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Total Trips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668.622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261.405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930.027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4903102"/>
                  </a:ext>
                </a:extLst>
              </a:tr>
              <a:tr h="783431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rides too long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21.396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4.705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26.041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2748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612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40CD3-19C4-D9DB-71F2-39B8B0BD3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 On Board Time (ADA and non-ADA)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D961A2-C861-8E4D-4CB6-230971BCA4C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4B9EA24-F306-CD47-FC26-04F9D96E83F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8194291"/>
              </p:ext>
            </p:extLst>
          </p:nvPr>
        </p:nvGraphicFramePr>
        <p:xfrm>
          <a:off x="838201" y="1973262"/>
          <a:ext cx="10394482" cy="4275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6192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671701-D392-371D-9548-E8BB13103C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D02D6-FB4F-0B53-EA78-A1D6D92DA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09600"/>
            <a:ext cx="10582275" cy="1216025"/>
          </a:xfrm>
        </p:spPr>
        <p:txBody>
          <a:bodyPr>
            <a:normAutofit fontScale="90000"/>
          </a:bodyPr>
          <a:lstStyle/>
          <a:p>
            <a:r>
              <a:rPr lang="en-US" dirty="0"/>
              <a:t>2025 Year To Date KPI Data – </a:t>
            </a:r>
            <a:br>
              <a:rPr lang="en-US" dirty="0"/>
            </a:br>
            <a:r>
              <a:rPr lang="en-US" dirty="0"/>
              <a:t>				</a:t>
            </a:r>
            <a:r>
              <a:rPr lang="en-US" dirty="0">
                <a:solidFill>
                  <a:schemeClr val="tx2"/>
                </a:solidFill>
              </a:rPr>
              <a:t>Trip Request Denials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3D9442-9F25-C629-FE32-3B0EFB1831C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F8F0F13-FA83-7684-1DF5-1CC7A962B76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258952"/>
            <a:ext cx="10296526" cy="365607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2025 = 0 total one-way denials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2024 = 111 total one-way denials (almost exclusively in January)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2023 = 10,726 total one-way denials </a:t>
            </a:r>
          </a:p>
        </p:txBody>
      </p:sp>
    </p:spTree>
    <p:extLst>
      <p:ext uri="{BB962C8B-B14F-4D97-AF65-F5344CB8AC3E}">
        <p14:creationId xmlns:p14="http://schemas.microsoft.com/office/powerpoint/2010/main" val="601306379"/>
      </p:ext>
    </p:extLst>
  </p:cSld>
  <p:clrMapOvr>
    <a:masterClrMapping/>
  </p:clrMapOvr>
</p:sld>
</file>

<file path=ppt/theme/theme1.xml><?xml version="1.0" encoding="utf-8"?>
<a:theme xmlns:a="http://schemas.openxmlformats.org/drawingml/2006/main" name="Metro Transit">
  <a:themeElements>
    <a:clrScheme name="Metro Transit 1">
      <a:dk1>
        <a:srgbClr val="0053A0"/>
      </a:dk1>
      <a:lt1>
        <a:srgbClr val="FFFFFF"/>
      </a:lt1>
      <a:dk2>
        <a:srgbClr val="000000"/>
      </a:dk2>
      <a:lt2>
        <a:srgbClr val="DDDDDA"/>
      </a:lt2>
      <a:accent1>
        <a:srgbClr val="0053A0"/>
      </a:accent1>
      <a:accent2>
        <a:srgbClr val="FFD200"/>
      </a:accent2>
      <a:accent3>
        <a:srgbClr val="ED1B2E"/>
      </a:accent3>
      <a:accent4>
        <a:srgbClr val="A5CF4C"/>
      </a:accent4>
      <a:accent5>
        <a:srgbClr val="FF7300"/>
      </a:accent5>
      <a:accent6>
        <a:srgbClr val="6B1F7C"/>
      </a:accent6>
      <a:hlink>
        <a:srgbClr val="0097D0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Mobility-Presentation" id="{1950ACA5-5372-FC48-9FCD-C32C9203FE90}" vid="{67CBFBA6-27AA-FB48-87B3-0E9B0702DA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partment xmlns="962adcfb-85f3-40de-a590-6513ded792f5">Metro Mobility</Department>
    <Division xmlns="962adcfb-85f3-40de-a590-6513ded792f5">MC</Division>
    <Description_x002f_Purpose xmlns="962adcfb-85f3-40de-a590-6513ded792f5">Presentation template for Metro Mobility</Description_x002f_Purpose>
    <App xmlns="962adcfb-85f3-40de-a590-6513ded792f5">PowerPoint</App>
    <Owner xmlns="962adcfb-85f3-40de-a590-6513ded792f5">
      <UserInfo>
        <DisplayName>Kuennen, Christine</DisplayName>
        <AccountId>282</AccountId>
        <AccountType/>
      </UserInfo>
    </Own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EBED4953185D4494FB699BC57C8909" ma:contentTypeVersion="9" ma:contentTypeDescription="Create a new document." ma:contentTypeScope="" ma:versionID="c2954326608b84e81984de76cdcbf5b1">
  <xsd:schema xmlns:xsd="http://www.w3.org/2001/XMLSchema" xmlns:xs="http://www.w3.org/2001/XMLSchema" xmlns:p="http://schemas.microsoft.com/office/2006/metadata/properties" xmlns:ns2="962adcfb-85f3-40de-a590-6513ded792f5" xmlns:ns3="153d070c-618c-4659-9950-3ff4cc4c0885" targetNamespace="http://schemas.microsoft.com/office/2006/metadata/properties" ma:root="true" ma:fieldsID="8629571bff8986737f0153ee3c01ed85" ns2:_="" ns3:_="">
    <xsd:import namespace="962adcfb-85f3-40de-a590-6513ded792f5"/>
    <xsd:import namespace="153d070c-618c-4659-9950-3ff4cc4c08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Owner" minOccurs="0"/>
                <xsd:element ref="ns2:Division" minOccurs="0"/>
                <xsd:element ref="ns2:Department" minOccurs="0"/>
                <xsd:element ref="ns2:Description_x002f_Purpose" minOccurs="0"/>
                <xsd:element ref="ns2:App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2adcfb-85f3-40de-a590-6513ded792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Owner" ma:index="10" nillable="true" ma:displayName="Owner" ma:list="UserInfo" ma:SharePointGroup="0" ma:internalName="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vision" ma:index="11" nillable="true" ma:displayName="Division" ma:default="-" ma:format="Dropdown" ma:internalName="Division">
      <xsd:simpleType>
        <xsd:restriction base="dms:Choice">
          <xsd:enumeration value="-"/>
          <xsd:enumeration value="CD"/>
          <xsd:enumeration value="ES"/>
          <xsd:enumeration value="MC"/>
          <xsd:enumeration value="MTS"/>
          <xsd:enumeration value="MT"/>
        </xsd:restriction>
      </xsd:simpleType>
    </xsd:element>
    <xsd:element name="Department" ma:index="12" nillable="true" ma:displayName="Department" ma:internalName="Department">
      <xsd:simpleType>
        <xsd:restriction base="dms:Text">
          <xsd:maxLength value="255"/>
        </xsd:restriction>
      </xsd:simpleType>
    </xsd:element>
    <xsd:element name="Description_x002f_Purpose" ma:index="13" nillable="true" ma:displayName="Description/Purpose" ma:format="Dropdown" ma:internalName="Description_x002f_Purpose">
      <xsd:simpleType>
        <xsd:restriction base="dms:Note">
          <xsd:maxLength value="255"/>
        </xsd:restriction>
      </xsd:simpleType>
    </xsd:element>
    <xsd:element name="App" ma:index="14" nillable="true" ma:displayName="Council Templates" ma:default="Word" ma:description="Report Template" ma:format="Dropdown" ma:internalName="App">
      <xsd:simpleType>
        <xsd:restriction base="dms:Choice">
          <xsd:enumeration value="Word"/>
          <xsd:enumeration value="PowerPoint"/>
          <xsd:enumeration value="Excel"/>
          <xsd:enumeration value="Division"/>
          <xsd:enumeration value="Fold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3d070c-618c-4659-9950-3ff4cc4c088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78B604-9059-4F1C-B8E2-C96A71A964D2}">
  <ds:schemaRefs>
    <ds:schemaRef ds:uri="153d070c-618c-4659-9950-3ff4cc4c0885"/>
    <ds:schemaRef ds:uri="962adcfb-85f3-40de-a590-6513ded792f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7F4349A-22F7-4A2D-8CA5-43DDCD6795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AF11AB-0AA3-44FA-8D50-B437889D45AA}">
  <ds:schemaRefs>
    <ds:schemaRef ds:uri="153d070c-618c-4659-9950-3ff4cc4c0885"/>
    <ds:schemaRef ds:uri="962adcfb-85f3-40de-a590-6513ded792f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MetroMobility-Presentation</Template>
  <TotalTime>11742</TotalTime>
  <Words>535</Words>
  <Application>Microsoft Office PowerPoint</Application>
  <PresentationFormat>Widescreen</PresentationFormat>
  <Paragraphs>119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 Narrow</vt:lpstr>
      <vt:lpstr>Arial</vt:lpstr>
      <vt:lpstr>Calibri</vt:lpstr>
      <vt:lpstr>Roboto</vt:lpstr>
      <vt:lpstr>System Font Regular</vt:lpstr>
      <vt:lpstr>Tenorite</vt:lpstr>
      <vt:lpstr>Metro Transit</vt:lpstr>
      <vt:lpstr>Metro Mobility Program Overview</vt:lpstr>
      <vt:lpstr>Key Service Performance Metrics</vt:lpstr>
      <vt:lpstr>2025 Year To Date KPI Data –      On Time Performance</vt:lpstr>
      <vt:lpstr>On Time Performance (ADA and non-ADA)</vt:lpstr>
      <vt:lpstr>2025 Year To Date KPI Data –      Appointment Time Performance</vt:lpstr>
      <vt:lpstr>Appointment Time (both ADA and non-ADA)</vt:lpstr>
      <vt:lpstr>2025 Year To Date KPI Data –      On Board Time Performance</vt:lpstr>
      <vt:lpstr>Max On Board Time (ADA and non-ADA)</vt:lpstr>
      <vt:lpstr>2025 Year To Date KPI Data –      Trip Request Denials</vt:lpstr>
      <vt:lpstr>Member Questions</vt:lpstr>
      <vt:lpstr>  Thank you!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with Logo</dc:title>
  <dc:subject/>
  <dc:creator>Kuennen, Christine</dc:creator>
  <cp:keywords/>
  <dc:description/>
  <cp:lastModifiedBy>Petrie, Kevin</cp:lastModifiedBy>
  <cp:revision>24</cp:revision>
  <cp:lastPrinted>2017-03-14T16:27:36Z</cp:lastPrinted>
  <dcterms:created xsi:type="dcterms:W3CDTF">2023-11-30T16:41:23Z</dcterms:created>
  <dcterms:modified xsi:type="dcterms:W3CDTF">2025-08-06T14:54:13Z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version">
    <vt:lpwstr>2.0</vt:lpwstr>
  </property>
  <property fmtid="{D5CDD505-2E9C-101B-9397-08002B2CF9AE}" pid="3" name="ContentTypeId">
    <vt:lpwstr>0x010100CDEBED4953185D4494FB699BC57C8909</vt:lpwstr>
  </property>
</Properties>
</file>