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  <p:sldMasterId id="2147483708" r:id="rId2"/>
  </p:sldMasterIdLst>
  <p:notesMasterIdLst>
    <p:notesMasterId r:id="rId40"/>
  </p:notesMasterIdLst>
  <p:handoutMasterIdLst>
    <p:handoutMasterId r:id="rId41"/>
  </p:handoutMasterIdLst>
  <p:sldIdLst>
    <p:sldId id="742" r:id="rId3"/>
    <p:sldId id="267" r:id="rId4"/>
    <p:sldId id="743" r:id="rId5"/>
    <p:sldId id="1554" r:id="rId6"/>
    <p:sldId id="861" r:id="rId7"/>
    <p:sldId id="1451" r:id="rId8"/>
    <p:sldId id="1453" r:id="rId9"/>
    <p:sldId id="1459" r:id="rId10"/>
    <p:sldId id="1499" r:id="rId11"/>
    <p:sldId id="1466" r:id="rId12"/>
    <p:sldId id="1551" r:id="rId13"/>
    <p:sldId id="1555" r:id="rId14"/>
    <p:sldId id="1553" r:id="rId15"/>
    <p:sldId id="1491" r:id="rId16"/>
    <p:sldId id="1487" r:id="rId17"/>
    <p:sldId id="1490" r:id="rId18"/>
    <p:sldId id="1488" r:id="rId19"/>
    <p:sldId id="1552" r:id="rId20"/>
    <p:sldId id="1543" r:id="rId21"/>
    <p:sldId id="1538" r:id="rId22"/>
    <p:sldId id="1539" r:id="rId23"/>
    <p:sldId id="1540" r:id="rId24"/>
    <p:sldId id="1541" r:id="rId25"/>
    <p:sldId id="1493" r:id="rId26"/>
    <p:sldId id="1497" r:id="rId27"/>
    <p:sldId id="1549" r:id="rId28"/>
    <p:sldId id="1494" r:id="rId29"/>
    <p:sldId id="1495" r:id="rId30"/>
    <p:sldId id="1452" r:id="rId31"/>
    <p:sldId id="1511" r:id="rId32"/>
    <p:sldId id="1498" r:id="rId33"/>
    <p:sldId id="1545" r:id="rId34"/>
    <p:sldId id="1546" r:id="rId35"/>
    <p:sldId id="1547" r:id="rId36"/>
    <p:sldId id="1544" r:id="rId37"/>
    <p:sldId id="1548" r:id="rId38"/>
    <p:sldId id="1537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, Jim" initials="AJ" lastIdx="3" clrIdx="0">
    <p:extLst>
      <p:ext uri="{19B8F6BF-5375-455C-9EA6-DF929625EA0E}">
        <p15:presenceInfo xmlns:p15="http://schemas.microsoft.com/office/powerpoint/2012/main" userId="S::Jim.Alexander@metrotransit.org::2cf32c1c-ab52-4b17-94c3-bbd3ae9c57bd" providerId="AD"/>
      </p:ext>
    </p:extLst>
  </p:cmAuthor>
  <p:cmAuthor id="2" name="O'Connell, Sam" initials="OS" lastIdx="2" clrIdx="1">
    <p:extLst>
      <p:ext uri="{19B8F6BF-5375-455C-9EA6-DF929625EA0E}">
        <p15:presenceInfo xmlns:p15="http://schemas.microsoft.com/office/powerpoint/2012/main" userId="S::sam.oconnell@metrotransit.org::abbedf86-e540-4435-8cc7-bb35fb6cff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594"/>
    <a:srgbClr val="006600"/>
    <a:srgbClr val="009900"/>
    <a:srgbClr val="CCCC00"/>
    <a:srgbClr val="FFC000"/>
    <a:srgbClr val="00B050"/>
    <a:srgbClr val="E7E8E8"/>
    <a:srgbClr val="CCCDCF"/>
    <a:srgbClr val="FC0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6238" autoAdjust="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8475" cy="465138"/>
          </a:xfrm>
          <a:prstGeom prst="rect">
            <a:avLst/>
          </a:prstGeom>
        </p:spPr>
        <p:txBody>
          <a:bodyPr vert="horz" lIns="91400" tIns="45699" rIns="91400" bIns="4569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0"/>
            <a:ext cx="3038475" cy="465138"/>
          </a:xfrm>
          <a:prstGeom prst="rect">
            <a:avLst/>
          </a:prstGeom>
        </p:spPr>
        <p:txBody>
          <a:bodyPr vert="horz" lIns="91400" tIns="45699" rIns="91400" bIns="45699" rtlCol="0"/>
          <a:lstStyle>
            <a:lvl1pPr algn="r">
              <a:defRPr sz="1200"/>
            </a:lvl1pPr>
          </a:lstStyle>
          <a:p>
            <a:fld id="{5F8F797B-9085-443E-9CCB-2758E8F089F1}" type="datetimeFigureOut">
              <a:rPr lang="en-US" smtClean="0"/>
              <a:pPr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5"/>
            <a:ext cx="3038475" cy="465138"/>
          </a:xfrm>
          <a:prstGeom prst="rect">
            <a:avLst/>
          </a:prstGeom>
        </p:spPr>
        <p:txBody>
          <a:bodyPr vert="horz" lIns="91400" tIns="45699" rIns="91400" bIns="4569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5"/>
            <a:ext cx="3038475" cy="465138"/>
          </a:xfrm>
          <a:prstGeom prst="rect">
            <a:avLst/>
          </a:prstGeom>
        </p:spPr>
        <p:txBody>
          <a:bodyPr vert="horz" lIns="91400" tIns="45699" rIns="91400" bIns="45699" rtlCol="0" anchor="b"/>
          <a:lstStyle>
            <a:lvl1pPr algn="r">
              <a:defRPr sz="1200"/>
            </a:lvl1pPr>
          </a:lstStyle>
          <a:p>
            <a:fld id="{3E1C1DE2-736C-48DC-96C0-E7B16C9879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r">
              <a:defRPr sz="1200"/>
            </a:lvl1pPr>
          </a:lstStyle>
          <a:p>
            <a:fld id="{23397A00-4582-4202-B378-F5984AC5C3DA}" type="datetimeFigureOut">
              <a:rPr lang="en-US" smtClean="0"/>
              <a:pPr/>
              <a:t>6/5/2019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6" tIns="46569" rIns="93136" bIns="465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36" tIns="46569" rIns="93136" bIns="4656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r">
              <a:defRPr sz="1200"/>
            </a:lvl1pPr>
          </a:lstStyle>
          <a:p>
            <a:fld id="{5A5FFBD1-71D5-409D-8959-4FF4693374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964421-CDE7-411F-BD52-C87BDE84E21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7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6626" indent="-346626">
              <a:spcAft>
                <a:spcPts val="618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FBD1-71D5-409D-8959-4FF46933748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7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4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885B83-A392-4BBB-BEFA-B51CDBBB786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92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0D74-9A6B-4055-8EB0-B5F3B9A8D4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F7C7BE0-DB59-4C76-AF7C-FCEC67064F4A}" type="datetime1">
              <a:rPr lang="en-US" smtClean="0"/>
              <a:t>6/5/2019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4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FBD1-71D5-409D-8959-4FF46933748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87201-156A-43CB-A36B-7B5C96B1407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284F99D-9D5D-4B7C-BAE5-370ACDB80797}" type="datetime1">
              <a:rPr lang="en-US" smtClean="0"/>
              <a:t>6/5/2019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6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0D74-9A6B-4055-8EB0-B5F3B9A8D4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F7C7BE0-DB59-4C76-AF7C-FCEC67064F4A}" type="datetime1">
              <a:rPr lang="en-US" smtClean="0"/>
              <a:t>6/5/2019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0D74-9A6B-4055-8EB0-B5F3B9A8D4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F7C7BE0-DB59-4C76-AF7C-FCEC67064F4A}" type="datetime1">
              <a:rPr lang="en-US" smtClean="0"/>
              <a:t>6/5/2019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3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0D74-9A6B-4055-8EB0-B5F3B9A8D4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F7C7BE0-DB59-4C76-AF7C-FCEC67064F4A}" type="datetime1">
              <a:rPr lang="en-US" smtClean="0"/>
              <a:t>6/5/2019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4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09600" y="3657600"/>
            <a:ext cx="7924800" cy="761999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572000"/>
            <a:ext cx="79248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66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Event: 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1828799"/>
            <a:ext cx="4114800" cy="3124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3000"/>
            <a:ext cx="4040188" cy="4800600"/>
          </a:xfrm>
        </p:spPr>
        <p:txBody>
          <a:bodyPr>
            <a:normAutofit/>
          </a:bodyPr>
          <a:lstStyle>
            <a:lvl1pPr marL="0" indent="0">
              <a:buClr>
                <a:srgbClr val="FFC000"/>
              </a:buClr>
              <a:buNone/>
              <a:defRPr sz="28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4572000" y="5029201"/>
            <a:ext cx="4114800" cy="30479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8305800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5943600" y="1066800"/>
            <a:ext cx="2819400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3"/>
            <a:ext cx="7924800" cy="761999"/>
          </a:xfrm>
          <a:prstGeom prst="rect">
            <a:avLst/>
          </a:prstGeom>
        </p:spPr>
        <p:txBody>
          <a:bodyPr lIns="90192" tIns="45096" rIns="90192" bIns="45096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7924800" cy="3657600"/>
          </a:xfrm>
          <a:prstGeom prst="rect">
            <a:avLst/>
          </a:prstGeom>
        </p:spPr>
        <p:txBody>
          <a:bodyPr lIns="90192" tIns="45096" rIns="90192" bIns="45096"/>
          <a:lstStyle>
            <a:lvl1pPr marL="0" indent="0" algn="l">
              <a:buNone/>
              <a:defRPr sz="2400"/>
            </a:lvl1pPr>
            <a:lvl2pPr marL="450956" indent="0" algn="ctr">
              <a:buNone/>
              <a:defRPr/>
            </a:lvl2pPr>
            <a:lvl3pPr marL="901921" indent="0" algn="ctr">
              <a:buNone/>
              <a:defRPr/>
            </a:lvl3pPr>
            <a:lvl4pPr marL="1352879" indent="0" algn="ctr">
              <a:buNone/>
              <a:defRPr/>
            </a:lvl4pPr>
            <a:lvl5pPr marL="1803832" indent="0" algn="ctr">
              <a:buNone/>
              <a:defRPr/>
            </a:lvl5pPr>
            <a:lvl6pPr marL="2254793" indent="0" algn="ctr">
              <a:buNone/>
              <a:defRPr/>
            </a:lvl6pPr>
            <a:lvl7pPr marL="2705754" indent="0" algn="ctr">
              <a:buNone/>
              <a:defRPr/>
            </a:lvl7pPr>
            <a:lvl8pPr marL="3156715" indent="0" algn="ctr">
              <a:buNone/>
              <a:defRPr/>
            </a:lvl8pPr>
            <a:lvl9pPr marL="360767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41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79248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66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01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icture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09600" y="3657600"/>
            <a:ext cx="7924800" cy="761999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4572000"/>
            <a:ext cx="79248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66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8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>
            <a:lvl1pPr>
              <a:buClr>
                <a:srgbClr val="FFC000"/>
              </a:buClr>
              <a:buSzPct val="125000"/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SzPct val="90000"/>
              <a:buFont typeface="Wingdings" pitchFamily="2" charset="2"/>
              <a:buChar char="§"/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‒"/>
              <a:defRPr baseline="0"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08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5000"/>
              <a:buFont typeface="Arial" pitchFamily="34" charset="0"/>
              <a:buNone/>
              <a:tabLst>
                <a:tab pos="117475" algn="l"/>
              </a:tabLst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SzPct val="90000"/>
              <a:buFont typeface="Wingdings" pitchFamily="2" charset="2"/>
              <a:buNone/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‒"/>
              <a:defRPr baseline="0"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2386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609600" y="3733800"/>
            <a:ext cx="79248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66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2819400"/>
            <a:ext cx="7924800" cy="914399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67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>
            <a:lvl1pPr>
              <a:buClr>
                <a:srgbClr val="FFC00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724400"/>
          </a:xfrm>
        </p:spPr>
        <p:txBody>
          <a:bodyPr/>
          <a:lstStyle>
            <a:lvl1pPr>
              <a:buClr>
                <a:srgbClr val="FFC00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47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038600"/>
          </a:xfrm>
        </p:spPr>
        <p:txBody>
          <a:bodyPr/>
          <a:lstStyle>
            <a:lvl1pPr>
              <a:buClr>
                <a:srgbClr val="FFC00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038600"/>
          </a:xfrm>
        </p:spPr>
        <p:txBody>
          <a:bodyPr/>
          <a:lstStyle>
            <a:lvl1pPr>
              <a:buClr>
                <a:srgbClr val="FFC00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7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>
            <a:lvl1pPr>
              <a:buClr>
                <a:srgbClr val="FFC000"/>
              </a:buClr>
              <a:buSzPct val="125000"/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SzPct val="90000"/>
              <a:buFont typeface="Wingdings" pitchFamily="2" charset="2"/>
              <a:buChar char="§"/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‒"/>
              <a:defRPr baseline="0"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2833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48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1828799"/>
            <a:ext cx="4114800" cy="31242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1143000"/>
            <a:ext cx="4038600" cy="4724400"/>
          </a:xfrm>
        </p:spPr>
        <p:txBody>
          <a:bodyPr/>
          <a:lstStyle>
            <a:lvl1pPr marL="342900" indent="-342900">
              <a:buClr>
                <a:srgbClr val="FFC00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4572000" y="5029201"/>
            <a:ext cx="4114800" cy="30479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19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1828799"/>
            <a:ext cx="4114800" cy="31242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3000"/>
            <a:ext cx="4040188" cy="4800600"/>
          </a:xfrm>
        </p:spPr>
        <p:txBody>
          <a:bodyPr>
            <a:normAutofit/>
          </a:bodyPr>
          <a:lstStyle>
            <a:lvl1pPr marL="0" indent="0">
              <a:buClr>
                <a:srgbClr val="FFC000"/>
              </a:buClr>
              <a:buNone/>
              <a:defRPr sz="28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4572000" y="5029201"/>
            <a:ext cx="4114800" cy="30479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28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83058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5943600" y="1066800"/>
            <a:ext cx="2819400" cy="1981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573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3"/>
            <a:ext cx="7924800" cy="761999"/>
          </a:xfrm>
          <a:prstGeom prst="rect">
            <a:avLst/>
          </a:prstGeom>
        </p:spPr>
        <p:txBody>
          <a:bodyPr lIns="90192" tIns="45096" rIns="90192" bIns="45096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7924800" cy="3657600"/>
          </a:xfrm>
          <a:prstGeom prst="rect">
            <a:avLst/>
          </a:prstGeom>
        </p:spPr>
        <p:txBody>
          <a:bodyPr lIns="90192" tIns="45096" rIns="90192" bIns="45096"/>
          <a:lstStyle>
            <a:lvl1pPr marL="0" indent="0" algn="l">
              <a:buNone/>
              <a:defRPr sz="2400"/>
            </a:lvl1pPr>
            <a:lvl2pPr marL="450956" indent="0" algn="ctr">
              <a:buNone/>
              <a:defRPr/>
            </a:lvl2pPr>
            <a:lvl3pPr marL="901921" indent="0" algn="ctr">
              <a:buNone/>
              <a:defRPr/>
            </a:lvl3pPr>
            <a:lvl4pPr marL="1352879" indent="0" algn="ctr">
              <a:buNone/>
              <a:defRPr/>
            </a:lvl4pPr>
            <a:lvl5pPr marL="1803832" indent="0" algn="ctr">
              <a:buNone/>
              <a:defRPr/>
            </a:lvl5pPr>
            <a:lvl6pPr marL="2254793" indent="0" algn="ctr">
              <a:buNone/>
              <a:defRPr/>
            </a:lvl6pPr>
            <a:lvl7pPr marL="2705754" indent="0" algn="ctr">
              <a:buNone/>
              <a:defRPr/>
            </a:lvl7pPr>
            <a:lvl8pPr marL="3156715" indent="0" algn="ctr">
              <a:buNone/>
              <a:defRPr/>
            </a:lvl8pPr>
            <a:lvl9pPr marL="360767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1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794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676400"/>
            <a:ext cx="81534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78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Layout 2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457201" y="274641"/>
            <a:ext cx="8307555" cy="609983"/>
          </a:xfrm>
          <a:prstGeom prst="rect">
            <a:avLst/>
          </a:prstGeom>
        </p:spPr>
        <p:txBody>
          <a:bodyPr lIns="167198" tIns="83599" rIns="167198" bIns="83599"/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half" idx="2" hasCustomPrompt="1"/>
          </p:nvPr>
        </p:nvSpPr>
        <p:spPr>
          <a:xfrm>
            <a:off x="457199" y="1076207"/>
            <a:ext cx="8307556" cy="3995034"/>
          </a:xfrm>
          <a:prstGeom prst="rect">
            <a:avLst/>
          </a:prstGeom>
        </p:spPr>
        <p:txBody>
          <a:bodyPr lIns="167198" tIns="83599" rIns="167198" bIns="83599"/>
          <a:lstStyle>
            <a:lvl1pPr marL="301409" indent="-301409">
              <a:buClr>
                <a:schemeClr val="accent1"/>
              </a:buClr>
              <a:buFont typeface="Arial"/>
              <a:buChar char="•"/>
              <a:defRPr/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329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5000"/>
              <a:buFont typeface="Arial" pitchFamily="34" charset="0"/>
              <a:buNone/>
              <a:tabLst>
                <a:tab pos="117475" algn="l"/>
              </a:tabLst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SzPct val="90000"/>
              <a:buFont typeface="Wingdings" pitchFamily="2" charset="2"/>
              <a:buNone/>
              <a:defRPr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‒"/>
              <a:defRPr baseline="0">
                <a:solidFill>
                  <a:srgbClr val="105594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609600" y="3733800"/>
            <a:ext cx="79248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66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2819400"/>
            <a:ext cx="7924800" cy="914399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>
            <a:lvl1pPr>
              <a:buClr>
                <a:srgbClr val="FFC00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724400"/>
          </a:xfrm>
        </p:spPr>
        <p:txBody>
          <a:bodyPr/>
          <a:lstStyle>
            <a:lvl1pPr>
              <a:buClr>
                <a:srgbClr val="FFC00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038600"/>
          </a:xfrm>
        </p:spPr>
        <p:txBody>
          <a:bodyPr/>
          <a:lstStyle>
            <a:lvl1pPr>
              <a:buClr>
                <a:srgbClr val="FFC00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038600"/>
          </a:xfrm>
        </p:spPr>
        <p:txBody>
          <a:bodyPr/>
          <a:lstStyle>
            <a:lvl1pPr>
              <a:buClr>
                <a:srgbClr val="FFC00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1828799"/>
            <a:ext cx="4114800" cy="3124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1143000"/>
            <a:ext cx="4038600" cy="4724400"/>
          </a:xfrm>
        </p:spPr>
        <p:txBody>
          <a:bodyPr/>
          <a:lstStyle>
            <a:lvl1pPr marL="342900" indent="-342900">
              <a:buClr>
                <a:srgbClr val="FFC00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4572000" y="5029201"/>
            <a:ext cx="4114800" cy="30479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lrt PT bg bottom banner draft 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34400" y="6291590"/>
            <a:ext cx="533400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51855896-FEA8-45EC-ADB3-CA3B011432D9}" type="slidenum">
              <a:rPr lang="en-US" sz="1100" b="0" smtClean="0">
                <a:solidFill>
                  <a:schemeClr val="tx1"/>
                </a:solidFill>
                <a:latin typeface="+mn-lt"/>
              </a:rPr>
              <a:pPr algn="ctr"/>
              <a:t>‹#›</a:t>
            </a:fld>
            <a:endParaRPr lang="en-US" sz="11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23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10559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SzPct val="125000"/>
        <a:buFont typeface="Arial" pitchFamily="34" charset="0"/>
        <a:buChar char="•"/>
        <a:tabLst>
          <a:tab pos="117475" algn="l"/>
        </a:tabLst>
        <a:defRPr sz="2800" kern="1200">
          <a:solidFill>
            <a:srgbClr val="105594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SzPct val="90000"/>
        <a:buFont typeface="Wingdings" pitchFamily="2" charset="2"/>
        <a:buChar char="§"/>
        <a:tabLst>
          <a:tab pos="117475" algn="l"/>
        </a:tabLst>
        <a:defRPr sz="2400" kern="1200">
          <a:solidFill>
            <a:srgbClr val="105594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117475" algn="l"/>
        </a:tabLst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SWlrt PT bg bottom banner draft 1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3058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34400" y="6291263"/>
            <a:ext cx="533400" cy="261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FA9AB69-9F49-4164-9DF6-8971F20BCB71}" type="slidenum">
              <a:rPr lang="en-US" sz="1100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6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105594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05594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125000"/>
        <a:buFont typeface="Arial" charset="0"/>
        <a:buChar char="•"/>
        <a:tabLst>
          <a:tab pos="117475" algn="l"/>
        </a:tabLst>
        <a:defRPr sz="2800" kern="1200">
          <a:solidFill>
            <a:srgbClr val="105594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90000"/>
        <a:buFont typeface="Wingdings" pitchFamily="2" charset="2"/>
        <a:buChar char="§"/>
        <a:tabLst>
          <a:tab pos="117475" algn="l"/>
        </a:tabLst>
        <a:defRPr sz="2400" kern="1200">
          <a:solidFill>
            <a:srgbClr val="105594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7475" algn="l"/>
        </a:tabLst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lrt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28600" y="3124200"/>
            <a:ext cx="8534400" cy="1447800"/>
          </a:xfrm>
        </p:spPr>
        <p:txBody>
          <a:bodyPr/>
          <a:lstStyle/>
          <a:p>
            <a:br>
              <a:rPr lang="en-US" dirty="0">
                <a:latin typeface="Arial" charset="0"/>
                <a:cs typeface="Arial" charset="0"/>
              </a:rPr>
            </a:b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D6A777-C9B8-47B0-8D9C-113C909E9C0E}"/>
              </a:ext>
            </a:extLst>
          </p:cNvPr>
          <p:cNvSpPr txBox="1">
            <a:spLocks/>
          </p:cNvSpPr>
          <p:nvPr/>
        </p:nvSpPr>
        <p:spPr bwMode="auto">
          <a:xfrm>
            <a:off x="228600" y="3388895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66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05594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Corridor Management Committee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537D5A88-FB4B-47E3-BC29-238A1B899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181600"/>
            <a:ext cx="7924800" cy="685800"/>
          </a:xfrm>
        </p:spPr>
        <p:txBody>
          <a:bodyPr>
            <a:normAutofit/>
          </a:bodyPr>
          <a:lstStyle/>
          <a:p>
            <a:r>
              <a:rPr lang="en-US" dirty="0"/>
              <a:t>June 5, 2019</a:t>
            </a:r>
          </a:p>
        </p:txBody>
      </p:sp>
    </p:spTree>
    <p:extLst>
      <p:ext uri="{BB962C8B-B14F-4D97-AF65-F5344CB8AC3E}">
        <p14:creationId xmlns:p14="http://schemas.microsoft.com/office/powerpoint/2010/main" val="666963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200" y="5464076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44" tIns="44872" rIns="89744" bIns="44872" anchor="ctr"/>
          <a:lstStyle/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179" y="0"/>
            <a:ext cx="8229600" cy="715962"/>
          </a:xfrm>
        </p:spPr>
        <p:txBody>
          <a:bodyPr/>
          <a:lstStyle/>
          <a:p>
            <a:r>
              <a:rPr lang="en-US" dirty="0"/>
              <a:t>Construction Activities: </a:t>
            </a:r>
            <a:r>
              <a:rPr lang="en-US" dirty="0" err="1"/>
              <a:t>LMJV</a:t>
            </a:r>
            <a:r>
              <a:rPr lang="en-US" dirty="0"/>
              <a:t>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83FA5-D504-4A2B-BA0C-0AD55FCB3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5962"/>
            <a:ext cx="8915400" cy="5608638"/>
          </a:xfrm>
        </p:spPr>
        <p:txBody>
          <a:bodyPr>
            <a:normAutofit/>
          </a:bodyPr>
          <a:lstStyle/>
          <a:p>
            <a:pPr marL="174625" indent="-234950"/>
            <a:r>
              <a:rPr lang="en-US" dirty="0"/>
              <a:t>Preparing and submitting early required submittals</a:t>
            </a:r>
          </a:p>
          <a:p>
            <a:pPr marL="174625" indent="-234950"/>
            <a:r>
              <a:rPr lang="en-US" dirty="0"/>
              <a:t>Field work</a:t>
            </a:r>
          </a:p>
          <a:p>
            <a:pPr marL="461963" lvl="1" indent="-236538"/>
            <a:r>
              <a:rPr lang="en-US" dirty="0"/>
              <a:t>30-day background vibration monitoring at CICA</a:t>
            </a:r>
          </a:p>
          <a:p>
            <a:pPr marL="461963" lvl="1" indent="-236538"/>
            <a:r>
              <a:rPr lang="en-US" dirty="0"/>
              <a:t>Freight rail delivery</a:t>
            </a:r>
          </a:p>
          <a:p>
            <a:pPr marL="461963" lvl="1" indent="-236538"/>
            <a:r>
              <a:rPr lang="en-US" dirty="0"/>
              <a:t>Clearing &amp; grubbing at many locations</a:t>
            </a:r>
          </a:p>
          <a:p>
            <a:pPr marL="461963" lvl="1" indent="-236538"/>
            <a:r>
              <a:rPr lang="en-US" dirty="0"/>
              <a:t>Trail closures:</a:t>
            </a:r>
          </a:p>
          <a:p>
            <a:pPr marL="688975" lvl="2" indent="-227013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900" dirty="0"/>
              <a:t>Kenilworth Trail 3 years</a:t>
            </a:r>
          </a:p>
          <a:p>
            <a:pPr marL="688975" lvl="2" indent="-227013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900" dirty="0"/>
              <a:t>Cedar Lake Trail 2 years</a:t>
            </a:r>
          </a:p>
          <a:p>
            <a:pPr marL="801688" lvl="2" indent="-227013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637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59BF-72BB-654D-BD7B-A4ED84C1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020762"/>
          </a:xfrm>
        </p:spPr>
        <p:txBody>
          <a:bodyPr>
            <a:noAutofit/>
          </a:bodyPr>
          <a:lstStyle/>
          <a:p>
            <a:r>
              <a:rPr lang="en-US" dirty="0"/>
              <a:t>Construction Activities:</a:t>
            </a:r>
            <a:br>
              <a:rPr lang="en-US" dirty="0"/>
            </a:br>
            <a:r>
              <a:rPr lang="en-US" dirty="0"/>
              <a:t>Sheet Piling at SouthWest Station</a:t>
            </a:r>
          </a:p>
        </p:txBody>
      </p:sp>
      <p:pic>
        <p:nvPicPr>
          <p:cNvPr id="5" name="Picture 4" descr="A crane next to a fence&#10;&#10;Description automatically generated">
            <a:extLst>
              <a:ext uri="{FF2B5EF4-FFF2-40B4-BE49-F238E27FC236}">
                <a16:creationId xmlns:a16="http://schemas.microsoft.com/office/drawing/2014/main" id="{7A30F3DC-36FF-4CCC-8A15-70B4901E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/>
          <a:stretch/>
        </p:blipFill>
        <p:spPr>
          <a:xfrm>
            <a:off x="0" y="1143000"/>
            <a:ext cx="9144000" cy="48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0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CC9B-2011-474E-94BB-9EE51871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Construction Activities: Clearing Near </a:t>
            </a:r>
            <a:r>
              <a:rPr lang="en-US" dirty="0" err="1"/>
              <a:t>EPTC</a:t>
            </a:r>
            <a:endParaRPr lang="en-US" dirty="0"/>
          </a:p>
        </p:txBody>
      </p:sp>
      <p:pic>
        <p:nvPicPr>
          <p:cNvPr id="4" name="Picture 3" descr="A tractor parked in the dirt&#10;&#10;Description automatically generated">
            <a:extLst>
              <a:ext uri="{FF2B5EF4-FFF2-40B4-BE49-F238E27FC236}">
                <a16:creationId xmlns:a16="http://schemas.microsoft.com/office/drawing/2014/main" id="{651B2F25-19FA-4667-AC28-EC5825EE9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28"/>
            <a:ext cx="9144000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69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59BF-72BB-654D-BD7B-A4ED84C1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072"/>
            <a:ext cx="9144000" cy="858328"/>
          </a:xfrm>
        </p:spPr>
        <p:txBody>
          <a:bodyPr>
            <a:noAutofit/>
          </a:bodyPr>
          <a:lstStyle/>
          <a:p>
            <a:r>
              <a:rPr lang="en-US" dirty="0"/>
              <a:t>Construction Activities:</a:t>
            </a:r>
            <a:br>
              <a:rPr lang="en-US" dirty="0"/>
            </a:br>
            <a:r>
              <a:rPr lang="en-US" dirty="0"/>
              <a:t>Golden Triangle Station</a:t>
            </a:r>
          </a:p>
        </p:txBody>
      </p:sp>
      <p:pic>
        <p:nvPicPr>
          <p:cNvPr id="6" name="Picture 5" descr="A picture containing sky, outdoor, ground, tree&#10;&#10;Description automatically generated">
            <a:extLst>
              <a:ext uri="{FF2B5EF4-FFF2-40B4-BE49-F238E27FC236}">
                <a16:creationId xmlns:a16="http://schemas.microsoft.com/office/drawing/2014/main" id="{566B8E4E-A441-45D5-9D73-2C4DEDF45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5"/>
          <a:stretch/>
        </p:blipFill>
        <p:spPr>
          <a:xfrm>
            <a:off x="0" y="1066800"/>
            <a:ext cx="9144000" cy="45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3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59BF-72BB-654D-BD7B-A4ED84C1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>
            <a:noAutofit/>
          </a:bodyPr>
          <a:lstStyle/>
          <a:p>
            <a:r>
              <a:rPr lang="en-US" dirty="0"/>
              <a:t>Construction Activities: Clearing &amp; Grubbing </a:t>
            </a:r>
          </a:p>
        </p:txBody>
      </p:sp>
      <p:pic>
        <p:nvPicPr>
          <p:cNvPr id="4" name="Picture 3" descr="A tree in front of a house&#10;&#10;Description automatically generated">
            <a:extLst>
              <a:ext uri="{FF2B5EF4-FFF2-40B4-BE49-F238E27FC236}">
                <a16:creationId xmlns:a16="http://schemas.microsoft.com/office/drawing/2014/main" id="{FDBBD2BC-0FC5-4A39-BD56-B44C79DE0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28"/>
            <a:ext cx="9144000" cy="5141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30874-7D5C-44E3-AFD2-1F773EF7004E}"/>
              </a:ext>
            </a:extLst>
          </p:cNvPr>
          <p:cNvSpPr txBox="1"/>
          <p:nvPr/>
        </p:nvSpPr>
        <p:spPr>
          <a:xfrm>
            <a:off x="990600" y="858328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 Smetana and </a:t>
            </a:r>
            <a:r>
              <a:rPr lang="en-US" sz="2400" dirty="0" err="1"/>
              <a:t>Feltl</a:t>
            </a:r>
            <a:r>
              <a:rPr lang="en-US" sz="2400" dirty="0"/>
              <a:t> roads in Minnetonka</a:t>
            </a:r>
          </a:p>
        </p:txBody>
      </p:sp>
    </p:spTree>
    <p:extLst>
      <p:ext uri="{BB962C8B-B14F-4D97-AF65-F5344CB8AC3E}">
        <p14:creationId xmlns:p14="http://schemas.microsoft.com/office/powerpoint/2010/main" val="28871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951F-AEF2-FA46-93B4-50086405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8" y="1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/>
              <a:t>Construction Activities: Hopkins Depot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Hopkins Depot's new parking lot&#10;&#10;Description automatically generated">
            <a:extLst>
              <a:ext uri="{FF2B5EF4-FFF2-40B4-BE49-F238E27FC236}">
                <a16:creationId xmlns:a16="http://schemas.microsoft.com/office/drawing/2014/main" id="{1FA16982-596E-447A-B05A-8AE9C2EDF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28"/>
            <a:ext cx="9144000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28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951F-AEF2-FA46-93B4-50086405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8199"/>
          </a:xfrm>
        </p:spPr>
        <p:txBody>
          <a:bodyPr>
            <a:noAutofit/>
          </a:bodyPr>
          <a:lstStyle/>
          <a:p>
            <a:r>
              <a:rPr lang="en-US" dirty="0"/>
              <a:t>Construction Activities: First Rails Delivered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5A8099-E85B-2F4A-AE4A-FFFADAF875D9}"/>
              </a:ext>
            </a:extLst>
          </p:cNvPr>
          <p:cNvGrpSpPr/>
          <p:nvPr/>
        </p:nvGrpSpPr>
        <p:grpSpPr>
          <a:xfrm>
            <a:off x="228600" y="838200"/>
            <a:ext cx="8153400" cy="5562600"/>
            <a:chOff x="457200" y="990600"/>
            <a:chExt cx="3937000" cy="3151427"/>
          </a:xfrm>
        </p:grpSpPr>
        <p:pic>
          <p:nvPicPr>
            <p:cNvPr id="6" name="Content Placeholder 4" descr="A large long train on a steel track&#10;&#10;Description automatically generated">
              <a:extLst>
                <a:ext uri="{FF2B5EF4-FFF2-40B4-BE49-F238E27FC236}">
                  <a16:creationId xmlns:a16="http://schemas.microsoft.com/office/drawing/2014/main" id="{185A6A8D-2573-6746-A14E-411D70C0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26" y="990600"/>
              <a:ext cx="3906874" cy="29301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627E61-597B-4B47-89A5-F577F0BFDA7B}"/>
                </a:ext>
              </a:extLst>
            </p:cNvPr>
            <p:cNvSpPr txBox="1"/>
            <p:nvPr/>
          </p:nvSpPr>
          <p:spPr>
            <a:xfrm>
              <a:off x="457200" y="3911195"/>
              <a:ext cx="34798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048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59BF-72BB-654D-BD7B-A4ED84C1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Construction Activities: Bird Nest Survey</a:t>
            </a:r>
          </a:p>
        </p:txBody>
      </p:sp>
      <p:pic>
        <p:nvPicPr>
          <p:cNvPr id="5" name="Content Placeholder 4" descr="Workers conducting a nesting bird survey">
            <a:extLst>
              <a:ext uri="{FF2B5EF4-FFF2-40B4-BE49-F238E27FC236}">
                <a16:creationId xmlns:a16="http://schemas.microsoft.com/office/drawing/2014/main" id="{FF1A2800-C20C-0841-BC2C-C4B99B366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1"/>
            <a:ext cx="8471106" cy="4760140"/>
          </a:xfrm>
        </p:spPr>
      </p:pic>
    </p:spTree>
    <p:extLst>
      <p:ext uri="{BB962C8B-B14F-4D97-AF65-F5344CB8AC3E}">
        <p14:creationId xmlns:p14="http://schemas.microsoft.com/office/powerpoint/2010/main" val="1970987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1FB6-F8AE-4CDA-ABD7-A7A5E84E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" y="19665"/>
            <a:ext cx="8954729" cy="715962"/>
          </a:xfrm>
        </p:spPr>
        <p:txBody>
          <a:bodyPr/>
          <a:lstStyle/>
          <a:p>
            <a:r>
              <a:rPr lang="en-US" dirty="0"/>
              <a:t>2019 Look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65E0C-88DF-44C8-ADE5-40D17EC8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0" y="914400"/>
            <a:ext cx="8954729" cy="4876800"/>
          </a:xfrm>
        </p:spPr>
        <p:txBody>
          <a:bodyPr/>
          <a:lstStyle/>
          <a:p>
            <a:r>
              <a:rPr lang="en-US" dirty="0"/>
              <a:t>Heavy construction throughout the alignment focused on: </a:t>
            </a:r>
          </a:p>
          <a:p>
            <a:pPr lvl="1"/>
            <a:r>
              <a:rPr lang="en-US" dirty="0"/>
              <a:t>Bridges</a:t>
            </a:r>
          </a:p>
          <a:p>
            <a:pPr lvl="1"/>
            <a:r>
              <a:rPr lang="en-US" dirty="0"/>
              <a:t>Tunnels</a:t>
            </a:r>
          </a:p>
          <a:p>
            <a:pPr lvl="1"/>
            <a:r>
              <a:rPr lang="en-US" dirty="0"/>
              <a:t>Retaining walls</a:t>
            </a:r>
          </a:p>
          <a:p>
            <a:pPr lvl="1"/>
            <a:r>
              <a:rPr lang="en-US" dirty="0"/>
              <a:t>Utility relocations</a:t>
            </a:r>
          </a:p>
        </p:txBody>
      </p:sp>
    </p:spTree>
    <p:extLst>
      <p:ext uri="{BB962C8B-B14F-4D97-AF65-F5344CB8AC3E}">
        <p14:creationId xmlns:p14="http://schemas.microsoft.com/office/powerpoint/2010/main" val="3402816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B8C68-318D-467C-9C58-7FBD70B40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5257800"/>
          </a:xfrm>
        </p:spPr>
        <p:txBody>
          <a:bodyPr>
            <a:normAutofit/>
          </a:bodyPr>
          <a:lstStyle/>
          <a:p>
            <a:pPr marL="342682" fontAlgn="base">
              <a:spcAft>
                <a:spcPct val="0"/>
              </a:spcAft>
            </a:pPr>
            <a:r>
              <a:rPr lang="en-US" dirty="0"/>
              <a:t>Communications &amp; Outreach Update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15367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05800" cy="715962"/>
          </a:xfrm>
        </p:spPr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5105400" cy="5334000"/>
          </a:xfrm>
        </p:spPr>
        <p:txBody>
          <a:bodyPr>
            <a:normAutofit/>
          </a:bodyPr>
          <a:lstStyle/>
          <a:p>
            <a:pPr marL="342682" fontAlgn="base">
              <a:spcAft>
                <a:spcPct val="0"/>
              </a:spcAft>
            </a:pPr>
            <a:r>
              <a:rPr lang="en-US" kern="0" dirty="0"/>
              <a:t>Welcome</a:t>
            </a:r>
          </a:p>
          <a:p>
            <a:pPr marL="342682" fontAlgn="base">
              <a:spcAft>
                <a:spcPct val="0"/>
              </a:spcAft>
            </a:pPr>
            <a:r>
              <a:rPr lang="en-US" kern="0" dirty="0"/>
              <a:t>Approval of Minutes</a:t>
            </a:r>
          </a:p>
          <a:p>
            <a:pPr marL="342682" fontAlgn="base">
              <a:spcAft>
                <a:spcPct val="0"/>
              </a:spcAft>
            </a:pPr>
            <a:r>
              <a:rPr lang="en-US" kern="0" dirty="0"/>
              <a:t>Chair’s Update</a:t>
            </a:r>
          </a:p>
          <a:p>
            <a:pPr marL="342682" fontAlgn="base">
              <a:spcAft>
                <a:spcPct val="0"/>
              </a:spcAft>
            </a:pPr>
            <a:r>
              <a:rPr lang="en-US" kern="0" dirty="0"/>
              <a:t>Project Update</a:t>
            </a:r>
          </a:p>
          <a:p>
            <a:pPr marL="342682" fontAlgn="base">
              <a:spcAft>
                <a:spcPct val="0"/>
              </a:spcAft>
            </a:pPr>
            <a:r>
              <a:rPr lang="en-US" kern="0" dirty="0" err="1"/>
              <a:t>SWLRT</a:t>
            </a:r>
            <a:r>
              <a:rPr lang="en-US" kern="0" dirty="0"/>
              <a:t> Construction </a:t>
            </a:r>
          </a:p>
          <a:p>
            <a:pPr lvl="1"/>
            <a:r>
              <a:rPr lang="en-US" dirty="0"/>
              <a:t>Staffing/Meeting Structure</a:t>
            </a:r>
            <a:endParaRPr lang="en-US" sz="1800" dirty="0"/>
          </a:p>
          <a:p>
            <a:pPr lvl="1"/>
            <a:r>
              <a:rPr lang="en-US" dirty="0"/>
              <a:t>2019 Look Ahead</a:t>
            </a:r>
            <a:endParaRPr lang="en-US" sz="1800" dirty="0"/>
          </a:p>
          <a:p>
            <a:pPr lvl="1"/>
            <a:r>
              <a:rPr lang="en-US" dirty="0"/>
              <a:t>Communications &amp; Outreach </a:t>
            </a:r>
            <a:endParaRPr lang="en-US" kern="0" dirty="0"/>
          </a:p>
          <a:p>
            <a:r>
              <a:rPr lang="en-US" dirty="0"/>
              <a:t>DBE and Workforce Advisory Committee Update</a:t>
            </a:r>
            <a:endParaRPr lang="en-US" kern="0" dirty="0"/>
          </a:p>
        </p:txBody>
      </p:sp>
      <p:pic>
        <p:nvPicPr>
          <p:cNvPr id="6" name="Picture 2" descr="Picture of metro transit light rail vehic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17681" y="458500"/>
            <a:ext cx="3657706" cy="5183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0304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395996-4A1C-4163-8C74-8E0F82CB0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61999"/>
            <a:ext cx="8839200" cy="5474489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Sign-up for the weekly project construction updates at swlrt.org; sent out every Friday to your email and/or phone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Follow us on</a:t>
            </a:r>
          </a:p>
          <a:p>
            <a:pPr marL="569913" lvl="1" indent="-225425"/>
            <a:r>
              <a:rPr lang="en-US" sz="3100" dirty="0"/>
              <a:t>Twitter: @SouthwestLRT</a:t>
            </a:r>
          </a:p>
          <a:p>
            <a:pPr marL="569913" lvl="1" indent="-225425"/>
            <a:r>
              <a:rPr lang="en-US" sz="3100" kern="0" dirty="0">
                <a:latin typeface="Arial"/>
              </a:rPr>
              <a:t>Facebook: @MetropolitanCouncil</a:t>
            </a:r>
          </a:p>
          <a:p>
            <a:pPr marL="569913" lvl="1" indent="-225425"/>
            <a:r>
              <a:rPr lang="en-US" sz="3100" kern="0" dirty="0">
                <a:latin typeface="Arial"/>
              </a:rPr>
              <a:t>Instagram: @southwest_lrt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sz="3600" dirty="0"/>
              <a:t>Learn more about the project: swlrt.org</a:t>
            </a:r>
          </a:p>
          <a:p>
            <a:pPr marL="569913" lvl="1" indent="-225425"/>
            <a:r>
              <a:rPr lang="en-US" sz="2800" dirty="0"/>
              <a:t>Videos</a:t>
            </a:r>
          </a:p>
          <a:p>
            <a:pPr marL="569913" lvl="1" indent="-225425"/>
            <a:r>
              <a:rPr lang="en-US" sz="2800" dirty="0"/>
              <a:t>Station renderings</a:t>
            </a:r>
          </a:p>
          <a:p>
            <a:pPr marL="569913" lvl="1" indent="-225425"/>
            <a:r>
              <a:rPr lang="en-US" sz="2800" dirty="0"/>
              <a:t>Committee information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FA371F-733C-4B9B-AE17-19AFDE3C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8305800" cy="715962"/>
          </a:xfrm>
        </p:spPr>
        <p:txBody>
          <a:bodyPr/>
          <a:lstStyle/>
          <a:p>
            <a:r>
              <a:rPr lang="en-US" dirty="0"/>
              <a:t>Construction Communications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851FA-26E3-4643-8B2C-5AAD4E83D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25842" r="29356" b="38419"/>
          <a:stretch/>
        </p:blipFill>
        <p:spPr>
          <a:xfrm>
            <a:off x="5257800" y="5181600"/>
            <a:ext cx="3843156" cy="1547821"/>
          </a:xfrm>
          <a:prstGeom prst="rect">
            <a:avLst/>
          </a:prstGeom>
        </p:spPr>
      </p:pic>
      <p:pic>
        <p:nvPicPr>
          <p:cNvPr id="6" name="Picture 5" descr="Photo of bikers and joggers at pop-up event">
            <a:extLst>
              <a:ext uri="{FF2B5EF4-FFF2-40B4-BE49-F238E27FC236}">
                <a16:creationId xmlns:a16="http://schemas.microsoft.com/office/drawing/2014/main" id="{05A090F6-E292-4303-BF7C-D77F86737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4034" b="10138"/>
          <a:stretch/>
        </p:blipFill>
        <p:spPr>
          <a:xfrm>
            <a:off x="6357005" y="1669234"/>
            <a:ext cx="2558395" cy="145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Image result for social media">
            <a:extLst>
              <a:ext uri="{FF2B5EF4-FFF2-40B4-BE49-F238E27FC236}">
                <a16:creationId xmlns:a16="http://schemas.microsoft.com/office/drawing/2014/main" id="{F4E2482B-ACCB-47BA-A4BF-76287D30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9602"/>
          <a:stretch/>
        </p:blipFill>
        <p:spPr bwMode="auto">
          <a:xfrm>
            <a:off x="6359951" y="3389935"/>
            <a:ext cx="2555449" cy="10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21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E454-764B-41D6-AF3F-8B2039A3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65"/>
            <a:ext cx="8229600" cy="715962"/>
          </a:xfrm>
        </p:spPr>
        <p:txBody>
          <a:bodyPr/>
          <a:lstStyle/>
          <a:p>
            <a:r>
              <a:rPr lang="en-US" dirty="0"/>
              <a:t>Digital Metrics: GovDelivery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0C9A-E2B9-4F37-8D4A-7D3B58D1A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" y="685800"/>
            <a:ext cx="5476462" cy="57875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April 26: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Sent: 8,256, Open: 2,931 (35%)</a:t>
            </a:r>
          </a:p>
          <a:p>
            <a:pPr>
              <a:spcBef>
                <a:spcPts val="0"/>
              </a:spcBef>
            </a:pPr>
            <a:r>
              <a:rPr lang="en-US" dirty="0"/>
              <a:t>May 3: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Sent: 15,159, Open: 8,548 (56%)</a:t>
            </a:r>
          </a:p>
          <a:p>
            <a:pPr>
              <a:spcBef>
                <a:spcPts val="0"/>
              </a:spcBef>
            </a:pPr>
            <a:r>
              <a:rPr lang="en-US" dirty="0"/>
              <a:t>May 10: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Sent: 14,963, Open: 9,376 (62%)</a:t>
            </a:r>
          </a:p>
          <a:p>
            <a:pPr>
              <a:spcBef>
                <a:spcPts val="0"/>
              </a:spcBef>
            </a:pPr>
            <a:r>
              <a:rPr lang="en-US" dirty="0"/>
              <a:t>May 17: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Sent: 15,312, Open: 7,079 (46%)</a:t>
            </a:r>
          </a:p>
          <a:p>
            <a:pPr>
              <a:spcBef>
                <a:spcPts val="0"/>
              </a:spcBef>
            </a:pPr>
            <a:r>
              <a:rPr lang="en-US" dirty="0"/>
              <a:t>May 24: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Sent: 15,368, Open: 6,969 (45%)</a:t>
            </a:r>
          </a:p>
          <a:p>
            <a:pPr>
              <a:spcBef>
                <a:spcPts val="0"/>
              </a:spcBef>
            </a:pPr>
            <a:r>
              <a:rPr lang="en-US" dirty="0"/>
              <a:t>May 31: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Sent: 15,402, Open: 6,328 (41%)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7CA69-AE09-4F39-9EF1-F24C2F6F7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6" t="28667" r="70000" b="4666"/>
          <a:stretch/>
        </p:blipFill>
        <p:spPr>
          <a:xfrm>
            <a:off x="5638800" y="1143000"/>
            <a:ext cx="3352799" cy="3516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831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E454-764B-41D6-AF3F-8B2039A3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65"/>
            <a:ext cx="8229600" cy="715962"/>
          </a:xfrm>
        </p:spPr>
        <p:txBody>
          <a:bodyPr/>
          <a:lstStyle/>
          <a:p>
            <a:r>
              <a:rPr lang="en-US" dirty="0"/>
              <a:t>Digital Metrics: SWLRT.ORG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0C9A-E2B9-4F37-8D4A-7D3B58D1A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8" y="765657"/>
            <a:ext cx="8753061" cy="4876800"/>
          </a:xfrm>
        </p:spPr>
        <p:txBody>
          <a:bodyPr/>
          <a:lstStyle/>
          <a:p>
            <a:r>
              <a:rPr lang="en-US" dirty="0"/>
              <a:t>January: 14,432</a:t>
            </a:r>
          </a:p>
          <a:p>
            <a:r>
              <a:rPr lang="en-US" dirty="0"/>
              <a:t>February: 27,013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March: 35,310</a:t>
            </a:r>
          </a:p>
          <a:p>
            <a:r>
              <a:rPr lang="en-US" dirty="0"/>
              <a:t>April: 37,933</a:t>
            </a:r>
          </a:p>
          <a:p>
            <a:r>
              <a:rPr lang="en-US" dirty="0"/>
              <a:t>May: 60,445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F5FD5-38D4-4282-9846-AA83C584C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67"/>
          <a:stretch/>
        </p:blipFill>
        <p:spPr>
          <a:xfrm>
            <a:off x="3695632" y="914400"/>
            <a:ext cx="5219768" cy="396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6887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E454-764B-41D6-AF3F-8B2039A3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Digital Metrics: Twitter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607AEA-B471-4590-A0D6-17AF8F698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03644"/>
              </p:ext>
            </p:extLst>
          </p:nvPr>
        </p:nvGraphicFramePr>
        <p:xfrm>
          <a:off x="228600" y="914400"/>
          <a:ext cx="8686799" cy="3627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974">
                  <a:extLst>
                    <a:ext uri="{9D8B030D-6E8A-4147-A177-3AD203B41FA5}">
                      <a16:colId xmlns:a16="http://schemas.microsoft.com/office/drawing/2014/main" val="3889983043"/>
                    </a:ext>
                  </a:extLst>
                </a:gridCol>
                <a:gridCol w="1303257">
                  <a:extLst>
                    <a:ext uri="{9D8B030D-6E8A-4147-A177-3AD203B41FA5}">
                      <a16:colId xmlns:a16="http://schemas.microsoft.com/office/drawing/2014/main" val="3364136480"/>
                    </a:ext>
                  </a:extLst>
                </a:gridCol>
                <a:gridCol w="1410969">
                  <a:extLst>
                    <a:ext uri="{9D8B030D-6E8A-4147-A177-3AD203B41FA5}">
                      <a16:colId xmlns:a16="http://schemas.microsoft.com/office/drawing/2014/main" val="406290084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97081806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62793869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1388416329"/>
                    </a:ext>
                  </a:extLst>
                </a:gridCol>
              </a:tblGrid>
              <a:tr h="959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Month</a:t>
                      </a: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effectLst/>
                        </a:rPr>
                        <a:t># of Tweets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effectLst/>
                        </a:rPr>
                        <a:t>Followers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effectLst/>
                        </a:rPr>
                        <a:t>Retweets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effectLst/>
                        </a:rPr>
                        <a:t>Likes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effectLst/>
                        </a:rPr>
                        <a:t>Mentions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extLst>
                  <a:ext uri="{0D108BD9-81ED-4DB2-BD59-A6C34878D82A}">
                    <a16:rowId xmlns:a16="http://schemas.microsoft.com/office/drawing/2014/main" val="595784152"/>
                  </a:ext>
                </a:extLst>
              </a:tr>
              <a:tr h="53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January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842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extLst>
                  <a:ext uri="{0D108BD9-81ED-4DB2-BD59-A6C34878D82A}">
                    <a16:rowId xmlns:a16="http://schemas.microsoft.com/office/drawing/2014/main" val="708062187"/>
                  </a:ext>
                </a:extLst>
              </a:tr>
              <a:tr h="53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Feburary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846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extLst>
                  <a:ext uri="{0D108BD9-81ED-4DB2-BD59-A6C34878D82A}">
                    <a16:rowId xmlns:a16="http://schemas.microsoft.com/office/drawing/2014/main" val="1663178088"/>
                  </a:ext>
                </a:extLst>
              </a:tr>
              <a:tr h="53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March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859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extLst>
                  <a:ext uri="{0D108BD9-81ED-4DB2-BD59-A6C34878D82A}">
                    <a16:rowId xmlns:a16="http://schemas.microsoft.com/office/drawing/2014/main" val="773197921"/>
                  </a:ext>
                </a:extLst>
              </a:tr>
              <a:tr h="53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>
                          <a:effectLst/>
                        </a:rPr>
                        <a:t>April 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 dirty="0">
                          <a:effectLst/>
                        </a:rPr>
                        <a:t>925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98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 dirty="0">
                          <a:effectLst/>
                        </a:rPr>
                        <a:t>19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399" marR="18399" marT="18399" marB="0" anchor="b"/>
                </a:tc>
                <a:extLst>
                  <a:ext uri="{0D108BD9-81ED-4DB2-BD59-A6C34878D82A}">
                    <a16:rowId xmlns:a16="http://schemas.microsoft.com/office/drawing/2014/main" val="3202274175"/>
                  </a:ext>
                </a:extLst>
              </a:tr>
              <a:tr h="53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1,100</a:t>
                      </a: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18399" marR="18399" marT="183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8399" marR="18399" marT="18399" marB="0" anchor="b"/>
                </a:tc>
                <a:extLst>
                  <a:ext uri="{0D108BD9-81ED-4DB2-BD59-A6C34878D82A}">
                    <a16:rowId xmlns:a16="http://schemas.microsoft.com/office/drawing/2014/main" val="1267379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63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A992-F94F-48D5-B7F2-5B556FF3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" y="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Construction 24-Hour Hotline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E50A4-7867-4824-A8E6-AAA64F7C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" y="662781"/>
            <a:ext cx="4214168" cy="5227638"/>
          </a:xfrm>
        </p:spPr>
        <p:txBody>
          <a:bodyPr/>
          <a:lstStyle/>
          <a:p>
            <a:r>
              <a:rPr lang="en-US" dirty="0"/>
              <a:t>May 15: Construction hotline active</a:t>
            </a:r>
          </a:p>
          <a:p>
            <a:r>
              <a:rPr lang="en-US" dirty="0"/>
              <a:t>Mostly questions about construction timing and comments about trail signage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9A99F-368F-4F99-83AF-9AF23BFBA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" b="1404"/>
          <a:stretch/>
        </p:blipFill>
        <p:spPr>
          <a:xfrm>
            <a:off x="4260532" y="914400"/>
            <a:ext cx="488346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7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7373-0AE0-4011-BA74-835CE982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15962"/>
          </a:xfrm>
        </p:spPr>
        <p:txBody>
          <a:bodyPr/>
          <a:lstStyle/>
          <a:p>
            <a:r>
              <a:rPr lang="en-US" dirty="0"/>
              <a:t>Community Outreach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1DB7D5-8D8B-4EF6-8230-2C2ABB11B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6" y="708588"/>
            <a:ext cx="5024284" cy="5105400"/>
          </a:xfrm>
        </p:spPr>
        <p:txBody>
          <a:bodyPr/>
          <a:lstStyle/>
          <a:p>
            <a:r>
              <a:rPr lang="en-US" dirty="0"/>
              <a:t>Reaching out to property owners/neighborhoods to discuss access during construction</a:t>
            </a:r>
          </a:p>
          <a:p>
            <a:r>
              <a:rPr lang="en-US" dirty="0" err="1"/>
              <a:t>Flyering</a:t>
            </a:r>
            <a:r>
              <a:rPr lang="en-US" dirty="0"/>
              <a:t> impacted areas about upcoming construction activity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61F912-350C-4F6A-B208-2089E83A1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09600"/>
            <a:ext cx="3885687" cy="5028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3938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7373-0AE0-4011-BA74-835CE982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15962"/>
          </a:xfrm>
        </p:spPr>
        <p:txBody>
          <a:bodyPr/>
          <a:lstStyle/>
          <a:p>
            <a:r>
              <a:rPr lang="en-US" dirty="0"/>
              <a:t>Business Outreach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1DB7D5-8D8B-4EF6-8230-2C2ABB11B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6" y="708588"/>
            <a:ext cx="4567084" cy="5105400"/>
          </a:xfrm>
        </p:spPr>
        <p:txBody>
          <a:bodyPr/>
          <a:lstStyle/>
          <a:p>
            <a:r>
              <a:rPr lang="en-US" dirty="0"/>
              <a:t>Meeting with business owners to discuss access during construction</a:t>
            </a:r>
          </a:p>
          <a:p>
            <a:r>
              <a:rPr lang="en-US" dirty="0"/>
              <a:t>Developing content for customers, employees, suppliers</a:t>
            </a:r>
          </a:p>
          <a:p>
            <a:r>
              <a:rPr lang="en-US" dirty="0"/>
              <a:t>Special signage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hoto of community outreach coordinator Nkongo Cigolo on the Central Corridor project">
            <a:extLst>
              <a:ext uri="{FF2B5EF4-FFF2-40B4-BE49-F238E27FC236}">
                <a16:creationId xmlns:a16="http://schemas.microsoft.com/office/drawing/2014/main" id="{E5FC14B5-0301-4256-94BA-426C21657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6160"/>
          <a:stretch/>
        </p:blipFill>
        <p:spPr>
          <a:xfrm>
            <a:off x="4724400" y="380104"/>
            <a:ext cx="4213404" cy="265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Image result for supervalu in hopkins">
            <a:extLst>
              <a:ext uri="{FF2B5EF4-FFF2-40B4-BE49-F238E27FC236}">
                <a16:creationId xmlns:a16="http://schemas.microsoft.com/office/drawing/2014/main" id="{869DF1DB-0C87-45F8-B86D-9612A8E1B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11970"/>
          <a:stretch/>
        </p:blipFill>
        <p:spPr bwMode="auto">
          <a:xfrm>
            <a:off x="3458497" y="3352800"/>
            <a:ext cx="5584722" cy="204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53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A132-5216-44A9-A1E4-F6AB2278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09"/>
            <a:ext cx="8229600" cy="715962"/>
          </a:xfrm>
        </p:spPr>
        <p:txBody>
          <a:bodyPr/>
          <a:lstStyle/>
          <a:p>
            <a:r>
              <a:rPr lang="en-US" dirty="0"/>
              <a:t>Spring Outreach Events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7E81A-B84C-4062-8828-4FB0020DDC7E}"/>
              </a:ext>
            </a:extLst>
          </p:cNvPr>
          <p:cNvSpPr txBox="1"/>
          <p:nvPr/>
        </p:nvSpPr>
        <p:spPr>
          <a:xfrm>
            <a:off x="280657" y="4191000"/>
            <a:ext cx="383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March 20: Kenwood/CIDNA Neighborhood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B26E9-65B2-4869-AD70-344DFF747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/>
          <a:stretch/>
        </p:blipFill>
        <p:spPr>
          <a:xfrm rot="5400000">
            <a:off x="603011" y="616189"/>
            <a:ext cx="3237721" cy="3834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33265-8C90-4FB3-973D-FEBE78262E40}"/>
              </a:ext>
            </a:extLst>
          </p:cNvPr>
          <p:cNvSpPr txBox="1"/>
          <p:nvPr/>
        </p:nvSpPr>
        <p:spPr>
          <a:xfrm>
            <a:off x="4419600" y="4191000"/>
            <a:ext cx="4559300" cy="461665"/>
          </a:xfrm>
          <a:prstGeom prst="rect">
            <a:avLst/>
          </a:prstGeom>
          <a:solidFill>
            <a:srgbClr val="FFFFFF">
              <a:alpha val="1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May 11: Cedar Lake Trail Pop-Up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9D06909-0CC0-454B-9EBA-FDD34DC6F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"/>
          <a:stretch/>
        </p:blipFill>
        <p:spPr bwMode="auto">
          <a:xfrm>
            <a:off x="4419600" y="914400"/>
            <a:ext cx="4559300" cy="32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89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2E24-9A10-4E0D-84E9-1235BC72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15962"/>
          </a:xfrm>
        </p:spPr>
        <p:txBody>
          <a:bodyPr/>
          <a:lstStyle/>
          <a:p>
            <a:r>
              <a:rPr lang="en-US" dirty="0"/>
              <a:t>Upcoming Outreach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D73E1-C12F-4EBA-82D4-3E7FFAB7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3671"/>
            <a:ext cx="8763000" cy="4876800"/>
          </a:xfrm>
        </p:spPr>
        <p:txBody>
          <a:bodyPr/>
          <a:lstStyle/>
          <a:p>
            <a:r>
              <a:rPr lang="en-US" dirty="0"/>
              <a:t>Construction open houses anticipated in July</a:t>
            </a:r>
          </a:p>
          <a:p>
            <a:r>
              <a:rPr lang="en-US" dirty="0"/>
              <a:t>Pop-up events along corridor</a:t>
            </a:r>
          </a:p>
          <a:p>
            <a:pPr lvl="1"/>
            <a:r>
              <a:rPr lang="en-US" dirty="0"/>
              <a:t>Trails</a:t>
            </a:r>
          </a:p>
          <a:p>
            <a:pPr lvl="1"/>
            <a:r>
              <a:rPr lang="en-US" dirty="0" err="1"/>
              <a:t>SouthWest</a:t>
            </a:r>
            <a:r>
              <a:rPr lang="en-US" dirty="0"/>
              <a:t> Transit Station</a:t>
            </a:r>
          </a:p>
          <a:p>
            <a:r>
              <a:rPr lang="en-US" dirty="0"/>
              <a:t>Participate in summer community events</a:t>
            </a:r>
          </a:p>
          <a:p>
            <a:r>
              <a:rPr lang="en-US" dirty="0"/>
              <a:t>Neighborhood meetings </a:t>
            </a:r>
          </a:p>
        </p:txBody>
      </p:sp>
    </p:spTree>
    <p:extLst>
      <p:ext uri="{BB962C8B-B14F-4D97-AF65-F5344CB8AC3E}">
        <p14:creationId xmlns:p14="http://schemas.microsoft.com/office/powerpoint/2010/main" val="1786618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B8C68-318D-467C-9C58-7FBD70B40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5257800"/>
          </a:xfrm>
        </p:spPr>
        <p:txBody>
          <a:bodyPr>
            <a:normAutofit/>
          </a:bodyPr>
          <a:lstStyle/>
          <a:p>
            <a:pPr marL="342682" fontAlgn="base">
              <a:spcAft>
                <a:spcPct val="0"/>
              </a:spcAft>
            </a:pPr>
            <a:r>
              <a:rPr lang="en-US" dirty="0"/>
              <a:t>DBE &amp; Workforce Advisory Committee Update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93568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B8C68-318D-467C-9C58-7FBD70B40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5257800"/>
          </a:xfrm>
        </p:spPr>
        <p:txBody>
          <a:bodyPr>
            <a:normAutofit/>
          </a:bodyPr>
          <a:lstStyle/>
          <a:p>
            <a:r>
              <a:rPr lang="en-US" dirty="0"/>
              <a:t>Chair’s Update</a:t>
            </a:r>
          </a:p>
        </p:txBody>
      </p:sp>
    </p:spTree>
    <p:extLst>
      <p:ext uri="{BB962C8B-B14F-4D97-AF65-F5344CB8AC3E}">
        <p14:creationId xmlns:p14="http://schemas.microsoft.com/office/powerpoint/2010/main" val="3855787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dirty="0"/>
              <a:t>DBE &amp; Workforce Advisory Committee</a:t>
            </a: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64820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/>
              <a:t>An opportunity for the Council to utilize community experts and resources to identify potential solutions for concerns raised by stakeholders</a:t>
            </a:r>
          </a:p>
          <a:p>
            <a:pPr marL="228600" indent="-228600"/>
            <a:r>
              <a:rPr lang="en-US" dirty="0"/>
              <a:t>15 member committee</a:t>
            </a:r>
          </a:p>
          <a:p>
            <a:pPr marL="628650" lvl="1" indent="-228600"/>
            <a:r>
              <a:rPr lang="en-US" dirty="0"/>
              <a:t>Co-chaired by MN Dept. of Human Rights and the Council</a:t>
            </a:r>
          </a:p>
          <a:p>
            <a:pPr marL="628650" lvl="1" indent="-228600"/>
            <a:r>
              <a:rPr lang="en-US" dirty="0"/>
              <a:t>Made up of experts from community based organizations, agencies, unions</a:t>
            </a:r>
          </a:p>
          <a:p>
            <a:pPr marL="228600" indent="-228600"/>
            <a:endParaRPr lang="en-US" dirty="0"/>
          </a:p>
          <a:p>
            <a:pPr marL="628650" lvl="1" indent="-228600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3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90C4-32AC-4C18-8318-178BB1E9D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DBE &amp; Workforce Advisory Committee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45ED-805D-4C78-9210-A8EA8630E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4648200" cy="5029200"/>
          </a:xfrm>
        </p:spPr>
        <p:txBody>
          <a:bodyPr>
            <a:noAutofit/>
          </a:bodyPr>
          <a:lstStyle/>
          <a:p>
            <a:r>
              <a:rPr lang="en-US" sz="2400" dirty="0"/>
              <a:t>Met Council Office of Equal Opportunity</a:t>
            </a:r>
          </a:p>
          <a:p>
            <a:r>
              <a:rPr lang="en-US" sz="2400" dirty="0"/>
              <a:t>MN Dept. of Human Rights</a:t>
            </a:r>
          </a:p>
          <a:p>
            <a:r>
              <a:rPr lang="en-US" sz="2400" dirty="0"/>
              <a:t>Minneapolis Building &amp; Construction Trades Council</a:t>
            </a:r>
          </a:p>
          <a:p>
            <a:r>
              <a:rPr lang="en-US" sz="2400" dirty="0"/>
              <a:t>Hennepin County Purchasing and Contracts</a:t>
            </a:r>
          </a:p>
          <a:p>
            <a:r>
              <a:rPr lang="en-US" sz="2400" dirty="0"/>
              <a:t>Association of Women Contractors</a:t>
            </a:r>
          </a:p>
          <a:p>
            <a:r>
              <a:rPr lang="en-US" sz="2400" dirty="0"/>
              <a:t>National Association of Minority Contractors</a:t>
            </a:r>
          </a:p>
          <a:p>
            <a:r>
              <a:rPr lang="en-US" sz="2400" dirty="0"/>
              <a:t>Goodwill Easter Seals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366042-B2E3-41CC-B687-33810B64C9DC}"/>
              </a:ext>
            </a:extLst>
          </p:cNvPr>
          <p:cNvSpPr txBox="1">
            <a:spLocks/>
          </p:cNvSpPr>
          <p:nvPr/>
        </p:nvSpPr>
        <p:spPr>
          <a:xfrm>
            <a:off x="4800601" y="1143000"/>
            <a:ext cx="43434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125000"/>
              <a:buFont typeface="Arial" pitchFamily="34" charset="0"/>
              <a:buChar char="•"/>
              <a:tabLst>
                <a:tab pos="117475" algn="l"/>
              </a:tabLst>
              <a:defRPr sz="2800" kern="1200">
                <a:solidFill>
                  <a:srgbClr val="10559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90000"/>
              <a:buFont typeface="Wingdings" pitchFamily="2" charset="2"/>
              <a:buChar char="§"/>
              <a:tabLst>
                <a:tab pos="117475" algn="l"/>
              </a:tabLst>
              <a:defRPr sz="2400" kern="1200">
                <a:solidFill>
                  <a:srgbClr val="105594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‒"/>
              <a:tabLst>
                <a:tab pos="117475" algn="l"/>
              </a:tabLst>
              <a:defRPr sz="2000" kern="1200" baseline="0">
                <a:solidFill>
                  <a:srgbClr val="105594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HIRED</a:t>
            </a:r>
          </a:p>
          <a:p>
            <a:r>
              <a:rPr lang="en-US" sz="2400" dirty="0"/>
              <a:t>Summit OIC</a:t>
            </a:r>
          </a:p>
          <a:p>
            <a:r>
              <a:rPr lang="en-US" sz="2400" dirty="0"/>
              <a:t>Metropolitan Economic Development Association (MEDA)</a:t>
            </a:r>
          </a:p>
          <a:p>
            <a:r>
              <a:rPr lang="en-US" sz="2400" dirty="0"/>
              <a:t>Twin Cities R!SE</a:t>
            </a:r>
          </a:p>
          <a:p>
            <a:r>
              <a:rPr lang="en-US" sz="2400" dirty="0"/>
              <a:t>City of </a:t>
            </a:r>
            <a:r>
              <a:rPr lang="en-US" sz="2400" dirty="0" err="1"/>
              <a:t>Mpls</a:t>
            </a:r>
            <a:r>
              <a:rPr lang="en-US" sz="2400" dirty="0"/>
              <a:t>. Contract Compliance</a:t>
            </a:r>
          </a:p>
          <a:p>
            <a:r>
              <a:rPr lang="en-US" sz="2400" dirty="0"/>
              <a:t>Hire MN</a:t>
            </a:r>
          </a:p>
          <a:p>
            <a:r>
              <a:rPr lang="en-US" sz="2400" dirty="0"/>
              <a:t>Ramsey County Solutions</a:t>
            </a:r>
          </a:p>
          <a:p>
            <a:r>
              <a:rPr lang="en-US" sz="2400" dirty="0"/>
              <a:t>MN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91034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-3313" y="6626"/>
            <a:ext cx="8229600" cy="715962"/>
          </a:xfrm>
        </p:spPr>
        <p:txBody>
          <a:bodyPr/>
          <a:lstStyle/>
          <a:p>
            <a:r>
              <a:rPr lang="en-US" dirty="0"/>
              <a:t>DBE Program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25900"/>
            <a:ext cx="8839200" cy="5217699"/>
          </a:xfrm>
        </p:spPr>
        <p:txBody>
          <a:bodyPr>
            <a:normAutofit/>
          </a:bodyPr>
          <a:lstStyle/>
          <a:p>
            <a:r>
              <a:rPr lang="en-US" dirty="0"/>
              <a:t>Federal program for increasing the participation of women and minority owned businesses in the award of federally assisted contracts</a:t>
            </a:r>
          </a:p>
          <a:p>
            <a:r>
              <a:rPr lang="en-US" dirty="0"/>
              <a:t>Council’s Office of Equal Opportunity is responsible for DBE monitoring and compliance on SWLRT</a:t>
            </a:r>
          </a:p>
          <a:p>
            <a:r>
              <a:rPr lang="en-US" dirty="0"/>
              <a:t>DBE goals on SWLRT construction contracts:</a:t>
            </a:r>
          </a:p>
          <a:p>
            <a:pPr lvl="1"/>
            <a:r>
              <a:rPr lang="en-US" dirty="0"/>
              <a:t>Rail Support Facility demolition: 17%</a:t>
            </a:r>
          </a:p>
          <a:p>
            <a:pPr lvl="1"/>
            <a:r>
              <a:rPr lang="en-US" dirty="0"/>
              <a:t>Civil construction: 16%</a:t>
            </a:r>
          </a:p>
          <a:p>
            <a:pPr lvl="1"/>
            <a:r>
              <a:rPr lang="en-US" dirty="0"/>
              <a:t>Systems: 12%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dirty="0"/>
              <a:t>Workforce Compliance </a:t>
            </a: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64820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/>
              <a:t>Construction contracts with a value over $100K have Workforce Participation Goals</a:t>
            </a:r>
          </a:p>
          <a:p>
            <a:pPr marL="228600" indent="-228600"/>
            <a:r>
              <a:rPr lang="en-US" dirty="0"/>
              <a:t>MN Department of Human Rights’ Office of Equity and Inclusion for Minnesota Businesses is responsible for monitoring and compliance</a:t>
            </a:r>
          </a:p>
          <a:p>
            <a:pPr marL="228600" indent="-228600"/>
            <a:r>
              <a:rPr lang="en-US" dirty="0"/>
              <a:t>Workforce goals for Hennepin and Ramsey County :</a:t>
            </a:r>
          </a:p>
          <a:p>
            <a:pPr marL="628650" lvl="1" indent="-228600"/>
            <a:r>
              <a:rPr lang="en-US" dirty="0"/>
              <a:t>20% Women</a:t>
            </a:r>
          </a:p>
          <a:p>
            <a:pPr marL="628650" lvl="1" indent="-228600"/>
            <a:r>
              <a:rPr lang="en-US" dirty="0"/>
              <a:t>32% People of Color</a:t>
            </a:r>
          </a:p>
          <a:p>
            <a:pPr marL="228600" indent="-228600"/>
            <a:endParaRPr lang="en-US" dirty="0"/>
          </a:p>
          <a:p>
            <a:pPr marL="628650" lvl="1" indent="-228600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86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dirty="0"/>
              <a:t>DBE vs. Workforce Difference</a:t>
            </a: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95300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/>
              <a:t>DBE participation is measured by the dollars paid to disadvantaged small business </a:t>
            </a:r>
          </a:p>
          <a:p>
            <a:pPr marL="228600" indent="-228600"/>
            <a:r>
              <a:rPr lang="en-US" dirty="0"/>
              <a:t>Workforce participation is measured by the hours worked on the project by skilled workers</a:t>
            </a:r>
          </a:p>
          <a:p>
            <a:pPr marL="228600" indent="-228600"/>
            <a:r>
              <a:rPr lang="en-US" dirty="0"/>
              <a:t>They work together to support the Council’s equity commitments to the region</a:t>
            </a:r>
          </a:p>
          <a:p>
            <a:pPr marL="228600" indent="-228600"/>
            <a:endParaRPr lang="en-US" dirty="0"/>
          </a:p>
          <a:p>
            <a:pPr marL="628650" lvl="1" indent="-228600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11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CB4F-C121-44FE-A693-A2A3B706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" y="0"/>
            <a:ext cx="9139084" cy="838200"/>
          </a:xfrm>
        </p:spPr>
        <p:txBody>
          <a:bodyPr/>
          <a:lstStyle/>
          <a:p>
            <a:r>
              <a:rPr lang="en-US" dirty="0"/>
              <a:t>May 16 DBE &amp; Workforce Kick-off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D89D40A-EC0F-40F0-BCD4-CECCF9DD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10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46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dirty="0"/>
              <a:t>Summary of Meeting</a:t>
            </a: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25780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/>
              <a:t>Identifying challenges and opportunities</a:t>
            </a:r>
          </a:p>
          <a:p>
            <a:pPr marL="628650" lvl="1" indent="-228600"/>
            <a:r>
              <a:rPr lang="en-US" dirty="0"/>
              <a:t>Barriers to training and workers</a:t>
            </a:r>
          </a:p>
          <a:p>
            <a:pPr marL="628650" lvl="1" indent="-228600"/>
            <a:r>
              <a:rPr lang="en-US" dirty="0"/>
              <a:t>Long subcontractor payment cycles </a:t>
            </a:r>
          </a:p>
          <a:p>
            <a:pPr marL="628650" lvl="1" indent="-228600"/>
            <a:r>
              <a:rPr lang="en-US" dirty="0"/>
              <a:t>Lack of working capital</a:t>
            </a:r>
            <a:br>
              <a:rPr lang="en-US" dirty="0"/>
            </a:br>
            <a:endParaRPr lang="en-US" dirty="0"/>
          </a:p>
          <a:p>
            <a:pPr marL="228600" indent="-228600"/>
            <a:r>
              <a:rPr lang="en-US" dirty="0"/>
              <a:t>Need to break away from doing business as usual</a:t>
            </a:r>
          </a:p>
          <a:p>
            <a:pPr marL="228600" indent="-228600"/>
            <a:endParaRPr lang="en-US" dirty="0"/>
          </a:p>
          <a:p>
            <a:pPr marL="228600" indent="-228600"/>
            <a:r>
              <a:rPr lang="en-US" dirty="0"/>
              <a:t>Discussed what success looks like</a:t>
            </a:r>
          </a:p>
          <a:p>
            <a:pPr marL="628650" lvl="1" indent="-228600"/>
            <a:r>
              <a:rPr lang="en-US" dirty="0"/>
              <a:t>Exceeding the DBE and Workforce Goals</a:t>
            </a:r>
          </a:p>
          <a:p>
            <a:pPr marL="628650" lvl="1" indent="-228600"/>
            <a:r>
              <a:rPr lang="en-US" dirty="0"/>
              <a:t>Long term career pathways beyond this project</a:t>
            </a:r>
          </a:p>
          <a:p>
            <a:pPr marL="628650" lvl="1" indent="-228600"/>
            <a:r>
              <a:rPr lang="en-US" dirty="0"/>
              <a:t>No DBEs going out of business</a:t>
            </a:r>
          </a:p>
        </p:txBody>
      </p:sp>
    </p:spTree>
    <p:extLst>
      <p:ext uri="{BB962C8B-B14F-4D97-AF65-F5344CB8AC3E}">
        <p14:creationId xmlns:p14="http://schemas.microsoft.com/office/powerpoint/2010/main" val="2289706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5C2DD0F3-7443-4723-A74B-950769292173}"/>
              </a:ext>
            </a:extLst>
          </p:cNvPr>
          <p:cNvSpPr txBox="1">
            <a:spLocks/>
          </p:cNvSpPr>
          <p:nvPr/>
        </p:nvSpPr>
        <p:spPr>
          <a:xfrm>
            <a:off x="457200" y="2514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0559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9DD0-0202-49D7-8EF6-B537FE23C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25"/>
            <a:ext cx="7924800" cy="761999"/>
          </a:xfrm>
        </p:spPr>
        <p:txBody>
          <a:bodyPr/>
          <a:lstStyle/>
          <a:p>
            <a:r>
              <a:rPr lang="en-US" dirty="0">
                <a:solidFill>
                  <a:srgbClr val="105594"/>
                </a:solidFill>
              </a:rPr>
              <a:t>Stay Updated!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F708A-4332-4A2A-9511-96B89C54C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" y="790574"/>
            <a:ext cx="7924800" cy="5172078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ts val="600"/>
              </a:spcBef>
              <a:buClr>
                <a:srgbClr val="FFC000"/>
              </a:buClr>
              <a:buNone/>
              <a:tabLst/>
            </a:pPr>
            <a:r>
              <a:rPr lang="en-US" kern="0" dirty="0">
                <a:latin typeface="Arial"/>
                <a:cs typeface="+mn-cs"/>
              </a:rPr>
              <a:t>Online:</a:t>
            </a:r>
          </a:p>
          <a:p>
            <a:pPr marL="0" lvl="0" indent="0" fontAlgn="base">
              <a:spcBef>
                <a:spcPts val="600"/>
              </a:spcBef>
              <a:buClr>
                <a:srgbClr val="FFC000"/>
              </a:buClr>
              <a:buNone/>
              <a:tabLst/>
            </a:pPr>
            <a:r>
              <a:rPr lang="en-US" kern="0" dirty="0">
                <a:latin typeface="Arial"/>
                <a:cs typeface="+mn-cs"/>
                <a:hlinkClick r:id="rId3"/>
              </a:rPr>
              <a:t>SWLRT.org</a:t>
            </a:r>
            <a:endParaRPr lang="en-US" kern="0" dirty="0">
              <a:latin typeface="Arial"/>
              <a:cs typeface="+mn-cs"/>
              <a:hlinkClick r:id="" action="ppaction://noaction"/>
            </a:endParaRPr>
          </a:p>
          <a:p>
            <a:pPr lvl="0" fontAlgn="base">
              <a:spcBef>
                <a:spcPts val="600"/>
              </a:spcBef>
              <a:buClr>
                <a:srgbClr val="FFC000"/>
              </a:buClr>
              <a:tabLst/>
            </a:pPr>
            <a:endParaRPr lang="en-US" kern="0" dirty="0">
              <a:latin typeface="Arial"/>
              <a:cs typeface="+mn-cs"/>
              <a:hlinkClick r:id="" action="ppaction://noaction"/>
            </a:endParaRPr>
          </a:p>
          <a:p>
            <a:pPr marL="0" lvl="0" indent="0" fontAlgn="base">
              <a:spcBef>
                <a:spcPts val="600"/>
              </a:spcBef>
              <a:buClr>
                <a:srgbClr val="FFC000"/>
              </a:buClr>
              <a:buNone/>
              <a:tabLst/>
            </a:pPr>
            <a:r>
              <a:rPr lang="en-US" kern="0" dirty="0">
                <a:latin typeface="Arial"/>
                <a:cs typeface="+mn-cs"/>
              </a:rPr>
              <a:t>Twitter:</a:t>
            </a:r>
          </a:p>
          <a:p>
            <a:pPr marL="0" lvl="0" indent="0" fontAlgn="base">
              <a:spcBef>
                <a:spcPts val="600"/>
              </a:spcBef>
              <a:buClr>
                <a:srgbClr val="FFC000"/>
              </a:buClr>
              <a:buNone/>
              <a:tabLst/>
            </a:pPr>
            <a:r>
              <a:rPr lang="en-US" kern="0" dirty="0">
                <a:latin typeface="Arial"/>
                <a:cs typeface="+mn-cs"/>
              </a:rPr>
              <a:t>@SouthwestLRT</a:t>
            </a:r>
          </a:p>
          <a:p>
            <a:pPr marL="0" indent="0">
              <a:buNone/>
            </a:pPr>
            <a:endParaRPr lang="en-US" dirty="0"/>
          </a:p>
          <a:p>
            <a:pPr marL="0" indent="0" fontAlgn="base">
              <a:spcBef>
                <a:spcPts val="600"/>
              </a:spcBef>
              <a:buNone/>
              <a:tabLst/>
            </a:pPr>
            <a:r>
              <a:rPr lang="en-US" kern="0" dirty="0">
                <a:latin typeface="Arial"/>
              </a:rPr>
              <a:t>Facebook:</a:t>
            </a:r>
          </a:p>
          <a:p>
            <a:pPr marL="0" indent="0" fontAlgn="base">
              <a:spcBef>
                <a:spcPts val="600"/>
              </a:spcBef>
              <a:buNone/>
              <a:tabLst/>
            </a:pPr>
            <a:r>
              <a:rPr lang="en-US" kern="0" dirty="0">
                <a:latin typeface="Arial"/>
              </a:rPr>
              <a:t>@MetropolitanCouncil</a:t>
            </a:r>
          </a:p>
          <a:p>
            <a:pPr fontAlgn="base">
              <a:spcBef>
                <a:spcPts val="600"/>
              </a:spcBef>
              <a:tabLst/>
            </a:pPr>
            <a:endParaRPr lang="en-US" kern="0" dirty="0">
              <a:latin typeface="Arial"/>
            </a:endParaRPr>
          </a:p>
          <a:p>
            <a:pPr marL="0" indent="0" fontAlgn="base">
              <a:spcBef>
                <a:spcPts val="600"/>
              </a:spcBef>
              <a:buNone/>
              <a:tabLst/>
            </a:pPr>
            <a:r>
              <a:rPr lang="en-US" kern="0" dirty="0">
                <a:latin typeface="Arial"/>
              </a:rPr>
              <a:t>Instagram:</a:t>
            </a:r>
          </a:p>
          <a:p>
            <a:pPr marL="0" indent="0" fontAlgn="base">
              <a:spcBef>
                <a:spcPts val="600"/>
              </a:spcBef>
              <a:buNone/>
              <a:tabLst/>
            </a:pPr>
            <a:r>
              <a:rPr lang="en-US" kern="0" dirty="0">
                <a:latin typeface="Arial"/>
              </a:rPr>
              <a:t>@southwest_lrt</a:t>
            </a:r>
          </a:p>
          <a:p>
            <a:pPr fontAlgn="base">
              <a:spcBef>
                <a:spcPts val="600"/>
              </a:spcBef>
              <a:tabLst/>
            </a:pPr>
            <a:endParaRPr lang="en-US" kern="0" dirty="0">
              <a:latin typeface="Arial"/>
            </a:endParaRPr>
          </a:p>
        </p:txBody>
      </p:sp>
      <p:pic>
        <p:nvPicPr>
          <p:cNvPr id="5" name="Picture 2" descr="Photo of Light Rail Vehicle">
            <a:extLst>
              <a:ext uri="{FF2B5EF4-FFF2-40B4-BE49-F238E27FC236}">
                <a16:creationId xmlns:a16="http://schemas.microsoft.com/office/drawing/2014/main" id="{57A4DE3B-53AE-47D9-B1FA-5DD6EB33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55" r="19711" b="14555"/>
          <a:stretch>
            <a:fillRect/>
          </a:stretch>
        </p:blipFill>
        <p:spPr bwMode="auto">
          <a:xfrm>
            <a:off x="5202749" y="1012790"/>
            <a:ext cx="3179251" cy="472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393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B8C68-318D-467C-9C58-7FBD70B40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5257800"/>
          </a:xfrm>
        </p:spPr>
        <p:txBody>
          <a:bodyPr>
            <a:normAutofit/>
          </a:bodyPr>
          <a:lstStyle/>
          <a:p>
            <a:r>
              <a:rPr lang="en-US" dirty="0"/>
              <a:t>Project Update</a:t>
            </a:r>
          </a:p>
        </p:txBody>
      </p:sp>
    </p:spTree>
    <p:extLst>
      <p:ext uri="{BB962C8B-B14F-4D97-AF65-F5344CB8AC3E}">
        <p14:creationId xmlns:p14="http://schemas.microsoft.com/office/powerpoint/2010/main" val="310058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-76200"/>
            <a:ext cx="7924800" cy="761999"/>
          </a:xfrm>
        </p:spPr>
        <p:txBody>
          <a:bodyPr/>
          <a:lstStyle/>
          <a:p>
            <a:r>
              <a:rPr lang="en-US" dirty="0"/>
              <a:t>Overall Project Schedule 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342899" y="738552"/>
          <a:ext cx="8458202" cy="5257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6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56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74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0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6612">
                  <a:extLst>
                    <a:ext uri="{9D8B030D-6E8A-4147-A177-3AD203B41FA5}">
                      <a16:colId xmlns:a16="http://schemas.microsoft.com/office/drawing/2014/main" val="468895149"/>
                    </a:ext>
                  </a:extLst>
                </a:gridCol>
                <a:gridCol w="686612">
                  <a:extLst>
                    <a:ext uri="{9D8B030D-6E8A-4147-A177-3AD203B41FA5}">
                      <a16:colId xmlns:a16="http://schemas.microsoft.com/office/drawing/2014/main" val="4017055835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2011-2015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Project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CCC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CCC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ROD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AROD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Construction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LONP</a:t>
                      </a:r>
                      <a:endParaRPr lang="en-US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FFGA</a:t>
                      </a:r>
                      <a:endParaRPr lang="en-US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LRV Design, Production &amp; Testing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Fare Collection Production </a:t>
                      </a:r>
                      <a:r>
                        <a:rPr lang="en-US" sz="1600" baseline="0" dirty="0"/>
                        <a:t>&amp; </a:t>
                      </a:r>
                      <a:r>
                        <a:rPr lang="en-US" sz="1600" dirty="0"/>
                        <a:t>Testing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Integration Testing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sz="1600" dirty="0"/>
                        <a:t>Revenue Operations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B8C68-318D-467C-9C58-7FBD70B40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5257800"/>
          </a:xfrm>
        </p:spPr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</p:spTree>
    <p:extLst>
      <p:ext uri="{BB962C8B-B14F-4D97-AF65-F5344CB8AC3E}">
        <p14:creationId xmlns:p14="http://schemas.microsoft.com/office/powerpoint/2010/main" val="429344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BAA73-7AB6-48E7-974B-B5BCAD528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8" y="990600"/>
            <a:ext cx="805964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0" y="0"/>
            <a:ext cx="9144000" cy="7159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0559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230188" lvl="0" indent="-230188"/>
            <a:r>
              <a:rPr lang="en-US" dirty="0"/>
              <a:t>Construction Organizational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2B8A12-0E2C-4FA4-87EB-01852B0CF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2357" r="3396" b="17491"/>
          <a:stretch/>
        </p:blipFill>
        <p:spPr>
          <a:xfrm>
            <a:off x="0" y="533401"/>
            <a:ext cx="9144000" cy="5181600"/>
          </a:xfrm>
          <a:prstGeom prst="rect">
            <a:avLst/>
          </a:prstGeom>
        </p:spPr>
      </p:pic>
      <p:pic>
        <p:nvPicPr>
          <p:cNvPr id="4" name="Graphic 3" descr="Smiling face with no fill">
            <a:extLst>
              <a:ext uri="{FF2B5EF4-FFF2-40B4-BE49-F238E27FC236}">
                <a16:creationId xmlns:a16="http://schemas.microsoft.com/office/drawing/2014/main" id="{C6B810B9-9DF9-4A32-AAF9-8792577AD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6096000"/>
            <a:ext cx="234351" cy="2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307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774C-CC4E-4EA6-AD2E-7BFBF0E8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15962"/>
          </a:xfrm>
        </p:spPr>
        <p:txBody>
          <a:bodyPr/>
          <a:lstStyle/>
          <a:p>
            <a:r>
              <a:rPr lang="en-US" dirty="0"/>
              <a:t>Construction Meetings: Project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9AC85-1C35-4125-8718-ABA0C1248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762000"/>
            <a:ext cx="8877300" cy="4876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Project partners (city/county/agencies) attend: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Pre-construction meetings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Weekly Progress meetings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Weekly Management of Traffic meetings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Weekly Utility Coordination meetings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77613"/>
      </p:ext>
    </p:extLst>
  </p:cSld>
  <p:clrMapOvr>
    <a:masterClrMapping/>
  </p:clrMapOvr>
</p:sld>
</file>

<file path=ppt/theme/theme1.xml><?xml version="1.0" encoding="utf-8"?>
<a:theme xmlns:a="http://schemas.openxmlformats.org/drawingml/2006/main" name="SWLRT_ProjectOversitePpt_20140121_V1">
  <a:themeElements>
    <a:clrScheme name="SPO Color Style Guide">
      <a:dk1>
        <a:srgbClr val="072541"/>
      </a:dk1>
      <a:lt1>
        <a:sysClr val="window" lastClr="FFFFFF"/>
      </a:lt1>
      <a:dk2>
        <a:srgbClr val="105594"/>
      </a:dk2>
      <a:lt2>
        <a:srgbClr val="F2F2F2"/>
      </a:lt2>
      <a:accent1>
        <a:srgbClr val="4F81BD"/>
      </a:accent1>
      <a:accent2>
        <a:srgbClr val="008752"/>
      </a:accent2>
      <a:accent3>
        <a:srgbClr val="9BBB59"/>
      </a:accent3>
      <a:accent4>
        <a:srgbClr val="6D6E71"/>
      </a:accent4>
      <a:accent5>
        <a:srgbClr val="AEAFB2"/>
      </a:accent5>
      <a:accent6>
        <a:srgbClr val="D0D0D2"/>
      </a:accent6>
      <a:hlink>
        <a:srgbClr val="11A0AF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WLRT_ProjectOversitePpt_20140121_V1">
  <a:themeElements>
    <a:clrScheme name="SPO Color Style Guide">
      <a:dk1>
        <a:srgbClr val="072541"/>
      </a:dk1>
      <a:lt1>
        <a:sysClr val="window" lastClr="FFFFFF"/>
      </a:lt1>
      <a:dk2>
        <a:srgbClr val="105594"/>
      </a:dk2>
      <a:lt2>
        <a:srgbClr val="F2F2F2"/>
      </a:lt2>
      <a:accent1>
        <a:srgbClr val="4F81BD"/>
      </a:accent1>
      <a:accent2>
        <a:srgbClr val="008752"/>
      </a:accent2>
      <a:accent3>
        <a:srgbClr val="9BBB59"/>
      </a:accent3>
      <a:accent4>
        <a:srgbClr val="6D6E71"/>
      </a:accent4>
      <a:accent5>
        <a:srgbClr val="AEAFB2"/>
      </a:accent5>
      <a:accent6>
        <a:srgbClr val="D0D0D2"/>
      </a:accent6>
      <a:hlink>
        <a:srgbClr val="11A0AF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SWLRT_ProjectOversitePpt_20140121_V1</Template>
  <TotalTime>4654</TotalTime>
  <Words>853</Words>
  <Application>Microsoft Office PowerPoint</Application>
  <PresentationFormat>On-screen Show (4:3)</PresentationFormat>
  <Paragraphs>232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Courier New</vt:lpstr>
      <vt:lpstr>Wingdings</vt:lpstr>
      <vt:lpstr>SWLRT_ProjectOversitePpt_20140121_V1</vt:lpstr>
      <vt:lpstr>1_SWLRT_ProjectOversitePpt_20140121_V1</vt:lpstr>
      <vt:lpstr> </vt:lpstr>
      <vt:lpstr>Today’s Topics</vt:lpstr>
      <vt:lpstr>Chair’s Update</vt:lpstr>
      <vt:lpstr>Project Update</vt:lpstr>
      <vt:lpstr>Overall Project Schedule </vt:lpstr>
      <vt:lpstr>Construction Update</vt:lpstr>
      <vt:lpstr>PowerPoint Presentation</vt:lpstr>
      <vt:lpstr>PowerPoint Presentation</vt:lpstr>
      <vt:lpstr>Construction Meetings: Project Partners</vt:lpstr>
      <vt:lpstr>Construction Activities: LMJV Activities</vt:lpstr>
      <vt:lpstr>Construction Activities: Sheet Piling at SouthWest Station</vt:lpstr>
      <vt:lpstr>Construction Activities: Clearing Near EPTC</vt:lpstr>
      <vt:lpstr>Construction Activities: Golden Triangle Station</vt:lpstr>
      <vt:lpstr>Construction Activities: Clearing &amp; Grubbing </vt:lpstr>
      <vt:lpstr>Construction Activities: Hopkins Depot</vt:lpstr>
      <vt:lpstr>Construction Activities: First Rails Delivered</vt:lpstr>
      <vt:lpstr>Construction Activities: Bird Nest Survey</vt:lpstr>
      <vt:lpstr>2019 Look Ahead</vt:lpstr>
      <vt:lpstr>Communications &amp; Outreach Update</vt:lpstr>
      <vt:lpstr>Construction Communications</vt:lpstr>
      <vt:lpstr>Digital Metrics: GovDelivery</vt:lpstr>
      <vt:lpstr>Digital Metrics: SWLRT.ORG</vt:lpstr>
      <vt:lpstr>Digital Metrics: Twitter</vt:lpstr>
      <vt:lpstr>Construction 24-Hour Hotline</vt:lpstr>
      <vt:lpstr>Community Outreach </vt:lpstr>
      <vt:lpstr>Business Outreach </vt:lpstr>
      <vt:lpstr>Spring Outreach Events </vt:lpstr>
      <vt:lpstr>Upcoming Outreach Activities </vt:lpstr>
      <vt:lpstr>DBE &amp; Workforce Advisory Committee Update</vt:lpstr>
      <vt:lpstr>DBE &amp; Workforce Advisory Committee</vt:lpstr>
      <vt:lpstr>DBE &amp; Workforce Advisory Committee Membership</vt:lpstr>
      <vt:lpstr>DBE Program Compliance</vt:lpstr>
      <vt:lpstr>Workforce Compliance </vt:lpstr>
      <vt:lpstr>DBE vs. Workforce Difference</vt:lpstr>
      <vt:lpstr>May 16 DBE &amp; Workforce Kick-off</vt:lpstr>
      <vt:lpstr>Summary of Meeting</vt:lpstr>
      <vt:lpstr>Stay Updated!</vt:lpstr>
    </vt:vector>
  </TitlesOfParts>
  <Company>Metropolitan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FTA/PMOC Monthly Review Meeting</dc:title>
  <dc:creator>Loringdr</dc:creator>
  <cp:lastModifiedBy>Alexander, Jim</cp:lastModifiedBy>
  <cp:revision>404</cp:revision>
  <cp:lastPrinted>2019-05-30T22:05:26Z</cp:lastPrinted>
  <dcterms:created xsi:type="dcterms:W3CDTF">2014-01-17T19:23:12Z</dcterms:created>
  <dcterms:modified xsi:type="dcterms:W3CDTF">2019-06-05T11:31:12Z</dcterms:modified>
</cp:coreProperties>
</file>